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9"/>
    <p:sldMasterId id="2147483765" r:id="rId10"/>
  </p:sldMasterIdLst>
  <p:notesMasterIdLst>
    <p:notesMasterId r:id="rId64"/>
  </p:notesMasterIdLst>
  <p:handoutMasterIdLst>
    <p:handoutMasterId r:id="rId65"/>
  </p:handoutMasterIdLst>
  <p:sldIdLst>
    <p:sldId id="258" r:id="rId11"/>
    <p:sldId id="259" r:id="rId12"/>
    <p:sldId id="273" r:id="rId13"/>
    <p:sldId id="347" r:id="rId14"/>
    <p:sldId id="349" r:id="rId15"/>
    <p:sldId id="308" r:id="rId16"/>
    <p:sldId id="351" r:id="rId17"/>
    <p:sldId id="275" r:id="rId18"/>
    <p:sldId id="293" r:id="rId19"/>
    <p:sldId id="352" r:id="rId20"/>
    <p:sldId id="276" r:id="rId21"/>
    <p:sldId id="295" r:id="rId22"/>
    <p:sldId id="299" r:id="rId23"/>
    <p:sldId id="328" r:id="rId24"/>
    <p:sldId id="311" r:id="rId25"/>
    <p:sldId id="353" r:id="rId26"/>
    <p:sldId id="354" r:id="rId27"/>
    <p:sldId id="355" r:id="rId28"/>
    <p:sldId id="356" r:id="rId29"/>
    <p:sldId id="280" r:id="rId30"/>
    <p:sldId id="357" r:id="rId31"/>
    <p:sldId id="297" r:id="rId32"/>
    <p:sldId id="298" r:id="rId33"/>
    <p:sldId id="268" r:id="rId34"/>
    <p:sldId id="361" r:id="rId35"/>
    <p:sldId id="316" r:id="rId36"/>
    <p:sldId id="358" r:id="rId37"/>
    <p:sldId id="279" r:id="rId38"/>
    <p:sldId id="312" r:id="rId39"/>
    <p:sldId id="281" r:id="rId40"/>
    <p:sldId id="359" r:id="rId41"/>
    <p:sldId id="278" r:id="rId42"/>
    <p:sldId id="345" r:id="rId43"/>
    <p:sldId id="304" r:id="rId44"/>
    <p:sldId id="303" r:id="rId45"/>
    <p:sldId id="327" r:id="rId46"/>
    <p:sldId id="360" r:id="rId47"/>
    <p:sldId id="283" r:id="rId48"/>
    <p:sldId id="300" r:id="rId49"/>
    <p:sldId id="302" r:id="rId50"/>
    <p:sldId id="301" r:id="rId51"/>
    <p:sldId id="323" r:id="rId52"/>
    <p:sldId id="344" r:id="rId53"/>
    <p:sldId id="343" r:id="rId54"/>
    <p:sldId id="317" r:id="rId55"/>
    <p:sldId id="318" r:id="rId56"/>
    <p:sldId id="319" r:id="rId57"/>
    <p:sldId id="320" r:id="rId58"/>
    <p:sldId id="321" r:id="rId59"/>
    <p:sldId id="322" r:id="rId60"/>
    <p:sldId id="309" r:id="rId61"/>
    <p:sldId id="266" r:id="rId62"/>
    <p:sldId id="267" r:id="rId6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ry Weinheimer" initials="LW" lastIdx="1" clrIdx="0">
    <p:extLst>
      <p:ext uri="{19B8F6BF-5375-455C-9EA6-DF929625EA0E}">
        <p15:presenceInfo xmlns:p15="http://schemas.microsoft.com/office/powerpoint/2012/main" userId="1bc7b32a5fb0de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22"/>
    <a:srgbClr val="FF0000"/>
    <a:srgbClr val="FFC000"/>
    <a:srgbClr val="00B0F0"/>
    <a:srgbClr val="00B050"/>
    <a:srgbClr val="828282"/>
    <a:srgbClr val="1D1D1D"/>
    <a:srgbClr val="4E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2" autoAdjust="0"/>
    <p:restoredTop sz="89814" autoAdjust="0"/>
  </p:normalViewPr>
  <p:slideViewPr>
    <p:cSldViewPr>
      <p:cViewPr varScale="1">
        <p:scale>
          <a:sx n="138" d="100"/>
          <a:sy n="138" d="100"/>
        </p:scale>
        <p:origin x="80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2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2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0-14T15:03:23.169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92432-3C22-44CF-B595-841C0F1E534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7BE52B-253D-4462-9F5B-4A53C1945C38}">
      <dgm:prSet phldrT="[Text]"/>
      <dgm:spPr>
        <a:xfrm>
          <a:off x="155634" y="99146"/>
          <a:ext cx="2300743" cy="198419"/>
        </a:xfrm>
        <a:prstGeom prst="rect">
          <a:avLst/>
        </a:prstGeom>
        <a:solidFill>
          <a:srgbClr val="3DCD58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OWNERSHIP</a:t>
          </a:r>
        </a:p>
      </dgm:t>
    </dgm:pt>
    <dgm:pt modelId="{5A2BA830-C012-4763-9FEA-6CA4B88561D3}" type="parTrans" cxnId="{1968EE39-0908-48B6-889B-EE2ACC0AAD53}">
      <dgm:prSet/>
      <dgm:spPr/>
      <dgm:t>
        <a:bodyPr/>
        <a:lstStyle/>
        <a:p>
          <a:endParaRPr lang="en-US"/>
        </a:p>
      </dgm:t>
    </dgm:pt>
    <dgm:pt modelId="{21FEC160-EE61-4A58-B79C-38C98572F79D}" type="sibTrans" cxnId="{1968EE39-0908-48B6-889B-EE2ACC0AAD53}">
      <dgm:prSet/>
      <dgm:spPr>
        <a:xfrm>
          <a:off x="-1791735" y="-278338"/>
          <a:ext cx="2143529" cy="2143529"/>
        </a:xfrm>
        <a:prstGeom prst="blockArc">
          <a:avLst>
            <a:gd name="adj1" fmla="val 18900000"/>
            <a:gd name="adj2" fmla="val 2700000"/>
            <a:gd name="adj3" fmla="val 1008"/>
          </a:avLst>
        </a:prstGeom>
        <a:noFill/>
        <a:ln w="25400" cap="flat" cmpd="sng" algn="ctr">
          <a:solidFill>
            <a:srgbClr val="3DCD58">
              <a:lumMod val="5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17FAE65-D6FB-41CD-8F88-76FB8AC3397F}">
      <dgm:prSet phldrT="[Text]"/>
      <dgm:spPr>
        <a:xfrm>
          <a:off x="297816" y="396681"/>
          <a:ext cx="2158561" cy="198419"/>
        </a:xfrm>
        <a:prstGeom prst="rect">
          <a:avLst/>
        </a:prstGeom>
        <a:solidFill>
          <a:srgbClr val="3DCD58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BELIEF</a:t>
          </a:r>
        </a:p>
      </dgm:t>
    </dgm:pt>
    <dgm:pt modelId="{1536C75E-A900-4ABB-AF1E-ABD29F3A92E2}" type="parTrans" cxnId="{0FE695F9-6201-4197-B7F8-EFEE001135BA}">
      <dgm:prSet/>
      <dgm:spPr/>
      <dgm:t>
        <a:bodyPr/>
        <a:lstStyle/>
        <a:p>
          <a:endParaRPr lang="en-US"/>
        </a:p>
      </dgm:t>
    </dgm:pt>
    <dgm:pt modelId="{9223BCFF-D344-40BA-B7E3-BAD24303731A}" type="sibTrans" cxnId="{0FE695F9-6201-4197-B7F8-EFEE001135BA}">
      <dgm:prSet/>
      <dgm:spPr/>
      <dgm:t>
        <a:bodyPr/>
        <a:lstStyle/>
        <a:p>
          <a:endParaRPr lang="en-US"/>
        </a:p>
      </dgm:t>
    </dgm:pt>
    <dgm:pt modelId="{83DF5AC8-BB76-4620-BEB9-EE73759611EF}">
      <dgm:prSet phldrT="[Text]"/>
      <dgm:spPr>
        <a:xfrm>
          <a:off x="341455" y="694216"/>
          <a:ext cx="2114923" cy="198419"/>
        </a:xfrm>
        <a:prstGeom prst="rect">
          <a:avLst/>
        </a:prstGeom>
        <a:solidFill>
          <a:srgbClr val="3DCD58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3DCD58">
                  <a:lumMod val="50000"/>
                </a:srgbClr>
              </a:solidFill>
              <a:latin typeface="Arial"/>
              <a:ea typeface="+mn-ea"/>
              <a:cs typeface="+mn-cs"/>
            </a:rPr>
            <a:t>COMPLIANT</a:t>
          </a:r>
        </a:p>
      </dgm:t>
    </dgm:pt>
    <dgm:pt modelId="{538CE111-DD8C-436C-BC8E-806098CD18F6}" type="parTrans" cxnId="{68D395E5-ADBC-40FA-AFAA-5A9CB7A4EB68}">
      <dgm:prSet/>
      <dgm:spPr/>
      <dgm:t>
        <a:bodyPr/>
        <a:lstStyle/>
        <a:p>
          <a:endParaRPr lang="en-US"/>
        </a:p>
      </dgm:t>
    </dgm:pt>
    <dgm:pt modelId="{55478E66-46C4-4C5B-B569-3864701FEF61}" type="sibTrans" cxnId="{68D395E5-ADBC-40FA-AFAA-5A9CB7A4EB68}">
      <dgm:prSet/>
      <dgm:spPr/>
      <dgm:t>
        <a:bodyPr/>
        <a:lstStyle/>
        <a:p>
          <a:endParaRPr lang="en-US"/>
        </a:p>
      </dgm:t>
    </dgm:pt>
    <dgm:pt modelId="{054BE0AC-03E8-4DFA-A7AB-C30C5D4E1624}">
      <dgm:prSet phldrT="[Text]"/>
      <dgm:spPr>
        <a:xfrm>
          <a:off x="297816" y="991750"/>
          <a:ext cx="2158561" cy="198419"/>
        </a:xfrm>
        <a:prstGeom prst="rect">
          <a:avLst/>
        </a:prstGeom>
        <a:solidFill>
          <a:srgbClr val="3DCD58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3DCD58">
                  <a:lumMod val="50000"/>
                </a:srgbClr>
              </a:solidFill>
              <a:latin typeface="Arial"/>
              <a:ea typeface="+mn-ea"/>
              <a:cs typeface="+mn-cs"/>
            </a:rPr>
            <a:t>TRAINED</a:t>
          </a:r>
        </a:p>
      </dgm:t>
    </dgm:pt>
    <dgm:pt modelId="{053605AB-A545-468D-BE49-8649B4EB84AF}" type="parTrans" cxnId="{C45C0AB6-3521-4CB0-A0A9-153B1769E262}">
      <dgm:prSet/>
      <dgm:spPr/>
      <dgm:t>
        <a:bodyPr/>
        <a:lstStyle/>
        <a:p>
          <a:endParaRPr lang="en-US"/>
        </a:p>
      </dgm:t>
    </dgm:pt>
    <dgm:pt modelId="{038E7707-51AB-45FB-B17D-5DD59AAA1FDF}" type="sibTrans" cxnId="{C45C0AB6-3521-4CB0-A0A9-153B1769E262}">
      <dgm:prSet/>
      <dgm:spPr/>
      <dgm:t>
        <a:bodyPr/>
        <a:lstStyle/>
        <a:p>
          <a:endParaRPr lang="en-US"/>
        </a:p>
      </dgm:t>
    </dgm:pt>
    <dgm:pt modelId="{9B76897D-1EFB-47F9-8067-7E71B2AE7132}">
      <dgm:prSet phldrT="[Text]"/>
      <dgm:spPr>
        <a:xfrm>
          <a:off x="155634" y="1289285"/>
          <a:ext cx="2300743" cy="198419"/>
        </a:xfrm>
        <a:prstGeom prst="rect">
          <a:avLst/>
        </a:prstGeom>
        <a:solidFill>
          <a:srgbClr val="3DCD58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3DCD58">
                  <a:lumMod val="50000"/>
                </a:srgbClr>
              </a:solidFill>
              <a:latin typeface="Arial"/>
              <a:ea typeface="+mn-ea"/>
              <a:cs typeface="+mn-cs"/>
            </a:rPr>
            <a:t>EMPLOYED</a:t>
          </a:r>
        </a:p>
      </dgm:t>
    </dgm:pt>
    <dgm:pt modelId="{F443B1D4-771F-4EFD-95C4-B8DD7E1BA689}" type="parTrans" cxnId="{71629CDC-07A5-47A7-BBC3-F33C6AA64C7F}">
      <dgm:prSet/>
      <dgm:spPr/>
      <dgm:t>
        <a:bodyPr/>
        <a:lstStyle/>
        <a:p>
          <a:endParaRPr lang="en-US"/>
        </a:p>
      </dgm:t>
    </dgm:pt>
    <dgm:pt modelId="{0937DD1D-E0F6-4CE0-94BF-C0335EE55AA7}" type="sibTrans" cxnId="{71629CDC-07A5-47A7-BBC3-F33C6AA64C7F}">
      <dgm:prSet/>
      <dgm:spPr/>
      <dgm:t>
        <a:bodyPr/>
        <a:lstStyle/>
        <a:p>
          <a:endParaRPr lang="en-US"/>
        </a:p>
      </dgm:t>
    </dgm:pt>
    <dgm:pt modelId="{1837687F-94E9-4791-AE89-85304DBEFEE7}" type="pres">
      <dgm:prSet presAssocID="{8A292432-3C22-44CF-B595-841C0F1E534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82F76E6-CCDB-4D5D-AC96-4D03552F7AFB}" type="pres">
      <dgm:prSet presAssocID="{8A292432-3C22-44CF-B595-841C0F1E534C}" presName="Name1" presStyleCnt="0"/>
      <dgm:spPr/>
    </dgm:pt>
    <dgm:pt modelId="{59832EA1-2B90-4A83-B5F5-036B76C6F657}" type="pres">
      <dgm:prSet presAssocID="{8A292432-3C22-44CF-B595-841C0F1E534C}" presName="cycle" presStyleCnt="0"/>
      <dgm:spPr/>
    </dgm:pt>
    <dgm:pt modelId="{97E8978A-485F-4BBD-AAC1-84E7668CA1DC}" type="pres">
      <dgm:prSet presAssocID="{8A292432-3C22-44CF-B595-841C0F1E534C}" presName="srcNode" presStyleLbl="node1" presStyleIdx="0" presStyleCnt="5"/>
      <dgm:spPr/>
    </dgm:pt>
    <dgm:pt modelId="{E8A63780-737D-435A-819E-29622420ADDB}" type="pres">
      <dgm:prSet presAssocID="{8A292432-3C22-44CF-B595-841C0F1E534C}" presName="conn" presStyleLbl="parChTrans1D2" presStyleIdx="0" presStyleCnt="1"/>
      <dgm:spPr/>
      <dgm:t>
        <a:bodyPr/>
        <a:lstStyle/>
        <a:p>
          <a:endParaRPr lang="en-US"/>
        </a:p>
      </dgm:t>
    </dgm:pt>
    <dgm:pt modelId="{AD45E772-D5DE-4524-B722-B2B94551F3ED}" type="pres">
      <dgm:prSet presAssocID="{8A292432-3C22-44CF-B595-841C0F1E534C}" presName="extraNode" presStyleLbl="node1" presStyleIdx="0" presStyleCnt="5"/>
      <dgm:spPr/>
    </dgm:pt>
    <dgm:pt modelId="{DEB3EB88-EF4F-46C5-880A-E0D118495D10}" type="pres">
      <dgm:prSet presAssocID="{8A292432-3C22-44CF-B595-841C0F1E534C}" presName="dstNode" presStyleLbl="node1" presStyleIdx="0" presStyleCnt="5"/>
      <dgm:spPr/>
    </dgm:pt>
    <dgm:pt modelId="{4A13A6BE-BB2C-4AF3-83AA-86ADB046B2FF}" type="pres">
      <dgm:prSet presAssocID="{6B7BE52B-253D-4462-9F5B-4A53C1945C3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9A0261-5761-4678-A4A6-50712F5D9929}" type="pres">
      <dgm:prSet presAssocID="{6B7BE52B-253D-4462-9F5B-4A53C1945C38}" presName="accent_1" presStyleCnt="0"/>
      <dgm:spPr/>
    </dgm:pt>
    <dgm:pt modelId="{8796CE5B-5C67-4BE1-A21E-7E52FB147B88}" type="pres">
      <dgm:prSet presAssocID="{6B7BE52B-253D-4462-9F5B-4A53C1945C38}" presName="accentRepeatNode" presStyleLbl="solidFgAcc1" presStyleIdx="0" presStyleCnt="5"/>
      <dgm:spPr>
        <a:xfrm>
          <a:off x="31622" y="74344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5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CBD21DF-281C-471F-9394-435DBA0DAFBC}" type="pres">
      <dgm:prSet presAssocID="{017FAE65-D6FB-41CD-8F88-76FB8AC3397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82F40-3F5D-45F9-B2EF-89A2843639EC}" type="pres">
      <dgm:prSet presAssocID="{017FAE65-D6FB-41CD-8F88-76FB8AC3397F}" presName="accent_2" presStyleCnt="0"/>
      <dgm:spPr/>
    </dgm:pt>
    <dgm:pt modelId="{997EF2EA-F4BA-454C-A7B3-1EA5F743EC90}" type="pres">
      <dgm:prSet presAssocID="{017FAE65-D6FB-41CD-8F88-76FB8AC3397F}" presName="accentRepeatNode" presStyleLbl="solidFgAcc1" presStyleIdx="1" presStyleCnt="5"/>
      <dgm:spPr>
        <a:xfrm>
          <a:off x="173804" y="37187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5D034F6-80CA-44A1-B023-0CD06A267DCE}" type="pres">
      <dgm:prSet presAssocID="{83DF5AC8-BB76-4620-BEB9-EE73759611E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74802-66E0-456D-B174-5F90CAD0DB09}" type="pres">
      <dgm:prSet presAssocID="{83DF5AC8-BB76-4620-BEB9-EE73759611EF}" presName="accent_3" presStyleCnt="0"/>
      <dgm:spPr/>
    </dgm:pt>
    <dgm:pt modelId="{EB2F40D1-7DC4-4883-931A-E91E69F8B5E3}" type="pres">
      <dgm:prSet presAssocID="{83DF5AC8-BB76-4620-BEB9-EE73759611EF}" presName="accentRepeatNode" presStyleLbl="solidFgAcc1" presStyleIdx="2" presStyleCnt="5"/>
      <dgm:spPr>
        <a:xfrm>
          <a:off x="217442" y="66941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60000"/>
              <a:lumOff val="4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8F7550F-CA00-40F0-8A89-EC8487309348}" type="pres">
      <dgm:prSet presAssocID="{054BE0AC-03E8-4DFA-A7AB-C30C5D4E162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D2B30-95D8-4339-92E7-1E3C6223DF35}" type="pres">
      <dgm:prSet presAssocID="{054BE0AC-03E8-4DFA-A7AB-C30C5D4E1624}" presName="accent_4" presStyleCnt="0"/>
      <dgm:spPr/>
    </dgm:pt>
    <dgm:pt modelId="{C6121F62-9AEB-4303-9E48-D804BE8071F9}" type="pres">
      <dgm:prSet presAssocID="{054BE0AC-03E8-4DFA-A7AB-C30C5D4E1624}" presName="accentRepeatNode" presStyleLbl="solidFgAcc1" presStyleIdx="3" presStyleCnt="5"/>
      <dgm:spPr>
        <a:xfrm>
          <a:off x="173804" y="96694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40000"/>
              <a:lumOff val="6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779B7CB-418C-44BA-97BE-DE53964601DC}" type="pres">
      <dgm:prSet presAssocID="{9B76897D-1EFB-47F9-8067-7E71B2AE713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63E69-B658-49D2-B491-B4D483670F75}" type="pres">
      <dgm:prSet presAssocID="{9B76897D-1EFB-47F9-8067-7E71B2AE7132}" presName="accent_5" presStyleCnt="0"/>
      <dgm:spPr/>
    </dgm:pt>
    <dgm:pt modelId="{248B9C83-C118-4A9C-8954-CE4229CF7F96}" type="pres">
      <dgm:prSet presAssocID="{9B76897D-1EFB-47F9-8067-7E71B2AE7132}" presName="accentRepeatNode" presStyleLbl="solidFgAcc1" presStyleIdx="4" presStyleCnt="5"/>
      <dgm:spPr>
        <a:xfrm>
          <a:off x="31622" y="126448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20000"/>
              <a:lumOff val="8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</dgm:ptLst>
  <dgm:cxnLst>
    <dgm:cxn modelId="{D1BC1FAA-2E6F-4A47-99CD-1E881558E110}" type="presOf" srcId="{017FAE65-D6FB-41CD-8F88-76FB8AC3397F}" destId="{ACBD21DF-281C-471F-9394-435DBA0DAFBC}" srcOrd="0" destOrd="0" presId="urn:microsoft.com/office/officeart/2008/layout/VerticalCurvedList"/>
    <dgm:cxn modelId="{820A2FC6-82F7-4226-8AB8-5666967EE5AC}" type="presOf" srcId="{83DF5AC8-BB76-4620-BEB9-EE73759611EF}" destId="{A5D034F6-80CA-44A1-B023-0CD06A267DCE}" srcOrd="0" destOrd="0" presId="urn:microsoft.com/office/officeart/2008/layout/VerticalCurvedList"/>
    <dgm:cxn modelId="{D7299E20-3EFD-4986-8264-7508D8E0A8AD}" type="presOf" srcId="{9B76897D-1EFB-47F9-8067-7E71B2AE7132}" destId="{8779B7CB-418C-44BA-97BE-DE53964601DC}" srcOrd="0" destOrd="0" presId="urn:microsoft.com/office/officeart/2008/layout/VerticalCurvedList"/>
    <dgm:cxn modelId="{1968EE39-0908-48B6-889B-EE2ACC0AAD53}" srcId="{8A292432-3C22-44CF-B595-841C0F1E534C}" destId="{6B7BE52B-253D-4462-9F5B-4A53C1945C38}" srcOrd="0" destOrd="0" parTransId="{5A2BA830-C012-4763-9FEA-6CA4B88561D3}" sibTransId="{21FEC160-EE61-4A58-B79C-38C98572F79D}"/>
    <dgm:cxn modelId="{495F7E7E-CF9B-452F-9594-F0274EB2080B}" type="presOf" srcId="{054BE0AC-03E8-4DFA-A7AB-C30C5D4E1624}" destId="{88F7550F-CA00-40F0-8A89-EC8487309348}" srcOrd="0" destOrd="0" presId="urn:microsoft.com/office/officeart/2008/layout/VerticalCurvedList"/>
    <dgm:cxn modelId="{0FE695F9-6201-4197-B7F8-EFEE001135BA}" srcId="{8A292432-3C22-44CF-B595-841C0F1E534C}" destId="{017FAE65-D6FB-41CD-8F88-76FB8AC3397F}" srcOrd="1" destOrd="0" parTransId="{1536C75E-A900-4ABB-AF1E-ABD29F3A92E2}" sibTransId="{9223BCFF-D344-40BA-B7E3-BAD24303731A}"/>
    <dgm:cxn modelId="{68D395E5-ADBC-40FA-AFAA-5A9CB7A4EB68}" srcId="{8A292432-3C22-44CF-B595-841C0F1E534C}" destId="{83DF5AC8-BB76-4620-BEB9-EE73759611EF}" srcOrd="2" destOrd="0" parTransId="{538CE111-DD8C-436C-BC8E-806098CD18F6}" sibTransId="{55478E66-46C4-4C5B-B569-3864701FEF61}"/>
    <dgm:cxn modelId="{01F98B8C-5066-4DCB-8CB4-9FE1C07B456E}" type="presOf" srcId="{6B7BE52B-253D-4462-9F5B-4A53C1945C38}" destId="{4A13A6BE-BB2C-4AF3-83AA-86ADB046B2FF}" srcOrd="0" destOrd="0" presId="urn:microsoft.com/office/officeart/2008/layout/VerticalCurvedList"/>
    <dgm:cxn modelId="{0C599825-9DF7-4C69-B2DF-51C55B5B1069}" type="presOf" srcId="{8A292432-3C22-44CF-B595-841C0F1E534C}" destId="{1837687F-94E9-4791-AE89-85304DBEFEE7}" srcOrd="0" destOrd="0" presId="urn:microsoft.com/office/officeart/2008/layout/VerticalCurvedList"/>
    <dgm:cxn modelId="{D53F74AC-C0F7-4CBB-9EDE-41735E6149D0}" type="presOf" srcId="{21FEC160-EE61-4A58-B79C-38C98572F79D}" destId="{E8A63780-737D-435A-819E-29622420ADDB}" srcOrd="0" destOrd="0" presId="urn:microsoft.com/office/officeart/2008/layout/VerticalCurvedList"/>
    <dgm:cxn modelId="{C45C0AB6-3521-4CB0-A0A9-153B1769E262}" srcId="{8A292432-3C22-44CF-B595-841C0F1E534C}" destId="{054BE0AC-03E8-4DFA-A7AB-C30C5D4E1624}" srcOrd="3" destOrd="0" parTransId="{053605AB-A545-468D-BE49-8649B4EB84AF}" sibTransId="{038E7707-51AB-45FB-B17D-5DD59AAA1FDF}"/>
    <dgm:cxn modelId="{71629CDC-07A5-47A7-BBC3-F33C6AA64C7F}" srcId="{8A292432-3C22-44CF-B595-841C0F1E534C}" destId="{9B76897D-1EFB-47F9-8067-7E71B2AE7132}" srcOrd="4" destOrd="0" parTransId="{F443B1D4-771F-4EFD-95C4-B8DD7E1BA689}" sibTransId="{0937DD1D-E0F6-4CE0-94BF-C0335EE55AA7}"/>
    <dgm:cxn modelId="{7E84E19D-FF2E-46EE-AAAC-26A592AC4E20}" type="presParOf" srcId="{1837687F-94E9-4791-AE89-85304DBEFEE7}" destId="{682F76E6-CCDB-4D5D-AC96-4D03552F7AFB}" srcOrd="0" destOrd="0" presId="urn:microsoft.com/office/officeart/2008/layout/VerticalCurvedList"/>
    <dgm:cxn modelId="{E2F5A5E7-CA6C-4E96-8DB3-19D0B43F694C}" type="presParOf" srcId="{682F76E6-CCDB-4D5D-AC96-4D03552F7AFB}" destId="{59832EA1-2B90-4A83-B5F5-036B76C6F657}" srcOrd="0" destOrd="0" presId="urn:microsoft.com/office/officeart/2008/layout/VerticalCurvedList"/>
    <dgm:cxn modelId="{2AE0019A-73A6-4787-A807-CBCAE403821F}" type="presParOf" srcId="{59832EA1-2B90-4A83-B5F5-036B76C6F657}" destId="{97E8978A-485F-4BBD-AAC1-84E7668CA1DC}" srcOrd="0" destOrd="0" presId="urn:microsoft.com/office/officeart/2008/layout/VerticalCurvedList"/>
    <dgm:cxn modelId="{89AF55D5-6BB6-47B4-8C69-FB3B6BD3EA6B}" type="presParOf" srcId="{59832EA1-2B90-4A83-B5F5-036B76C6F657}" destId="{E8A63780-737D-435A-819E-29622420ADDB}" srcOrd="1" destOrd="0" presId="urn:microsoft.com/office/officeart/2008/layout/VerticalCurvedList"/>
    <dgm:cxn modelId="{B5F26B48-38B5-4048-AC37-2F87BD521C51}" type="presParOf" srcId="{59832EA1-2B90-4A83-B5F5-036B76C6F657}" destId="{AD45E772-D5DE-4524-B722-B2B94551F3ED}" srcOrd="2" destOrd="0" presId="urn:microsoft.com/office/officeart/2008/layout/VerticalCurvedList"/>
    <dgm:cxn modelId="{13DA6D8F-B83E-403D-B601-2BA1F97CCF33}" type="presParOf" srcId="{59832EA1-2B90-4A83-B5F5-036B76C6F657}" destId="{DEB3EB88-EF4F-46C5-880A-E0D118495D10}" srcOrd="3" destOrd="0" presId="urn:microsoft.com/office/officeart/2008/layout/VerticalCurvedList"/>
    <dgm:cxn modelId="{CC18D3BF-CF91-42B6-AB1B-D2C70377A14A}" type="presParOf" srcId="{682F76E6-CCDB-4D5D-AC96-4D03552F7AFB}" destId="{4A13A6BE-BB2C-4AF3-83AA-86ADB046B2FF}" srcOrd="1" destOrd="0" presId="urn:microsoft.com/office/officeart/2008/layout/VerticalCurvedList"/>
    <dgm:cxn modelId="{F4C8EE68-725A-438A-8C0D-D858A8153053}" type="presParOf" srcId="{682F76E6-CCDB-4D5D-AC96-4D03552F7AFB}" destId="{FE9A0261-5761-4678-A4A6-50712F5D9929}" srcOrd="2" destOrd="0" presId="urn:microsoft.com/office/officeart/2008/layout/VerticalCurvedList"/>
    <dgm:cxn modelId="{CBA4D900-E9F3-45EB-9F82-FE4E7B63F1DC}" type="presParOf" srcId="{FE9A0261-5761-4678-A4A6-50712F5D9929}" destId="{8796CE5B-5C67-4BE1-A21E-7E52FB147B88}" srcOrd="0" destOrd="0" presId="urn:microsoft.com/office/officeart/2008/layout/VerticalCurvedList"/>
    <dgm:cxn modelId="{4F4A6D6E-7176-46CA-A832-F2C163A52793}" type="presParOf" srcId="{682F76E6-CCDB-4D5D-AC96-4D03552F7AFB}" destId="{ACBD21DF-281C-471F-9394-435DBA0DAFBC}" srcOrd="3" destOrd="0" presId="urn:microsoft.com/office/officeart/2008/layout/VerticalCurvedList"/>
    <dgm:cxn modelId="{4295F02A-152D-4A3B-B3ED-5D4202D54D27}" type="presParOf" srcId="{682F76E6-CCDB-4D5D-AC96-4D03552F7AFB}" destId="{21C82F40-3F5D-45F9-B2EF-89A2843639EC}" srcOrd="4" destOrd="0" presId="urn:microsoft.com/office/officeart/2008/layout/VerticalCurvedList"/>
    <dgm:cxn modelId="{9B1600CD-8D9D-4957-8670-2F80AB4012D4}" type="presParOf" srcId="{21C82F40-3F5D-45F9-B2EF-89A2843639EC}" destId="{997EF2EA-F4BA-454C-A7B3-1EA5F743EC90}" srcOrd="0" destOrd="0" presId="urn:microsoft.com/office/officeart/2008/layout/VerticalCurvedList"/>
    <dgm:cxn modelId="{4E142988-E613-4A84-9972-A76AA5C4C28B}" type="presParOf" srcId="{682F76E6-CCDB-4D5D-AC96-4D03552F7AFB}" destId="{A5D034F6-80CA-44A1-B023-0CD06A267DCE}" srcOrd="5" destOrd="0" presId="urn:microsoft.com/office/officeart/2008/layout/VerticalCurvedList"/>
    <dgm:cxn modelId="{73F7432A-5D2A-4F12-A531-4820CDF34510}" type="presParOf" srcId="{682F76E6-CCDB-4D5D-AC96-4D03552F7AFB}" destId="{CF374802-66E0-456D-B174-5F90CAD0DB09}" srcOrd="6" destOrd="0" presId="urn:microsoft.com/office/officeart/2008/layout/VerticalCurvedList"/>
    <dgm:cxn modelId="{837DC9E9-8071-4F7F-A97F-A0F72897A56C}" type="presParOf" srcId="{CF374802-66E0-456D-B174-5F90CAD0DB09}" destId="{EB2F40D1-7DC4-4883-931A-E91E69F8B5E3}" srcOrd="0" destOrd="0" presId="urn:microsoft.com/office/officeart/2008/layout/VerticalCurvedList"/>
    <dgm:cxn modelId="{C6840BE9-5399-431F-B1A5-851DB0B52EC6}" type="presParOf" srcId="{682F76E6-CCDB-4D5D-AC96-4D03552F7AFB}" destId="{88F7550F-CA00-40F0-8A89-EC8487309348}" srcOrd="7" destOrd="0" presId="urn:microsoft.com/office/officeart/2008/layout/VerticalCurvedList"/>
    <dgm:cxn modelId="{8EB4FE7D-3817-432F-9A90-2EFC9837D540}" type="presParOf" srcId="{682F76E6-CCDB-4D5D-AC96-4D03552F7AFB}" destId="{2FFD2B30-95D8-4339-92E7-1E3C6223DF35}" srcOrd="8" destOrd="0" presId="urn:microsoft.com/office/officeart/2008/layout/VerticalCurvedList"/>
    <dgm:cxn modelId="{6250FE03-98CB-46E1-9302-DB744AF11400}" type="presParOf" srcId="{2FFD2B30-95D8-4339-92E7-1E3C6223DF35}" destId="{C6121F62-9AEB-4303-9E48-D804BE8071F9}" srcOrd="0" destOrd="0" presId="urn:microsoft.com/office/officeart/2008/layout/VerticalCurvedList"/>
    <dgm:cxn modelId="{57689589-D608-4D72-9A9E-0DE7B92BDD5A}" type="presParOf" srcId="{682F76E6-CCDB-4D5D-AC96-4D03552F7AFB}" destId="{8779B7CB-418C-44BA-97BE-DE53964601DC}" srcOrd="9" destOrd="0" presId="urn:microsoft.com/office/officeart/2008/layout/VerticalCurvedList"/>
    <dgm:cxn modelId="{252AEF88-FD8B-49AA-B322-8561EF2284A3}" type="presParOf" srcId="{682F76E6-CCDB-4D5D-AC96-4D03552F7AFB}" destId="{20563E69-B658-49D2-B491-B4D483670F75}" srcOrd="10" destOrd="0" presId="urn:microsoft.com/office/officeart/2008/layout/VerticalCurvedList"/>
    <dgm:cxn modelId="{D21FA3FA-42B5-427A-9E44-DD56F3E753D8}" type="presParOf" srcId="{20563E69-B658-49D2-B491-B4D483670F75}" destId="{248B9C83-C118-4A9C-8954-CE4229CF7F96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292432-3C22-44CF-B595-841C0F1E534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7BE52B-253D-4462-9F5B-4A53C1945C38}">
      <dgm:prSet phldrT="[Text]"/>
      <dgm:spPr>
        <a:xfrm>
          <a:off x="155634" y="99146"/>
          <a:ext cx="2308456" cy="198419"/>
        </a:xfrm>
        <a:prstGeom prst="rect">
          <a:avLst/>
        </a:prstGeom>
        <a:solidFill>
          <a:srgbClr val="E47F00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UNIFIED</a:t>
          </a:r>
        </a:p>
      </dgm:t>
    </dgm:pt>
    <dgm:pt modelId="{5A2BA830-C012-4763-9FEA-6CA4B88561D3}" type="parTrans" cxnId="{1968EE39-0908-48B6-889B-EE2ACC0AAD53}">
      <dgm:prSet/>
      <dgm:spPr/>
      <dgm:t>
        <a:bodyPr/>
        <a:lstStyle/>
        <a:p>
          <a:endParaRPr lang="en-US"/>
        </a:p>
      </dgm:t>
    </dgm:pt>
    <dgm:pt modelId="{21FEC160-EE61-4A58-B79C-38C98572F79D}" type="sibTrans" cxnId="{1968EE39-0908-48B6-889B-EE2ACC0AAD53}">
      <dgm:prSet/>
      <dgm:spPr>
        <a:xfrm>
          <a:off x="-1791735" y="-278338"/>
          <a:ext cx="2143529" cy="2143529"/>
        </a:xfrm>
        <a:prstGeom prst="blockArc">
          <a:avLst>
            <a:gd name="adj1" fmla="val 18900000"/>
            <a:gd name="adj2" fmla="val 2700000"/>
            <a:gd name="adj3" fmla="val 1008"/>
          </a:avLst>
        </a:prstGeom>
        <a:noFill/>
        <a:ln w="25400" cap="flat" cmpd="sng" algn="ctr">
          <a:solidFill>
            <a:srgbClr val="E47F00">
              <a:lumMod val="5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B171A38-7FAE-4F6A-ABBF-44B2831531E3}">
      <dgm:prSet phldrT="[Text]"/>
      <dgm:spPr>
        <a:xfrm>
          <a:off x="297816" y="396681"/>
          <a:ext cx="2166274" cy="198419"/>
        </a:xfrm>
        <a:prstGeom prst="rect">
          <a:avLst/>
        </a:prstGeom>
        <a:solidFill>
          <a:srgbClr val="E47F00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DISTRIBUTED</a:t>
          </a:r>
        </a:p>
      </dgm:t>
    </dgm:pt>
    <dgm:pt modelId="{85A1DAD4-30BA-4111-B0CE-868DC2D752DC}" type="parTrans" cxnId="{EC67B396-7176-417B-8B41-BD2142DA982D}">
      <dgm:prSet/>
      <dgm:spPr/>
      <dgm:t>
        <a:bodyPr/>
        <a:lstStyle/>
        <a:p>
          <a:endParaRPr lang="en-US"/>
        </a:p>
      </dgm:t>
    </dgm:pt>
    <dgm:pt modelId="{35C1DF5A-C6D6-44E2-8DE0-A4567FD7A19C}" type="sibTrans" cxnId="{EC67B396-7176-417B-8B41-BD2142DA982D}">
      <dgm:prSet/>
      <dgm:spPr/>
      <dgm:t>
        <a:bodyPr/>
        <a:lstStyle/>
        <a:p>
          <a:endParaRPr lang="en-US"/>
        </a:p>
      </dgm:t>
    </dgm:pt>
    <dgm:pt modelId="{6D4FF308-3D68-491D-BB8D-B6C0125F1696}">
      <dgm:prSet phldrT="[Text]"/>
      <dgm:spPr>
        <a:xfrm>
          <a:off x="341455" y="694216"/>
          <a:ext cx="2122636" cy="198419"/>
        </a:xfrm>
        <a:prstGeom prst="rect">
          <a:avLst/>
        </a:prstGeom>
        <a:solidFill>
          <a:srgbClr val="E47F00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E47F00">
                  <a:lumMod val="50000"/>
                </a:srgbClr>
              </a:solidFill>
              <a:latin typeface="Arial"/>
              <a:ea typeface="+mn-ea"/>
              <a:cs typeface="+mn-cs"/>
            </a:rPr>
            <a:t>CONNECTED</a:t>
          </a:r>
        </a:p>
      </dgm:t>
    </dgm:pt>
    <dgm:pt modelId="{C18E0436-34F9-42CB-A429-E6E45324A5B3}" type="parTrans" cxnId="{B1DDAD53-ECB2-4672-817F-C43BB4055EDB}">
      <dgm:prSet/>
      <dgm:spPr/>
      <dgm:t>
        <a:bodyPr/>
        <a:lstStyle/>
        <a:p>
          <a:endParaRPr lang="en-US"/>
        </a:p>
      </dgm:t>
    </dgm:pt>
    <dgm:pt modelId="{B2597DA3-A477-49CF-8BBC-E78334E76711}" type="sibTrans" cxnId="{B1DDAD53-ECB2-4672-817F-C43BB4055EDB}">
      <dgm:prSet/>
      <dgm:spPr/>
      <dgm:t>
        <a:bodyPr/>
        <a:lstStyle/>
        <a:p>
          <a:endParaRPr lang="en-US"/>
        </a:p>
      </dgm:t>
    </dgm:pt>
    <dgm:pt modelId="{F945752A-5912-4C17-A369-051EA6CCDD49}">
      <dgm:prSet phldrT="[Text]"/>
      <dgm:spPr>
        <a:xfrm>
          <a:off x="297816" y="991750"/>
          <a:ext cx="2166274" cy="198419"/>
        </a:xfrm>
        <a:prstGeom prst="rect">
          <a:avLst/>
        </a:prstGeom>
        <a:solidFill>
          <a:srgbClr val="E47F00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E47F00">
                  <a:lumMod val="50000"/>
                </a:srgbClr>
              </a:solidFill>
              <a:latin typeface="Arial"/>
              <a:ea typeface="+mn-ea"/>
              <a:cs typeface="+mn-cs"/>
            </a:rPr>
            <a:t>ISOLATED</a:t>
          </a:r>
        </a:p>
      </dgm:t>
    </dgm:pt>
    <dgm:pt modelId="{15309E90-644D-4E0E-BF33-0AA0A56D481C}" type="parTrans" cxnId="{3A07FBA4-94F4-49AC-BC60-C2CCAE5FB877}">
      <dgm:prSet/>
      <dgm:spPr/>
      <dgm:t>
        <a:bodyPr/>
        <a:lstStyle/>
        <a:p>
          <a:endParaRPr lang="en-US"/>
        </a:p>
      </dgm:t>
    </dgm:pt>
    <dgm:pt modelId="{FCEB509D-E5E7-4DBF-BA08-03D10FB58370}" type="sibTrans" cxnId="{3A07FBA4-94F4-49AC-BC60-C2CCAE5FB877}">
      <dgm:prSet/>
      <dgm:spPr/>
      <dgm:t>
        <a:bodyPr/>
        <a:lstStyle/>
        <a:p>
          <a:endParaRPr lang="en-US"/>
        </a:p>
      </dgm:t>
    </dgm:pt>
    <dgm:pt modelId="{3668E95F-CAC0-4E87-A424-77D9E63F58AB}">
      <dgm:prSet phldrT="[Text]"/>
      <dgm:spPr>
        <a:xfrm>
          <a:off x="155634" y="1289285"/>
          <a:ext cx="2308456" cy="198419"/>
        </a:xfrm>
        <a:prstGeom prst="rect">
          <a:avLst/>
        </a:prstGeom>
        <a:solidFill>
          <a:srgbClr val="E47F00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E47F00">
                  <a:lumMod val="50000"/>
                </a:srgbClr>
              </a:solidFill>
              <a:latin typeface="Arial"/>
              <a:ea typeface="+mn-ea"/>
              <a:cs typeface="+mn-cs"/>
            </a:rPr>
            <a:t>MANUAL</a:t>
          </a:r>
        </a:p>
      </dgm:t>
    </dgm:pt>
    <dgm:pt modelId="{322A343A-0501-4FAB-91D9-E69823E171A4}" type="parTrans" cxnId="{EAD9E5F2-B458-4F1A-B8CF-AFA2E9850262}">
      <dgm:prSet/>
      <dgm:spPr/>
      <dgm:t>
        <a:bodyPr/>
        <a:lstStyle/>
        <a:p>
          <a:endParaRPr lang="en-US"/>
        </a:p>
      </dgm:t>
    </dgm:pt>
    <dgm:pt modelId="{3ED75BE9-46CD-4063-B09F-31BF2DF0236C}" type="sibTrans" cxnId="{EAD9E5F2-B458-4F1A-B8CF-AFA2E9850262}">
      <dgm:prSet/>
      <dgm:spPr/>
      <dgm:t>
        <a:bodyPr/>
        <a:lstStyle/>
        <a:p>
          <a:endParaRPr lang="en-US"/>
        </a:p>
      </dgm:t>
    </dgm:pt>
    <dgm:pt modelId="{1837687F-94E9-4791-AE89-85304DBEFEE7}" type="pres">
      <dgm:prSet presAssocID="{8A292432-3C22-44CF-B595-841C0F1E534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82F76E6-CCDB-4D5D-AC96-4D03552F7AFB}" type="pres">
      <dgm:prSet presAssocID="{8A292432-3C22-44CF-B595-841C0F1E534C}" presName="Name1" presStyleCnt="0"/>
      <dgm:spPr/>
    </dgm:pt>
    <dgm:pt modelId="{59832EA1-2B90-4A83-B5F5-036B76C6F657}" type="pres">
      <dgm:prSet presAssocID="{8A292432-3C22-44CF-B595-841C0F1E534C}" presName="cycle" presStyleCnt="0"/>
      <dgm:spPr/>
    </dgm:pt>
    <dgm:pt modelId="{97E8978A-485F-4BBD-AAC1-84E7668CA1DC}" type="pres">
      <dgm:prSet presAssocID="{8A292432-3C22-44CF-B595-841C0F1E534C}" presName="srcNode" presStyleLbl="node1" presStyleIdx="0" presStyleCnt="5"/>
      <dgm:spPr/>
    </dgm:pt>
    <dgm:pt modelId="{E8A63780-737D-435A-819E-29622420ADDB}" type="pres">
      <dgm:prSet presAssocID="{8A292432-3C22-44CF-B595-841C0F1E534C}" presName="conn" presStyleLbl="parChTrans1D2" presStyleIdx="0" presStyleCnt="1"/>
      <dgm:spPr/>
      <dgm:t>
        <a:bodyPr/>
        <a:lstStyle/>
        <a:p>
          <a:endParaRPr lang="en-US"/>
        </a:p>
      </dgm:t>
    </dgm:pt>
    <dgm:pt modelId="{AD45E772-D5DE-4524-B722-B2B94551F3ED}" type="pres">
      <dgm:prSet presAssocID="{8A292432-3C22-44CF-B595-841C0F1E534C}" presName="extraNode" presStyleLbl="node1" presStyleIdx="0" presStyleCnt="5"/>
      <dgm:spPr/>
    </dgm:pt>
    <dgm:pt modelId="{DEB3EB88-EF4F-46C5-880A-E0D118495D10}" type="pres">
      <dgm:prSet presAssocID="{8A292432-3C22-44CF-B595-841C0F1E534C}" presName="dstNode" presStyleLbl="node1" presStyleIdx="0" presStyleCnt="5"/>
      <dgm:spPr/>
    </dgm:pt>
    <dgm:pt modelId="{4A13A6BE-BB2C-4AF3-83AA-86ADB046B2FF}" type="pres">
      <dgm:prSet presAssocID="{6B7BE52B-253D-4462-9F5B-4A53C1945C3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9A0261-5761-4678-A4A6-50712F5D9929}" type="pres">
      <dgm:prSet presAssocID="{6B7BE52B-253D-4462-9F5B-4A53C1945C38}" presName="accent_1" presStyleCnt="0"/>
      <dgm:spPr/>
    </dgm:pt>
    <dgm:pt modelId="{8796CE5B-5C67-4BE1-A21E-7E52FB147B88}" type="pres">
      <dgm:prSet presAssocID="{6B7BE52B-253D-4462-9F5B-4A53C1945C38}" presName="accentRepeatNode" presStyleLbl="solidFgAcc1" presStyleIdx="0" presStyleCnt="5"/>
      <dgm:spPr>
        <a:xfrm>
          <a:off x="31622" y="74344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5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B04C69C-5C60-4633-9393-10BC2CA68D94}" type="pres">
      <dgm:prSet presAssocID="{FB171A38-7FAE-4F6A-ABBF-44B2831531E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6F725-83FE-4B9F-8AA1-ECF7A27FA249}" type="pres">
      <dgm:prSet presAssocID="{FB171A38-7FAE-4F6A-ABBF-44B2831531E3}" presName="accent_2" presStyleCnt="0"/>
      <dgm:spPr/>
    </dgm:pt>
    <dgm:pt modelId="{368D6C14-E983-4A7B-A85F-B477D6526175}" type="pres">
      <dgm:prSet presAssocID="{FB171A38-7FAE-4F6A-ABBF-44B2831531E3}" presName="accentRepeatNode" presStyleLbl="solidFgAcc1" presStyleIdx="1" presStyleCnt="5"/>
      <dgm:spPr>
        <a:xfrm>
          <a:off x="173804" y="37187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BB17A20-BFDD-4D09-88EC-2C6476B13DBA}" type="pres">
      <dgm:prSet presAssocID="{6D4FF308-3D68-491D-BB8D-B6C0125F169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9409D-61C3-4986-8752-D737DB45630C}" type="pres">
      <dgm:prSet presAssocID="{6D4FF308-3D68-491D-BB8D-B6C0125F1696}" presName="accent_3" presStyleCnt="0"/>
      <dgm:spPr/>
    </dgm:pt>
    <dgm:pt modelId="{98DDDE36-3C1A-4BDC-A63B-F38C58B3C04D}" type="pres">
      <dgm:prSet presAssocID="{6D4FF308-3D68-491D-BB8D-B6C0125F1696}" presName="accentRepeatNode" presStyleLbl="solidFgAcc1" presStyleIdx="2" presStyleCnt="5"/>
      <dgm:spPr>
        <a:xfrm>
          <a:off x="217442" y="66941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60000"/>
              <a:lumOff val="4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98E64EA-8EDA-449D-811F-B13504B526A6}" type="pres">
      <dgm:prSet presAssocID="{F945752A-5912-4C17-A369-051EA6CCDD4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E4DB8-9EA7-45ED-B0DE-27ECF9A3F413}" type="pres">
      <dgm:prSet presAssocID="{F945752A-5912-4C17-A369-051EA6CCDD49}" presName="accent_4" presStyleCnt="0"/>
      <dgm:spPr/>
    </dgm:pt>
    <dgm:pt modelId="{51E97E23-80BA-4B77-9164-3CB976888DE5}" type="pres">
      <dgm:prSet presAssocID="{F945752A-5912-4C17-A369-051EA6CCDD49}" presName="accentRepeatNode" presStyleLbl="solidFgAcc1" presStyleIdx="3" presStyleCnt="5"/>
      <dgm:spPr>
        <a:xfrm>
          <a:off x="173804" y="96694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40000"/>
              <a:lumOff val="6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4751C06-15B5-4C2B-B76B-719C9ABAB8DB}" type="pres">
      <dgm:prSet presAssocID="{3668E95F-CAC0-4E87-A424-77D9E63F58A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9B2C4-321E-4E3F-A00F-965F5B9AB4FD}" type="pres">
      <dgm:prSet presAssocID="{3668E95F-CAC0-4E87-A424-77D9E63F58AB}" presName="accent_5" presStyleCnt="0"/>
      <dgm:spPr/>
    </dgm:pt>
    <dgm:pt modelId="{DA4D974A-5251-4BBB-9AA3-2C5C960250C9}" type="pres">
      <dgm:prSet presAssocID="{3668E95F-CAC0-4E87-A424-77D9E63F58AB}" presName="accentRepeatNode" presStyleLbl="solidFgAcc1" presStyleIdx="4" presStyleCnt="5"/>
      <dgm:spPr>
        <a:xfrm>
          <a:off x="31622" y="126448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20000"/>
              <a:lumOff val="8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</dgm:ptLst>
  <dgm:cxnLst>
    <dgm:cxn modelId="{3A07FBA4-94F4-49AC-BC60-C2CCAE5FB877}" srcId="{8A292432-3C22-44CF-B595-841C0F1E534C}" destId="{F945752A-5912-4C17-A369-051EA6CCDD49}" srcOrd="3" destOrd="0" parTransId="{15309E90-644D-4E0E-BF33-0AA0A56D481C}" sibTransId="{FCEB509D-E5E7-4DBF-BA08-03D10FB58370}"/>
    <dgm:cxn modelId="{96076F72-E363-4634-A3EE-345672096892}" type="presOf" srcId="{F945752A-5912-4C17-A369-051EA6CCDD49}" destId="{498E64EA-8EDA-449D-811F-B13504B526A6}" srcOrd="0" destOrd="0" presId="urn:microsoft.com/office/officeart/2008/layout/VerticalCurvedList"/>
    <dgm:cxn modelId="{1968EE39-0908-48B6-889B-EE2ACC0AAD53}" srcId="{8A292432-3C22-44CF-B595-841C0F1E534C}" destId="{6B7BE52B-253D-4462-9F5B-4A53C1945C38}" srcOrd="0" destOrd="0" parTransId="{5A2BA830-C012-4763-9FEA-6CA4B88561D3}" sibTransId="{21FEC160-EE61-4A58-B79C-38C98572F79D}"/>
    <dgm:cxn modelId="{BCE7519A-1990-4751-B8B2-EEDEA66637CE}" type="presOf" srcId="{6B7BE52B-253D-4462-9F5B-4A53C1945C38}" destId="{4A13A6BE-BB2C-4AF3-83AA-86ADB046B2FF}" srcOrd="0" destOrd="0" presId="urn:microsoft.com/office/officeart/2008/layout/VerticalCurvedList"/>
    <dgm:cxn modelId="{B1DDAD53-ECB2-4672-817F-C43BB4055EDB}" srcId="{8A292432-3C22-44CF-B595-841C0F1E534C}" destId="{6D4FF308-3D68-491D-BB8D-B6C0125F1696}" srcOrd="2" destOrd="0" parTransId="{C18E0436-34F9-42CB-A429-E6E45324A5B3}" sibTransId="{B2597DA3-A477-49CF-8BBC-E78334E76711}"/>
    <dgm:cxn modelId="{BBC3E9D8-A738-4788-8ABF-A96293194BE9}" type="presOf" srcId="{6D4FF308-3D68-491D-BB8D-B6C0125F1696}" destId="{3BB17A20-BFDD-4D09-88EC-2C6476B13DBA}" srcOrd="0" destOrd="0" presId="urn:microsoft.com/office/officeart/2008/layout/VerticalCurvedList"/>
    <dgm:cxn modelId="{B5130C2D-469D-44B1-BFC4-45C790B763EE}" type="presOf" srcId="{21FEC160-EE61-4A58-B79C-38C98572F79D}" destId="{E8A63780-737D-435A-819E-29622420ADDB}" srcOrd="0" destOrd="0" presId="urn:microsoft.com/office/officeart/2008/layout/VerticalCurvedList"/>
    <dgm:cxn modelId="{EAD9E5F2-B458-4F1A-B8CF-AFA2E9850262}" srcId="{8A292432-3C22-44CF-B595-841C0F1E534C}" destId="{3668E95F-CAC0-4E87-A424-77D9E63F58AB}" srcOrd="4" destOrd="0" parTransId="{322A343A-0501-4FAB-91D9-E69823E171A4}" sibTransId="{3ED75BE9-46CD-4063-B09F-31BF2DF0236C}"/>
    <dgm:cxn modelId="{5062A203-9A62-4415-A30D-0FD7FF82CB4E}" type="presOf" srcId="{FB171A38-7FAE-4F6A-ABBF-44B2831531E3}" destId="{5B04C69C-5C60-4633-9393-10BC2CA68D94}" srcOrd="0" destOrd="0" presId="urn:microsoft.com/office/officeart/2008/layout/VerticalCurvedList"/>
    <dgm:cxn modelId="{A29525F9-6BC3-4EAA-8511-B803C0D9D14F}" type="presOf" srcId="{8A292432-3C22-44CF-B595-841C0F1E534C}" destId="{1837687F-94E9-4791-AE89-85304DBEFEE7}" srcOrd="0" destOrd="0" presId="urn:microsoft.com/office/officeart/2008/layout/VerticalCurvedList"/>
    <dgm:cxn modelId="{EC67B396-7176-417B-8B41-BD2142DA982D}" srcId="{8A292432-3C22-44CF-B595-841C0F1E534C}" destId="{FB171A38-7FAE-4F6A-ABBF-44B2831531E3}" srcOrd="1" destOrd="0" parTransId="{85A1DAD4-30BA-4111-B0CE-868DC2D752DC}" sibTransId="{35C1DF5A-C6D6-44E2-8DE0-A4567FD7A19C}"/>
    <dgm:cxn modelId="{0A23EDC6-C9D3-496D-A30C-2FF368641DE9}" type="presOf" srcId="{3668E95F-CAC0-4E87-A424-77D9E63F58AB}" destId="{E4751C06-15B5-4C2B-B76B-719C9ABAB8DB}" srcOrd="0" destOrd="0" presId="urn:microsoft.com/office/officeart/2008/layout/VerticalCurvedList"/>
    <dgm:cxn modelId="{A1E2744C-B14A-40F1-9068-6CF6608F52AD}" type="presParOf" srcId="{1837687F-94E9-4791-AE89-85304DBEFEE7}" destId="{682F76E6-CCDB-4D5D-AC96-4D03552F7AFB}" srcOrd="0" destOrd="0" presId="urn:microsoft.com/office/officeart/2008/layout/VerticalCurvedList"/>
    <dgm:cxn modelId="{083C975D-612C-4CFC-9107-05C41646AAD9}" type="presParOf" srcId="{682F76E6-CCDB-4D5D-AC96-4D03552F7AFB}" destId="{59832EA1-2B90-4A83-B5F5-036B76C6F657}" srcOrd="0" destOrd="0" presId="urn:microsoft.com/office/officeart/2008/layout/VerticalCurvedList"/>
    <dgm:cxn modelId="{3742B6FE-CAC4-4BE9-9DB5-C22549E0F7B3}" type="presParOf" srcId="{59832EA1-2B90-4A83-B5F5-036B76C6F657}" destId="{97E8978A-485F-4BBD-AAC1-84E7668CA1DC}" srcOrd="0" destOrd="0" presId="urn:microsoft.com/office/officeart/2008/layout/VerticalCurvedList"/>
    <dgm:cxn modelId="{73C81682-3AD0-44D7-A19A-59D6ABBD9997}" type="presParOf" srcId="{59832EA1-2B90-4A83-B5F5-036B76C6F657}" destId="{E8A63780-737D-435A-819E-29622420ADDB}" srcOrd="1" destOrd="0" presId="urn:microsoft.com/office/officeart/2008/layout/VerticalCurvedList"/>
    <dgm:cxn modelId="{6151AD8C-5AAD-41CB-BE66-F5A987006D5D}" type="presParOf" srcId="{59832EA1-2B90-4A83-B5F5-036B76C6F657}" destId="{AD45E772-D5DE-4524-B722-B2B94551F3ED}" srcOrd="2" destOrd="0" presId="urn:microsoft.com/office/officeart/2008/layout/VerticalCurvedList"/>
    <dgm:cxn modelId="{2CC1E890-685C-4668-8A3A-794543FF9665}" type="presParOf" srcId="{59832EA1-2B90-4A83-B5F5-036B76C6F657}" destId="{DEB3EB88-EF4F-46C5-880A-E0D118495D10}" srcOrd="3" destOrd="0" presId="urn:microsoft.com/office/officeart/2008/layout/VerticalCurvedList"/>
    <dgm:cxn modelId="{489FB58E-2CA2-4CC6-95AD-5D6D17FC9919}" type="presParOf" srcId="{682F76E6-CCDB-4D5D-AC96-4D03552F7AFB}" destId="{4A13A6BE-BB2C-4AF3-83AA-86ADB046B2FF}" srcOrd="1" destOrd="0" presId="urn:microsoft.com/office/officeart/2008/layout/VerticalCurvedList"/>
    <dgm:cxn modelId="{3695CE6A-AAE5-4DF3-92C5-8FEA19D68AA5}" type="presParOf" srcId="{682F76E6-CCDB-4D5D-AC96-4D03552F7AFB}" destId="{FE9A0261-5761-4678-A4A6-50712F5D9929}" srcOrd="2" destOrd="0" presId="urn:microsoft.com/office/officeart/2008/layout/VerticalCurvedList"/>
    <dgm:cxn modelId="{BD3F2CF1-A533-4BBB-ADCF-DA59B765CF84}" type="presParOf" srcId="{FE9A0261-5761-4678-A4A6-50712F5D9929}" destId="{8796CE5B-5C67-4BE1-A21E-7E52FB147B88}" srcOrd="0" destOrd="0" presId="urn:microsoft.com/office/officeart/2008/layout/VerticalCurvedList"/>
    <dgm:cxn modelId="{97DED4AF-739B-47C6-A96C-117D5BDB1EDB}" type="presParOf" srcId="{682F76E6-CCDB-4D5D-AC96-4D03552F7AFB}" destId="{5B04C69C-5C60-4633-9393-10BC2CA68D94}" srcOrd="3" destOrd="0" presId="urn:microsoft.com/office/officeart/2008/layout/VerticalCurvedList"/>
    <dgm:cxn modelId="{0A9B8F54-D8FD-40B3-A536-151108D4FB4E}" type="presParOf" srcId="{682F76E6-CCDB-4D5D-AC96-4D03552F7AFB}" destId="{C7E6F725-83FE-4B9F-8AA1-ECF7A27FA249}" srcOrd="4" destOrd="0" presId="urn:microsoft.com/office/officeart/2008/layout/VerticalCurvedList"/>
    <dgm:cxn modelId="{E80864E8-2457-46D0-A22E-2F7365671083}" type="presParOf" srcId="{C7E6F725-83FE-4B9F-8AA1-ECF7A27FA249}" destId="{368D6C14-E983-4A7B-A85F-B477D6526175}" srcOrd="0" destOrd="0" presId="urn:microsoft.com/office/officeart/2008/layout/VerticalCurvedList"/>
    <dgm:cxn modelId="{F68BD19A-F16E-43F3-89E2-D04AC7AD7560}" type="presParOf" srcId="{682F76E6-CCDB-4D5D-AC96-4D03552F7AFB}" destId="{3BB17A20-BFDD-4D09-88EC-2C6476B13DBA}" srcOrd="5" destOrd="0" presId="urn:microsoft.com/office/officeart/2008/layout/VerticalCurvedList"/>
    <dgm:cxn modelId="{C4A95F13-9D17-401C-BEB3-9B6E3B3A2025}" type="presParOf" srcId="{682F76E6-CCDB-4D5D-AC96-4D03552F7AFB}" destId="{9319409D-61C3-4986-8752-D737DB45630C}" srcOrd="6" destOrd="0" presId="urn:microsoft.com/office/officeart/2008/layout/VerticalCurvedList"/>
    <dgm:cxn modelId="{1E65A212-B060-493B-8730-A29AED32387D}" type="presParOf" srcId="{9319409D-61C3-4986-8752-D737DB45630C}" destId="{98DDDE36-3C1A-4BDC-A63B-F38C58B3C04D}" srcOrd="0" destOrd="0" presId="urn:microsoft.com/office/officeart/2008/layout/VerticalCurvedList"/>
    <dgm:cxn modelId="{2ACDA944-2DC8-4FB7-B3A8-C07A1D869A9F}" type="presParOf" srcId="{682F76E6-CCDB-4D5D-AC96-4D03552F7AFB}" destId="{498E64EA-8EDA-449D-811F-B13504B526A6}" srcOrd="7" destOrd="0" presId="urn:microsoft.com/office/officeart/2008/layout/VerticalCurvedList"/>
    <dgm:cxn modelId="{ED50C4EA-28DB-4FE6-94A3-1780E61BEE83}" type="presParOf" srcId="{682F76E6-CCDB-4D5D-AC96-4D03552F7AFB}" destId="{43FE4DB8-9EA7-45ED-B0DE-27ECF9A3F413}" srcOrd="8" destOrd="0" presId="urn:microsoft.com/office/officeart/2008/layout/VerticalCurvedList"/>
    <dgm:cxn modelId="{7971F002-1F14-42E6-B9C1-A7D57F93E738}" type="presParOf" srcId="{43FE4DB8-9EA7-45ED-B0DE-27ECF9A3F413}" destId="{51E97E23-80BA-4B77-9164-3CB976888DE5}" srcOrd="0" destOrd="0" presId="urn:microsoft.com/office/officeart/2008/layout/VerticalCurvedList"/>
    <dgm:cxn modelId="{4601B84B-14BF-4DBE-A804-11379A4C9278}" type="presParOf" srcId="{682F76E6-CCDB-4D5D-AC96-4D03552F7AFB}" destId="{E4751C06-15B5-4C2B-B76B-719C9ABAB8DB}" srcOrd="9" destOrd="0" presId="urn:microsoft.com/office/officeart/2008/layout/VerticalCurvedList"/>
    <dgm:cxn modelId="{A2749713-B6C8-411E-86BF-029764F13F43}" type="presParOf" srcId="{682F76E6-CCDB-4D5D-AC96-4D03552F7AFB}" destId="{8C59B2C4-321E-4E3F-A00F-965F5B9AB4FD}" srcOrd="10" destOrd="0" presId="urn:microsoft.com/office/officeart/2008/layout/VerticalCurvedList"/>
    <dgm:cxn modelId="{815F78F0-147C-46DB-88B1-6CC887C26ECC}" type="presParOf" srcId="{8C59B2C4-321E-4E3F-A00F-965F5B9AB4FD}" destId="{DA4D974A-5251-4BBB-9AA3-2C5C960250C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92432-3C22-44CF-B595-841C0F1E534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7BE52B-253D-4462-9F5B-4A53C1945C38}">
      <dgm:prSet phldrT="[Text]"/>
      <dgm:spPr>
        <a:xfrm>
          <a:off x="227863" y="147983"/>
          <a:ext cx="3797833" cy="296156"/>
        </a:xfrm>
        <a:prstGeom prst="rect">
          <a:avLst/>
        </a:prstGeom>
        <a:solidFill>
          <a:srgbClr val="626469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ADAPTIVE</a:t>
          </a:r>
        </a:p>
      </dgm:t>
    </dgm:pt>
    <dgm:pt modelId="{5A2BA830-C012-4763-9FEA-6CA4B88561D3}" type="parTrans" cxnId="{1968EE39-0908-48B6-889B-EE2ACC0AAD53}">
      <dgm:prSet/>
      <dgm:spPr/>
      <dgm:t>
        <a:bodyPr/>
        <a:lstStyle/>
        <a:p>
          <a:endParaRPr lang="en-US"/>
        </a:p>
      </dgm:t>
    </dgm:pt>
    <dgm:pt modelId="{21FEC160-EE61-4A58-B79C-38C98572F79D}" type="sibTrans" cxnId="{1968EE39-0908-48B6-889B-EE2ACC0AAD53}">
      <dgm:prSet/>
      <dgm:spPr>
        <a:xfrm>
          <a:off x="-2676075" y="-412781"/>
          <a:ext cx="3194061" cy="3194061"/>
        </a:xfrm>
        <a:prstGeom prst="blockArc">
          <a:avLst>
            <a:gd name="adj1" fmla="val 18900000"/>
            <a:gd name="adj2" fmla="val 2700000"/>
            <a:gd name="adj3" fmla="val 676"/>
          </a:avLst>
        </a:prstGeom>
        <a:noFill/>
        <a:ln w="25400" cap="flat" cmpd="sng" algn="ctr">
          <a:solidFill>
            <a:srgbClr val="626469">
              <a:lumMod val="5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82E21D0-9293-4233-AE2D-BA2CB8747548}">
      <dgm:prSet phldrT="[Text]"/>
      <dgm:spPr>
        <a:xfrm>
          <a:off x="440080" y="592077"/>
          <a:ext cx="3585616" cy="296156"/>
        </a:xfrm>
        <a:prstGeom prst="rect">
          <a:avLst/>
        </a:prstGeom>
        <a:solidFill>
          <a:srgbClr val="626469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REINFORCED</a:t>
          </a:r>
        </a:p>
      </dgm:t>
    </dgm:pt>
    <dgm:pt modelId="{769FA1CE-3286-43F9-A6F4-29E69A9A905D}" type="parTrans" cxnId="{C76DE55D-553C-4127-BBAF-6AC8F3A7B888}">
      <dgm:prSet/>
      <dgm:spPr/>
      <dgm:t>
        <a:bodyPr/>
        <a:lstStyle/>
        <a:p>
          <a:endParaRPr lang="en-US"/>
        </a:p>
      </dgm:t>
    </dgm:pt>
    <dgm:pt modelId="{99043E8C-AE8C-436D-A9F6-FFD17D29B7AA}" type="sibTrans" cxnId="{C76DE55D-553C-4127-BBAF-6AC8F3A7B888}">
      <dgm:prSet/>
      <dgm:spPr/>
      <dgm:t>
        <a:bodyPr/>
        <a:lstStyle/>
        <a:p>
          <a:endParaRPr lang="en-US"/>
        </a:p>
      </dgm:t>
    </dgm:pt>
    <dgm:pt modelId="{77E36E64-E0ED-4450-8ECE-94FCE590CBCB}">
      <dgm:prSet phldrT="[Text]"/>
      <dgm:spPr>
        <a:xfrm>
          <a:off x="505214" y="1036170"/>
          <a:ext cx="3520482" cy="296156"/>
        </a:xfrm>
        <a:prstGeom prst="rect">
          <a:avLst/>
        </a:prstGeom>
        <a:solidFill>
          <a:srgbClr val="626469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626469">
                  <a:lumMod val="50000"/>
                </a:srgbClr>
              </a:solidFill>
              <a:latin typeface="Arial"/>
              <a:ea typeface="+mn-ea"/>
              <a:cs typeface="+mn-cs"/>
            </a:rPr>
            <a:t>CONSISTENT</a:t>
          </a:r>
        </a:p>
      </dgm:t>
    </dgm:pt>
    <dgm:pt modelId="{854B2E65-BC1E-4F51-984F-3686E72F3CAD}" type="parTrans" cxnId="{45323274-5F1E-4947-A3A3-2AA2BA91DCDE}">
      <dgm:prSet/>
      <dgm:spPr/>
      <dgm:t>
        <a:bodyPr/>
        <a:lstStyle/>
        <a:p>
          <a:endParaRPr lang="en-US"/>
        </a:p>
      </dgm:t>
    </dgm:pt>
    <dgm:pt modelId="{3D6D98CD-8BA4-4EFE-9E33-58E62C126952}" type="sibTrans" cxnId="{45323274-5F1E-4947-A3A3-2AA2BA91DCDE}">
      <dgm:prSet/>
      <dgm:spPr/>
      <dgm:t>
        <a:bodyPr/>
        <a:lstStyle/>
        <a:p>
          <a:endParaRPr lang="en-US"/>
        </a:p>
      </dgm:t>
    </dgm:pt>
    <dgm:pt modelId="{482A1256-E44C-42D1-8513-2A239C2B9CA7}">
      <dgm:prSet phldrT="[Text]"/>
      <dgm:spPr>
        <a:xfrm>
          <a:off x="440080" y="1480263"/>
          <a:ext cx="3585616" cy="296156"/>
        </a:xfrm>
        <a:prstGeom prst="rect">
          <a:avLst/>
        </a:prstGeom>
        <a:solidFill>
          <a:srgbClr val="9FA0A4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626469">
                  <a:lumMod val="50000"/>
                </a:srgbClr>
              </a:solidFill>
              <a:latin typeface="Arial"/>
              <a:ea typeface="+mn-ea"/>
              <a:cs typeface="+mn-cs"/>
            </a:rPr>
            <a:t>PREPARED</a:t>
          </a:r>
        </a:p>
      </dgm:t>
    </dgm:pt>
    <dgm:pt modelId="{1C71D9AF-12CF-4980-85BB-6CA14C954878}" type="parTrans" cxnId="{F06113FE-C969-47C6-8BA7-09BDFD27D571}">
      <dgm:prSet/>
      <dgm:spPr/>
      <dgm:t>
        <a:bodyPr/>
        <a:lstStyle/>
        <a:p>
          <a:endParaRPr lang="en-US"/>
        </a:p>
      </dgm:t>
    </dgm:pt>
    <dgm:pt modelId="{DA4303BC-8AD7-4A95-A1CA-ADAFDA6DD44E}" type="sibTrans" cxnId="{F06113FE-C969-47C6-8BA7-09BDFD27D571}">
      <dgm:prSet/>
      <dgm:spPr/>
      <dgm:t>
        <a:bodyPr/>
        <a:lstStyle/>
        <a:p>
          <a:endParaRPr lang="en-US"/>
        </a:p>
      </dgm:t>
    </dgm:pt>
    <dgm:pt modelId="{4E34906D-CC26-494A-913F-42A419B7841E}">
      <dgm:prSet phldrT="[Text]"/>
      <dgm:spPr>
        <a:xfrm>
          <a:off x="227863" y="1924357"/>
          <a:ext cx="3797833" cy="296156"/>
        </a:xfrm>
        <a:prstGeom prst="rect">
          <a:avLst/>
        </a:prstGeom>
        <a:solidFill>
          <a:srgbClr val="626469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626469">
                  <a:lumMod val="50000"/>
                </a:srgbClr>
              </a:solidFill>
              <a:latin typeface="Arial"/>
              <a:ea typeface="+mn-ea"/>
              <a:cs typeface="+mn-cs"/>
            </a:rPr>
            <a:t>REACTIVE</a:t>
          </a:r>
        </a:p>
      </dgm:t>
    </dgm:pt>
    <dgm:pt modelId="{A86E5D39-BC0A-40AF-B010-795A72BC789A}" type="parTrans" cxnId="{9B2762C7-4373-4553-81D4-D8195036B8D9}">
      <dgm:prSet/>
      <dgm:spPr/>
      <dgm:t>
        <a:bodyPr/>
        <a:lstStyle/>
        <a:p>
          <a:endParaRPr lang="en-US"/>
        </a:p>
      </dgm:t>
    </dgm:pt>
    <dgm:pt modelId="{972F388D-6E32-4AE9-B9DE-BFDA6428593B}" type="sibTrans" cxnId="{9B2762C7-4373-4553-81D4-D8195036B8D9}">
      <dgm:prSet/>
      <dgm:spPr/>
      <dgm:t>
        <a:bodyPr/>
        <a:lstStyle/>
        <a:p>
          <a:endParaRPr lang="en-US"/>
        </a:p>
      </dgm:t>
    </dgm:pt>
    <dgm:pt modelId="{1837687F-94E9-4791-AE89-85304DBEFEE7}" type="pres">
      <dgm:prSet presAssocID="{8A292432-3C22-44CF-B595-841C0F1E534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82F76E6-CCDB-4D5D-AC96-4D03552F7AFB}" type="pres">
      <dgm:prSet presAssocID="{8A292432-3C22-44CF-B595-841C0F1E534C}" presName="Name1" presStyleCnt="0"/>
      <dgm:spPr/>
    </dgm:pt>
    <dgm:pt modelId="{59832EA1-2B90-4A83-B5F5-036B76C6F657}" type="pres">
      <dgm:prSet presAssocID="{8A292432-3C22-44CF-B595-841C0F1E534C}" presName="cycle" presStyleCnt="0"/>
      <dgm:spPr/>
    </dgm:pt>
    <dgm:pt modelId="{97E8978A-485F-4BBD-AAC1-84E7668CA1DC}" type="pres">
      <dgm:prSet presAssocID="{8A292432-3C22-44CF-B595-841C0F1E534C}" presName="srcNode" presStyleLbl="node1" presStyleIdx="0" presStyleCnt="5"/>
      <dgm:spPr/>
    </dgm:pt>
    <dgm:pt modelId="{E8A63780-737D-435A-819E-29622420ADDB}" type="pres">
      <dgm:prSet presAssocID="{8A292432-3C22-44CF-B595-841C0F1E534C}" presName="conn" presStyleLbl="parChTrans1D2" presStyleIdx="0" presStyleCnt="1"/>
      <dgm:spPr/>
      <dgm:t>
        <a:bodyPr/>
        <a:lstStyle/>
        <a:p>
          <a:endParaRPr lang="en-US"/>
        </a:p>
      </dgm:t>
    </dgm:pt>
    <dgm:pt modelId="{AD45E772-D5DE-4524-B722-B2B94551F3ED}" type="pres">
      <dgm:prSet presAssocID="{8A292432-3C22-44CF-B595-841C0F1E534C}" presName="extraNode" presStyleLbl="node1" presStyleIdx="0" presStyleCnt="5"/>
      <dgm:spPr/>
    </dgm:pt>
    <dgm:pt modelId="{DEB3EB88-EF4F-46C5-880A-E0D118495D10}" type="pres">
      <dgm:prSet presAssocID="{8A292432-3C22-44CF-B595-841C0F1E534C}" presName="dstNode" presStyleLbl="node1" presStyleIdx="0" presStyleCnt="5"/>
      <dgm:spPr/>
    </dgm:pt>
    <dgm:pt modelId="{4A13A6BE-BB2C-4AF3-83AA-86ADB046B2FF}" type="pres">
      <dgm:prSet presAssocID="{6B7BE52B-253D-4462-9F5B-4A53C1945C3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9A0261-5761-4678-A4A6-50712F5D9929}" type="pres">
      <dgm:prSet presAssocID="{6B7BE52B-253D-4462-9F5B-4A53C1945C38}" presName="accent_1" presStyleCnt="0"/>
      <dgm:spPr/>
    </dgm:pt>
    <dgm:pt modelId="{8796CE5B-5C67-4BE1-A21E-7E52FB147B88}" type="pres">
      <dgm:prSet presAssocID="{6B7BE52B-253D-4462-9F5B-4A53C1945C38}" presName="accentRepeatNode" presStyleLbl="solidFgAcc1" presStyleIdx="0" presStyleCnt="5"/>
      <dgm:spPr>
        <a:xfrm>
          <a:off x="42765" y="110964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5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09F0D5C-1D2B-4A21-90EC-C55031F197A8}" type="pres">
      <dgm:prSet presAssocID="{382E21D0-9293-4233-AE2D-BA2CB874754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37360-3D53-4B28-806D-292A9495D1EF}" type="pres">
      <dgm:prSet presAssocID="{382E21D0-9293-4233-AE2D-BA2CB8747548}" presName="accent_2" presStyleCnt="0"/>
      <dgm:spPr/>
    </dgm:pt>
    <dgm:pt modelId="{CB287AF8-9EB4-42F2-9320-F2E454B9A4DB}" type="pres">
      <dgm:prSet presAssocID="{382E21D0-9293-4233-AE2D-BA2CB8747548}" presName="accentRepeatNode" presStyleLbl="solidFgAcc1" presStyleIdx="1" presStyleCnt="5"/>
      <dgm:spPr>
        <a:xfrm>
          <a:off x="254982" y="555057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29492EC-70CC-49E7-8DFA-A617631E6290}" type="pres">
      <dgm:prSet presAssocID="{77E36E64-E0ED-4450-8ECE-94FCE590CBC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A6404-0F25-4BEE-A9DE-493246DD4430}" type="pres">
      <dgm:prSet presAssocID="{77E36E64-E0ED-4450-8ECE-94FCE590CBCB}" presName="accent_3" presStyleCnt="0"/>
      <dgm:spPr/>
    </dgm:pt>
    <dgm:pt modelId="{19144A33-70D3-4D51-B827-FC71B73E06F5}" type="pres">
      <dgm:prSet presAssocID="{77E36E64-E0ED-4450-8ECE-94FCE590CBCB}" presName="accentRepeatNode" presStyleLbl="solidFgAcc1" presStyleIdx="2" presStyleCnt="5"/>
      <dgm:spPr>
        <a:xfrm>
          <a:off x="320116" y="999150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60000"/>
              <a:lumOff val="4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E26FA2C-6615-4EA6-B189-7CEBB6660514}" type="pres">
      <dgm:prSet presAssocID="{482A1256-E44C-42D1-8513-2A239C2B9CA7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401ED-288B-43B1-BF9D-26F6A4FC7BC8}" type="pres">
      <dgm:prSet presAssocID="{482A1256-E44C-42D1-8513-2A239C2B9CA7}" presName="accent_4" presStyleCnt="0"/>
      <dgm:spPr/>
    </dgm:pt>
    <dgm:pt modelId="{581C2A3C-284D-4E68-B359-3A2A54DBC8B6}" type="pres">
      <dgm:prSet presAssocID="{482A1256-E44C-42D1-8513-2A239C2B9CA7}" presName="accentRepeatNode" presStyleLbl="solidFgAcc1" presStyleIdx="3" presStyleCnt="5"/>
      <dgm:spPr>
        <a:xfrm>
          <a:off x="254982" y="1443244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40000"/>
              <a:lumOff val="6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36C5868-98AF-47AD-B975-E557C0E92215}" type="pres">
      <dgm:prSet presAssocID="{4E34906D-CC26-494A-913F-42A419B7841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6E090-097A-4A38-9E75-27247D387C75}" type="pres">
      <dgm:prSet presAssocID="{4E34906D-CC26-494A-913F-42A419B7841E}" presName="accent_5" presStyleCnt="0"/>
      <dgm:spPr/>
    </dgm:pt>
    <dgm:pt modelId="{64BBFED1-8015-4704-AFD8-FEDA41D13752}" type="pres">
      <dgm:prSet presAssocID="{4E34906D-CC26-494A-913F-42A419B7841E}" presName="accentRepeatNode" presStyleLbl="solidFgAcc1" presStyleIdx="4" presStyleCnt="5"/>
      <dgm:spPr>
        <a:xfrm>
          <a:off x="42765" y="1887337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20000"/>
              <a:lumOff val="8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</dgm:ptLst>
  <dgm:cxnLst>
    <dgm:cxn modelId="{FF188E54-3B65-4612-B13C-AAE220A2EDBE}" type="presOf" srcId="{382E21D0-9293-4233-AE2D-BA2CB8747548}" destId="{E09F0D5C-1D2B-4A21-90EC-C55031F197A8}" srcOrd="0" destOrd="0" presId="urn:microsoft.com/office/officeart/2008/layout/VerticalCurvedList"/>
    <dgm:cxn modelId="{45323274-5F1E-4947-A3A3-2AA2BA91DCDE}" srcId="{8A292432-3C22-44CF-B595-841C0F1E534C}" destId="{77E36E64-E0ED-4450-8ECE-94FCE590CBCB}" srcOrd="2" destOrd="0" parTransId="{854B2E65-BC1E-4F51-984F-3686E72F3CAD}" sibTransId="{3D6D98CD-8BA4-4EFE-9E33-58E62C126952}"/>
    <dgm:cxn modelId="{EC93F3CD-CB25-402A-896F-7CDBBE174806}" type="presOf" srcId="{4E34906D-CC26-494A-913F-42A419B7841E}" destId="{436C5868-98AF-47AD-B975-E557C0E92215}" srcOrd="0" destOrd="0" presId="urn:microsoft.com/office/officeart/2008/layout/VerticalCurvedList"/>
    <dgm:cxn modelId="{1968EE39-0908-48B6-889B-EE2ACC0AAD53}" srcId="{8A292432-3C22-44CF-B595-841C0F1E534C}" destId="{6B7BE52B-253D-4462-9F5B-4A53C1945C38}" srcOrd="0" destOrd="0" parTransId="{5A2BA830-C012-4763-9FEA-6CA4B88561D3}" sibTransId="{21FEC160-EE61-4A58-B79C-38C98572F79D}"/>
    <dgm:cxn modelId="{0336C078-3F60-4661-834B-7A04EF9CD323}" type="presOf" srcId="{21FEC160-EE61-4A58-B79C-38C98572F79D}" destId="{E8A63780-737D-435A-819E-29622420ADDB}" srcOrd="0" destOrd="0" presId="urn:microsoft.com/office/officeart/2008/layout/VerticalCurvedList"/>
    <dgm:cxn modelId="{F06113FE-C969-47C6-8BA7-09BDFD27D571}" srcId="{8A292432-3C22-44CF-B595-841C0F1E534C}" destId="{482A1256-E44C-42D1-8513-2A239C2B9CA7}" srcOrd="3" destOrd="0" parTransId="{1C71D9AF-12CF-4980-85BB-6CA14C954878}" sibTransId="{DA4303BC-8AD7-4A95-A1CA-ADAFDA6DD44E}"/>
    <dgm:cxn modelId="{3EDB717A-1374-42FD-B3B3-014D7EF6FAB8}" type="presOf" srcId="{482A1256-E44C-42D1-8513-2A239C2B9CA7}" destId="{1E26FA2C-6615-4EA6-B189-7CEBB6660514}" srcOrd="0" destOrd="0" presId="urn:microsoft.com/office/officeart/2008/layout/VerticalCurvedList"/>
    <dgm:cxn modelId="{5DE72AE6-507A-4C2A-A544-DCF5C9F288C7}" type="presOf" srcId="{8A292432-3C22-44CF-B595-841C0F1E534C}" destId="{1837687F-94E9-4791-AE89-85304DBEFEE7}" srcOrd="0" destOrd="0" presId="urn:microsoft.com/office/officeart/2008/layout/VerticalCurvedList"/>
    <dgm:cxn modelId="{CE37271C-A09A-428F-BFA4-D258C91CBBE5}" type="presOf" srcId="{6B7BE52B-253D-4462-9F5B-4A53C1945C38}" destId="{4A13A6BE-BB2C-4AF3-83AA-86ADB046B2FF}" srcOrd="0" destOrd="0" presId="urn:microsoft.com/office/officeart/2008/layout/VerticalCurvedList"/>
    <dgm:cxn modelId="{C76DE55D-553C-4127-BBAF-6AC8F3A7B888}" srcId="{8A292432-3C22-44CF-B595-841C0F1E534C}" destId="{382E21D0-9293-4233-AE2D-BA2CB8747548}" srcOrd="1" destOrd="0" parTransId="{769FA1CE-3286-43F9-A6F4-29E69A9A905D}" sibTransId="{99043E8C-AE8C-436D-A9F6-FFD17D29B7AA}"/>
    <dgm:cxn modelId="{0B2CBABE-AC0B-45C9-B2FD-725926D046DB}" type="presOf" srcId="{77E36E64-E0ED-4450-8ECE-94FCE590CBCB}" destId="{529492EC-70CC-49E7-8DFA-A617631E6290}" srcOrd="0" destOrd="0" presId="urn:microsoft.com/office/officeart/2008/layout/VerticalCurvedList"/>
    <dgm:cxn modelId="{9B2762C7-4373-4553-81D4-D8195036B8D9}" srcId="{8A292432-3C22-44CF-B595-841C0F1E534C}" destId="{4E34906D-CC26-494A-913F-42A419B7841E}" srcOrd="4" destOrd="0" parTransId="{A86E5D39-BC0A-40AF-B010-795A72BC789A}" sibTransId="{972F388D-6E32-4AE9-B9DE-BFDA6428593B}"/>
    <dgm:cxn modelId="{9D03B28D-0450-4125-A343-94F633A8A1A6}" type="presParOf" srcId="{1837687F-94E9-4791-AE89-85304DBEFEE7}" destId="{682F76E6-CCDB-4D5D-AC96-4D03552F7AFB}" srcOrd="0" destOrd="0" presId="urn:microsoft.com/office/officeart/2008/layout/VerticalCurvedList"/>
    <dgm:cxn modelId="{2D4B2C27-2316-49C4-88E1-1335CBF4D901}" type="presParOf" srcId="{682F76E6-CCDB-4D5D-AC96-4D03552F7AFB}" destId="{59832EA1-2B90-4A83-B5F5-036B76C6F657}" srcOrd="0" destOrd="0" presId="urn:microsoft.com/office/officeart/2008/layout/VerticalCurvedList"/>
    <dgm:cxn modelId="{F8E060E7-F884-43C6-AE54-9D811FCFDFE5}" type="presParOf" srcId="{59832EA1-2B90-4A83-B5F5-036B76C6F657}" destId="{97E8978A-485F-4BBD-AAC1-84E7668CA1DC}" srcOrd="0" destOrd="0" presId="urn:microsoft.com/office/officeart/2008/layout/VerticalCurvedList"/>
    <dgm:cxn modelId="{E3CAAFCE-8096-4745-A1A2-DF5F4A6C9856}" type="presParOf" srcId="{59832EA1-2B90-4A83-B5F5-036B76C6F657}" destId="{E8A63780-737D-435A-819E-29622420ADDB}" srcOrd="1" destOrd="0" presId="urn:microsoft.com/office/officeart/2008/layout/VerticalCurvedList"/>
    <dgm:cxn modelId="{253DE0AA-777D-4DC0-BF39-6C496175B689}" type="presParOf" srcId="{59832EA1-2B90-4A83-B5F5-036B76C6F657}" destId="{AD45E772-D5DE-4524-B722-B2B94551F3ED}" srcOrd="2" destOrd="0" presId="urn:microsoft.com/office/officeart/2008/layout/VerticalCurvedList"/>
    <dgm:cxn modelId="{AB32F268-F60F-4818-BD17-3AEC2B0B3E77}" type="presParOf" srcId="{59832EA1-2B90-4A83-B5F5-036B76C6F657}" destId="{DEB3EB88-EF4F-46C5-880A-E0D118495D10}" srcOrd="3" destOrd="0" presId="urn:microsoft.com/office/officeart/2008/layout/VerticalCurvedList"/>
    <dgm:cxn modelId="{BCA663DA-107F-4872-B56B-511DC6F869B3}" type="presParOf" srcId="{682F76E6-CCDB-4D5D-AC96-4D03552F7AFB}" destId="{4A13A6BE-BB2C-4AF3-83AA-86ADB046B2FF}" srcOrd="1" destOrd="0" presId="urn:microsoft.com/office/officeart/2008/layout/VerticalCurvedList"/>
    <dgm:cxn modelId="{CBB585C6-5E8E-4C31-8AF7-F0F6C1367CEF}" type="presParOf" srcId="{682F76E6-CCDB-4D5D-AC96-4D03552F7AFB}" destId="{FE9A0261-5761-4678-A4A6-50712F5D9929}" srcOrd="2" destOrd="0" presId="urn:microsoft.com/office/officeart/2008/layout/VerticalCurvedList"/>
    <dgm:cxn modelId="{1FA9B745-0187-43ED-BA6D-BA87FE8DA85E}" type="presParOf" srcId="{FE9A0261-5761-4678-A4A6-50712F5D9929}" destId="{8796CE5B-5C67-4BE1-A21E-7E52FB147B88}" srcOrd="0" destOrd="0" presId="urn:microsoft.com/office/officeart/2008/layout/VerticalCurvedList"/>
    <dgm:cxn modelId="{22192AF7-C9A4-4548-85DA-FADC5333FD37}" type="presParOf" srcId="{682F76E6-CCDB-4D5D-AC96-4D03552F7AFB}" destId="{E09F0D5C-1D2B-4A21-90EC-C55031F197A8}" srcOrd="3" destOrd="0" presId="urn:microsoft.com/office/officeart/2008/layout/VerticalCurvedList"/>
    <dgm:cxn modelId="{F4118FF5-BBAB-47CB-A6A1-2B92860CBEED}" type="presParOf" srcId="{682F76E6-CCDB-4D5D-AC96-4D03552F7AFB}" destId="{DEE37360-3D53-4B28-806D-292A9495D1EF}" srcOrd="4" destOrd="0" presId="urn:microsoft.com/office/officeart/2008/layout/VerticalCurvedList"/>
    <dgm:cxn modelId="{6EF1A402-9D7F-4BB9-A401-EA0A010FC626}" type="presParOf" srcId="{DEE37360-3D53-4B28-806D-292A9495D1EF}" destId="{CB287AF8-9EB4-42F2-9320-F2E454B9A4DB}" srcOrd="0" destOrd="0" presId="urn:microsoft.com/office/officeart/2008/layout/VerticalCurvedList"/>
    <dgm:cxn modelId="{8C173EF4-5ED3-4055-8EE3-AE4907759DDA}" type="presParOf" srcId="{682F76E6-CCDB-4D5D-AC96-4D03552F7AFB}" destId="{529492EC-70CC-49E7-8DFA-A617631E6290}" srcOrd="5" destOrd="0" presId="urn:microsoft.com/office/officeart/2008/layout/VerticalCurvedList"/>
    <dgm:cxn modelId="{D0931CBA-22D1-4144-9B5E-2F712BD00D8D}" type="presParOf" srcId="{682F76E6-CCDB-4D5D-AC96-4D03552F7AFB}" destId="{04FA6404-0F25-4BEE-A9DE-493246DD4430}" srcOrd="6" destOrd="0" presId="urn:microsoft.com/office/officeart/2008/layout/VerticalCurvedList"/>
    <dgm:cxn modelId="{FEED3DFA-A4F1-4428-944A-315E1FE3FA3C}" type="presParOf" srcId="{04FA6404-0F25-4BEE-A9DE-493246DD4430}" destId="{19144A33-70D3-4D51-B827-FC71B73E06F5}" srcOrd="0" destOrd="0" presId="urn:microsoft.com/office/officeart/2008/layout/VerticalCurvedList"/>
    <dgm:cxn modelId="{5755D24A-36EA-4713-BB3A-78ABD8D5BD22}" type="presParOf" srcId="{682F76E6-CCDB-4D5D-AC96-4D03552F7AFB}" destId="{1E26FA2C-6615-4EA6-B189-7CEBB6660514}" srcOrd="7" destOrd="0" presId="urn:microsoft.com/office/officeart/2008/layout/VerticalCurvedList"/>
    <dgm:cxn modelId="{267ABA30-27EF-436B-A39E-EE11F226A416}" type="presParOf" srcId="{682F76E6-CCDB-4D5D-AC96-4D03552F7AFB}" destId="{36A401ED-288B-43B1-BF9D-26F6A4FC7BC8}" srcOrd="8" destOrd="0" presId="urn:microsoft.com/office/officeart/2008/layout/VerticalCurvedList"/>
    <dgm:cxn modelId="{8EE8E267-7E11-4D82-8C44-63562FDF3CD7}" type="presParOf" srcId="{36A401ED-288B-43B1-BF9D-26F6A4FC7BC8}" destId="{581C2A3C-284D-4E68-B359-3A2A54DBC8B6}" srcOrd="0" destOrd="0" presId="urn:microsoft.com/office/officeart/2008/layout/VerticalCurvedList"/>
    <dgm:cxn modelId="{2863D172-C0C3-4544-968A-C7658CE59EE0}" type="presParOf" srcId="{682F76E6-CCDB-4D5D-AC96-4D03552F7AFB}" destId="{436C5868-98AF-47AD-B975-E557C0E92215}" srcOrd="9" destOrd="0" presId="urn:microsoft.com/office/officeart/2008/layout/VerticalCurvedList"/>
    <dgm:cxn modelId="{A1A71746-F7DE-4DEE-9F95-C20A32756B79}" type="presParOf" srcId="{682F76E6-CCDB-4D5D-AC96-4D03552F7AFB}" destId="{1F96E090-097A-4A38-9E75-27247D387C75}" srcOrd="10" destOrd="0" presId="urn:microsoft.com/office/officeart/2008/layout/VerticalCurvedList"/>
    <dgm:cxn modelId="{989F7B36-148D-4938-88A4-F7CFDF369D94}" type="presParOf" srcId="{1F96E090-097A-4A38-9E75-27247D387C75}" destId="{64BBFED1-8015-4704-AFD8-FEDA41D1375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292432-3C22-44CF-B595-841C0F1E534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7BE52B-253D-4462-9F5B-4A53C1945C38}">
      <dgm:prSet phldrT="[Text]"/>
      <dgm:spPr>
        <a:xfrm>
          <a:off x="155634" y="99146"/>
          <a:ext cx="2544481" cy="198419"/>
        </a:xfrm>
        <a:prstGeom prst="rect">
          <a:avLst/>
        </a:prstGeom>
        <a:solidFill>
          <a:srgbClr val="42B4E6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OPTIMIZED</a:t>
          </a:r>
        </a:p>
      </dgm:t>
    </dgm:pt>
    <dgm:pt modelId="{5A2BA830-C012-4763-9FEA-6CA4B88561D3}" type="parTrans" cxnId="{1968EE39-0908-48B6-889B-EE2ACC0AAD53}">
      <dgm:prSet/>
      <dgm:spPr/>
      <dgm:t>
        <a:bodyPr/>
        <a:lstStyle/>
        <a:p>
          <a:endParaRPr lang="en-US"/>
        </a:p>
      </dgm:t>
    </dgm:pt>
    <dgm:pt modelId="{21FEC160-EE61-4A58-B79C-38C98572F79D}" type="sibTrans" cxnId="{1968EE39-0908-48B6-889B-EE2ACC0AAD53}">
      <dgm:prSet/>
      <dgm:spPr>
        <a:xfrm>
          <a:off x="-1791735" y="-278338"/>
          <a:ext cx="2143529" cy="2143529"/>
        </a:xfrm>
        <a:prstGeom prst="blockArc">
          <a:avLst>
            <a:gd name="adj1" fmla="val 18900000"/>
            <a:gd name="adj2" fmla="val 2700000"/>
            <a:gd name="adj3" fmla="val 1008"/>
          </a:avLst>
        </a:prstGeom>
        <a:noFill/>
        <a:ln w="25400" cap="flat" cmpd="sng" algn="ctr">
          <a:solidFill>
            <a:srgbClr val="42B4E6">
              <a:lumMod val="5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A1BDB8F-7224-4375-A74F-914104553427}">
      <dgm:prSet phldrT="[Text]"/>
      <dgm:spPr>
        <a:xfrm>
          <a:off x="297816" y="396681"/>
          <a:ext cx="2402299" cy="198419"/>
        </a:xfrm>
        <a:prstGeom prst="rect">
          <a:avLst/>
        </a:prstGeom>
        <a:solidFill>
          <a:srgbClr val="42B4E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QUANTITATIVELY MANAGED</a:t>
          </a:r>
        </a:p>
      </dgm:t>
    </dgm:pt>
    <dgm:pt modelId="{BEC26D69-71F1-4AD5-AD59-11D99C0F85B3}" type="parTrans" cxnId="{8AB06041-8A29-4492-A50B-C168829633E7}">
      <dgm:prSet/>
      <dgm:spPr/>
      <dgm:t>
        <a:bodyPr/>
        <a:lstStyle/>
        <a:p>
          <a:endParaRPr lang="en-US"/>
        </a:p>
      </dgm:t>
    </dgm:pt>
    <dgm:pt modelId="{A31C43F3-5C11-4A7D-9DEE-85A0390D10BA}" type="sibTrans" cxnId="{8AB06041-8A29-4492-A50B-C168829633E7}">
      <dgm:prSet/>
      <dgm:spPr/>
      <dgm:t>
        <a:bodyPr/>
        <a:lstStyle/>
        <a:p>
          <a:endParaRPr lang="en-US"/>
        </a:p>
      </dgm:t>
    </dgm:pt>
    <dgm:pt modelId="{D4168ADC-13FB-40E0-8FF7-F437CDA9EADD}">
      <dgm:prSet phldrT="[Text]"/>
      <dgm:spPr>
        <a:xfrm>
          <a:off x="341455" y="694216"/>
          <a:ext cx="2358661" cy="198419"/>
        </a:xfrm>
        <a:prstGeom prst="rect">
          <a:avLst/>
        </a:prstGeom>
        <a:solidFill>
          <a:srgbClr val="42B4E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42B4E6">
                  <a:lumMod val="50000"/>
                </a:srgbClr>
              </a:solidFill>
              <a:latin typeface="Arial"/>
              <a:ea typeface="+mn-ea"/>
              <a:cs typeface="+mn-cs"/>
            </a:rPr>
            <a:t>MANAGED</a:t>
          </a:r>
        </a:p>
      </dgm:t>
    </dgm:pt>
    <dgm:pt modelId="{C57860DE-EA6A-4181-9C8C-23D08873609A}" type="parTrans" cxnId="{02CEC1F4-0B4E-42B5-A5DC-917B550F19FF}">
      <dgm:prSet/>
      <dgm:spPr/>
      <dgm:t>
        <a:bodyPr/>
        <a:lstStyle/>
        <a:p>
          <a:endParaRPr lang="en-US"/>
        </a:p>
      </dgm:t>
    </dgm:pt>
    <dgm:pt modelId="{0CDFA04E-5C06-4C47-BB75-C7600F39E3E6}" type="sibTrans" cxnId="{02CEC1F4-0B4E-42B5-A5DC-917B550F19FF}">
      <dgm:prSet/>
      <dgm:spPr/>
      <dgm:t>
        <a:bodyPr/>
        <a:lstStyle/>
        <a:p>
          <a:endParaRPr lang="en-US"/>
        </a:p>
      </dgm:t>
    </dgm:pt>
    <dgm:pt modelId="{DE3FEF0F-1B8F-475A-A6A0-C0EF52BF656D}">
      <dgm:prSet phldrT="[Text]"/>
      <dgm:spPr>
        <a:xfrm>
          <a:off x="297816" y="991750"/>
          <a:ext cx="2402299" cy="198419"/>
        </a:xfrm>
        <a:prstGeom prst="rect">
          <a:avLst/>
        </a:prstGeom>
        <a:solidFill>
          <a:srgbClr val="42B4E6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42B4E6">
                  <a:lumMod val="50000"/>
                </a:srgbClr>
              </a:solidFill>
              <a:latin typeface="Arial"/>
              <a:ea typeface="+mn-ea"/>
              <a:cs typeface="+mn-cs"/>
            </a:rPr>
            <a:t>DEFINED</a:t>
          </a:r>
        </a:p>
      </dgm:t>
    </dgm:pt>
    <dgm:pt modelId="{68D787F9-D47D-4ACE-BF70-1B102A2B32BA}" type="parTrans" cxnId="{B5C994A1-3F68-49DC-8E16-ECACCA8448BA}">
      <dgm:prSet/>
      <dgm:spPr/>
      <dgm:t>
        <a:bodyPr/>
        <a:lstStyle/>
        <a:p>
          <a:endParaRPr lang="en-US"/>
        </a:p>
      </dgm:t>
    </dgm:pt>
    <dgm:pt modelId="{C34D9FF4-8DA1-44B1-BE38-07E0EEE743F2}" type="sibTrans" cxnId="{B5C994A1-3F68-49DC-8E16-ECACCA8448BA}">
      <dgm:prSet/>
      <dgm:spPr/>
      <dgm:t>
        <a:bodyPr/>
        <a:lstStyle/>
        <a:p>
          <a:endParaRPr lang="en-US"/>
        </a:p>
      </dgm:t>
    </dgm:pt>
    <dgm:pt modelId="{832333D4-0727-454F-9D58-472A380B9C30}">
      <dgm:prSet phldrT="[Text]"/>
      <dgm:spPr>
        <a:xfrm>
          <a:off x="155634" y="1289285"/>
          <a:ext cx="2544481" cy="198419"/>
        </a:xfrm>
        <a:prstGeom prst="rect">
          <a:avLst/>
        </a:prstGeom>
        <a:solidFill>
          <a:srgbClr val="42B4E6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42B4E6">
                  <a:lumMod val="50000"/>
                </a:srgbClr>
              </a:solidFill>
              <a:latin typeface="Arial"/>
              <a:ea typeface="+mn-ea"/>
              <a:cs typeface="+mn-cs"/>
            </a:rPr>
            <a:t>AD HOC/REACTIVE</a:t>
          </a:r>
        </a:p>
      </dgm:t>
    </dgm:pt>
    <dgm:pt modelId="{AC3EB8CD-87DF-4301-8BE3-FB048039C049}" type="parTrans" cxnId="{10496243-2AC1-405F-8C61-E1A2FBE5DBF5}">
      <dgm:prSet/>
      <dgm:spPr/>
      <dgm:t>
        <a:bodyPr/>
        <a:lstStyle/>
        <a:p>
          <a:endParaRPr lang="en-US"/>
        </a:p>
      </dgm:t>
    </dgm:pt>
    <dgm:pt modelId="{3DFDD741-D14C-40EC-86DF-6AFD402FDA6F}" type="sibTrans" cxnId="{10496243-2AC1-405F-8C61-E1A2FBE5DBF5}">
      <dgm:prSet/>
      <dgm:spPr/>
      <dgm:t>
        <a:bodyPr/>
        <a:lstStyle/>
        <a:p>
          <a:endParaRPr lang="en-US"/>
        </a:p>
      </dgm:t>
    </dgm:pt>
    <dgm:pt modelId="{1837687F-94E9-4791-AE89-85304DBEFEE7}" type="pres">
      <dgm:prSet presAssocID="{8A292432-3C22-44CF-B595-841C0F1E534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82F76E6-CCDB-4D5D-AC96-4D03552F7AFB}" type="pres">
      <dgm:prSet presAssocID="{8A292432-3C22-44CF-B595-841C0F1E534C}" presName="Name1" presStyleCnt="0"/>
      <dgm:spPr/>
    </dgm:pt>
    <dgm:pt modelId="{59832EA1-2B90-4A83-B5F5-036B76C6F657}" type="pres">
      <dgm:prSet presAssocID="{8A292432-3C22-44CF-B595-841C0F1E534C}" presName="cycle" presStyleCnt="0"/>
      <dgm:spPr/>
    </dgm:pt>
    <dgm:pt modelId="{97E8978A-485F-4BBD-AAC1-84E7668CA1DC}" type="pres">
      <dgm:prSet presAssocID="{8A292432-3C22-44CF-B595-841C0F1E534C}" presName="srcNode" presStyleLbl="node1" presStyleIdx="0" presStyleCnt="5"/>
      <dgm:spPr/>
    </dgm:pt>
    <dgm:pt modelId="{E8A63780-737D-435A-819E-29622420ADDB}" type="pres">
      <dgm:prSet presAssocID="{8A292432-3C22-44CF-B595-841C0F1E534C}" presName="conn" presStyleLbl="parChTrans1D2" presStyleIdx="0" presStyleCnt="1"/>
      <dgm:spPr/>
      <dgm:t>
        <a:bodyPr/>
        <a:lstStyle/>
        <a:p>
          <a:endParaRPr lang="en-US"/>
        </a:p>
      </dgm:t>
    </dgm:pt>
    <dgm:pt modelId="{AD45E772-D5DE-4524-B722-B2B94551F3ED}" type="pres">
      <dgm:prSet presAssocID="{8A292432-3C22-44CF-B595-841C0F1E534C}" presName="extraNode" presStyleLbl="node1" presStyleIdx="0" presStyleCnt="5"/>
      <dgm:spPr/>
    </dgm:pt>
    <dgm:pt modelId="{DEB3EB88-EF4F-46C5-880A-E0D118495D10}" type="pres">
      <dgm:prSet presAssocID="{8A292432-3C22-44CF-B595-841C0F1E534C}" presName="dstNode" presStyleLbl="node1" presStyleIdx="0" presStyleCnt="5"/>
      <dgm:spPr/>
    </dgm:pt>
    <dgm:pt modelId="{4A13A6BE-BB2C-4AF3-83AA-86ADB046B2FF}" type="pres">
      <dgm:prSet presAssocID="{6B7BE52B-253D-4462-9F5B-4A53C1945C3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9A0261-5761-4678-A4A6-50712F5D9929}" type="pres">
      <dgm:prSet presAssocID="{6B7BE52B-253D-4462-9F5B-4A53C1945C38}" presName="accent_1" presStyleCnt="0"/>
      <dgm:spPr/>
    </dgm:pt>
    <dgm:pt modelId="{8796CE5B-5C67-4BE1-A21E-7E52FB147B88}" type="pres">
      <dgm:prSet presAssocID="{6B7BE52B-253D-4462-9F5B-4A53C1945C38}" presName="accentRepeatNode" presStyleLbl="solidFgAcc1" presStyleIdx="0" presStyleCnt="5"/>
      <dgm:spPr>
        <a:xfrm>
          <a:off x="31622" y="74344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5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B6888465-76D8-4508-B61B-D57733F3FE7D}" type="pres">
      <dgm:prSet presAssocID="{CA1BDB8F-7224-4375-A74F-91410455342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BA37A-2CCE-4B22-ABBB-76241FC76B77}" type="pres">
      <dgm:prSet presAssocID="{CA1BDB8F-7224-4375-A74F-914104553427}" presName="accent_2" presStyleCnt="0"/>
      <dgm:spPr/>
    </dgm:pt>
    <dgm:pt modelId="{48658455-ADE8-4C85-8D49-BB43FE6DF4C4}" type="pres">
      <dgm:prSet presAssocID="{CA1BDB8F-7224-4375-A74F-914104553427}" presName="accentRepeatNode" presStyleLbl="solidFgAcc1" presStyleIdx="1" presStyleCnt="5"/>
      <dgm:spPr>
        <a:xfrm>
          <a:off x="173804" y="37187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0B1D749-2519-4185-9A51-04B17B0DACC7}" type="pres">
      <dgm:prSet presAssocID="{D4168ADC-13FB-40E0-8FF7-F437CDA9EAD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3D687-3F0D-4DC4-B812-850B94258B11}" type="pres">
      <dgm:prSet presAssocID="{D4168ADC-13FB-40E0-8FF7-F437CDA9EADD}" presName="accent_3" presStyleCnt="0"/>
      <dgm:spPr/>
    </dgm:pt>
    <dgm:pt modelId="{E3A667FB-5DAF-4376-BA31-3F573DBC2B6E}" type="pres">
      <dgm:prSet presAssocID="{D4168ADC-13FB-40E0-8FF7-F437CDA9EADD}" presName="accentRepeatNode" presStyleLbl="solidFgAcc1" presStyleIdx="2" presStyleCnt="5"/>
      <dgm:spPr>
        <a:xfrm>
          <a:off x="217442" y="66941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60000"/>
              <a:lumOff val="4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DE23DB7-C5F4-4DD5-8965-612815DA94B0}" type="pres">
      <dgm:prSet presAssocID="{DE3FEF0F-1B8F-475A-A6A0-C0EF52BF656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23CCE-8139-49B1-BD9D-90C10D8A5001}" type="pres">
      <dgm:prSet presAssocID="{DE3FEF0F-1B8F-475A-A6A0-C0EF52BF656D}" presName="accent_4" presStyleCnt="0"/>
      <dgm:spPr/>
    </dgm:pt>
    <dgm:pt modelId="{01E0BAEF-9353-413B-8732-A668191B4B2A}" type="pres">
      <dgm:prSet presAssocID="{DE3FEF0F-1B8F-475A-A6A0-C0EF52BF656D}" presName="accentRepeatNode" presStyleLbl="solidFgAcc1" presStyleIdx="3" presStyleCnt="5"/>
      <dgm:spPr>
        <a:xfrm>
          <a:off x="173804" y="96694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40000"/>
              <a:lumOff val="6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9EAA82B1-86DA-432D-A4EC-4BBD37856D4D}" type="pres">
      <dgm:prSet presAssocID="{832333D4-0727-454F-9D58-472A380B9C3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9D3A09-E0ED-41B9-9B15-732A9DF327A4}" type="pres">
      <dgm:prSet presAssocID="{832333D4-0727-454F-9D58-472A380B9C30}" presName="accent_5" presStyleCnt="0"/>
      <dgm:spPr/>
    </dgm:pt>
    <dgm:pt modelId="{5BF12391-8D93-4892-88F8-7CCF0DFA615B}" type="pres">
      <dgm:prSet presAssocID="{832333D4-0727-454F-9D58-472A380B9C30}" presName="accentRepeatNode" presStyleLbl="solidFgAcc1" presStyleIdx="4" presStyleCnt="5"/>
      <dgm:spPr>
        <a:xfrm>
          <a:off x="31622" y="126448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20000"/>
              <a:lumOff val="8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</dgm:ptLst>
  <dgm:cxnLst>
    <dgm:cxn modelId="{12283389-6F14-47CD-AA91-A26BB8E2ACD2}" type="presOf" srcId="{D4168ADC-13FB-40E0-8FF7-F437CDA9EADD}" destId="{E0B1D749-2519-4185-9A51-04B17B0DACC7}" srcOrd="0" destOrd="0" presId="urn:microsoft.com/office/officeart/2008/layout/VerticalCurvedList"/>
    <dgm:cxn modelId="{1968EE39-0908-48B6-889B-EE2ACC0AAD53}" srcId="{8A292432-3C22-44CF-B595-841C0F1E534C}" destId="{6B7BE52B-253D-4462-9F5B-4A53C1945C38}" srcOrd="0" destOrd="0" parTransId="{5A2BA830-C012-4763-9FEA-6CA4B88561D3}" sibTransId="{21FEC160-EE61-4A58-B79C-38C98572F79D}"/>
    <dgm:cxn modelId="{D0B42CB9-7D3A-4386-9578-96DA2A98A968}" type="presOf" srcId="{DE3FEF0F-1B8F-475A-A6A0-C0EF52BF656D}" destId="{CDE23DB7-C5F4-4DD5-8965-612815DA94B0}" srcOrd="0" destOrd="0" presId="urn:microsoft.com/office/officeart/2008/layout/VerticalCurvedList"/>
    <dgm:cxn modelId="{766A051F-0147-4F2F-8C32-E5451F008C7E}" type="presOf" srcId="{21FEC160-EE61-4A58-B79C-38C98572F79D}" destId="{E8A63780-737D-435A-819E-29622420ADDB}" srcOrd="0" destOrd="0" presId="urn:microsoft.com/office/officeart/2008/layout/VerticalCurvedList"/>
    <dgm:cxn modelId="{4419FFF3-F6D1-47C9-8D49-E13EDBE291EA}" type="presOf" srcId="{832333D4-0727-454F-9D58-472A380B9C30}" destId="{9EAA82B1-86DA-432D-A4EC-4BBD37856D4D}" srcOrd="0" destOrd="0" presId="urn:microsoft.com/office/officeart/2008/layout/VerticalCurvedList"/>
    <dgm:cxn modelId="{02CEC1F4-0B4E-42B5-A5DC-917B550F19FF}" srcId="{8A292432-3C22-44CF-B595-841C0F1E534C}" destId="{D4168ADC-13FB-40E0-8FF7-F437CDA9EADD}" srcOrd="2" destOrd="0" parTransId="{C57860DE-EA6A-4181-9C8C-23D08873609A}" sibTransId="{0CDFA04E-5C06-4C47-BB75-C7600F39E3E6}"/>
    <dgm:cxn modelId="{A865071D-6F26-4AEC-A85A-5A7003928A0D}" type="presOf" srcId="{8A292432-3C22-44CF-B595-841C0F1E534C}" destId="{1837687F-94E9-4791-AE89-85304DBEFEE7}" srcOrd="0" destOrd="0" presId="urn:microsoft.com/office/officeart/2008/layout/VerticalCurvedList"/>
    <dgm:cxn modelId="{7126BA1D-69FE-45A3-8B05-DFAA995C34FB}" type="presOf" srcId="{6B7BE52B-253D-4462-9F5B-4A53C1945C38}" destId="{4A13A6BE-BB2C-4AF3-83AA-86ADB046B2FF}" srcOrd="0" destOrd="0" presId="urn:microsoft.com/office/officeart/2008/layout/VerticalCurvedList"/>
    <dgm:cxn modelId="{8AB06041-8A29-4492-A50B-C168829633E7}" srcId="{8A292432-3C22-44CF-B595-841C0F1E534C}" destId="{CA1BDB8F-7224-4375-A74F-914104553427}" srcOrd="1" destOrd="0" parTransId="{BEC26D69-71F1-4AD5-AD59-11D99C0F85B3}" sibTransId="{A31C43F3-5C11-4A7D-9DEE-85A0390D10BA}"/>
    <dgm:cxn modelId="{670CF0D6-F29B-4E1B-8696-F6490C302F4C}" type="presOf" srcId="{CA1BDB8F-7224-4375-A74F-914104553427}" destId="{B6888465-76D8-4508-B61B-D57733F3FE7D}" srcOrd="0" destOrd="0" presId="urn:microsoft.com/office/officeart/2008/layout/VerticalCurvedList"/>
    <dgm:cxn modelId="{10496243-2AC1-405F-8C61-E1A2FBE5DBF5}" srcId="{8A292432-3C22-44CF-B595-841C0F1E534C}" destId="{832333D4-0727-454F-9D58-472A380B9C30}" srcOrd="4" destOrd="0" parTransId="{AC3EB8CD-87DF-4301-8BE3-FB048039C049}" sibTransId="{3DFDD741-D14C-40EC-86DF-6AFD402FDA6F}"/>
    <dgm:cxn modelId="{B5C994A1-3F68-49DC-8E16-ECACCA8448BA}" srcId="{8A292432-3C22-44CF-B595-841C0F1E534C}" destId="{DE3FEF0F-1B8F-475A-A6A0-C0EF52BF656D}" srcOrd="3" destOrd="0" parTransId="{68D787F9-D47D-4ACE-BF70-1B102A2B32BA}" sibTransId="{C34D9FF4-8DA1-44B1-BE38-07E0EEE743F2}"/>
    <dgm:cxn modelId="{E25F5B9D-735B-42FF-B8F6-2ECE03A15106}" type="presParOf" srcId="{1837687F-94E9-4791-AE89-85304DBEFEE7}" destId="{682F76E6-CCDB-4D5D-AC96-4D03552F7AFB}" srcOrd="0" destOrd="0" presId="urn:microsoft.com/office/officeart/2008/layout/VerticalCurvedList"/>
    <dgm:cxn modelId="{EFC84704-0232-4FCA-8252-535A9E655FCD}" type="presParOf" srcId="{682F76E6-CCDB-4D5D-AC96-4D03552F7AFB}" destId="{59832EA1-2B90-4A83-B5F5-036B76C6F657}" srcOrd="0" destOrd="0" presId="urn:microsoft.com/office/officeart/2008/layout/VerticalCurvedList"/>
    <dgm:cxn modelId="{8AFAAA77-AD94-41DB-8627-0B34BA3D0683}" type="presParOf" srcId="{59832EA1-2B90-4A83-B5F5-036B76C6F657}" destId="{97E8978A-485F-4BBD-AAC1-84E7668CA1DC}" srcOrd="0" destOrd="0" presId="urn:microsoft.com/office/officeart/2008/layout/VerticalCurvedList"/>
    <dgm:cxn modelId="{81516706-F27B-4A6D-BF9C-927F7D815804}" type="presParOf" srcId="{59832EA1-2B90-4A83-B5F5-036B76C6F657}" destId="{E8A63780-737D-435A-819E-29622420ADDB}" srcOrd="1" destOrd="0" presId="urn:microsoft.com/office/officeart/2008/layout/VerticalCurvedList"/>
    <dgm:cxn modelId="{CF1BF7F9-D868-491A-8DF1-A2D6D63B54A6}" type="presParOf" srcId="{59832EA1-2B90-4A83-B5F5-036B76C6F657}" destId="{AD45E772-D5DE-4524-B722-B2B94551F3ED}" srcOrd="2" destOrd="0" presId="urn:microsoft.com/office/officeart/2008/layout/VerticalCurvedList"/>
    <dgm:cxn modelId="{D354A11E-AC2C-4927-A1FA-F2530FFA994E}" type="presParOf" srcId="{59832EA1-2B90-4A83-B5F5-036B76C6F657}" destId="{DEB3EB88-EF4F-46C5-880A-E0D118495D10}" srcOrd="3" destOrd="0" presId="urn:microsoft.com/office/officeart/2008/layout/VerticalCurvedList"/>
    <dgm:cxn modelId="{B5A28E22-32C3-4D09-A107-D4836A78A9F3}" type="presParOf" srcId="{682F76E6-CCDB-4D5D-AC96-4D03552F7AFB}" destId="{4A13A6BE-BB2C-4AF3-83AA-86ADB046B2FF}" srcOrd="1" destOrd="0" presId="urn:microsoft.com/office/officeart/2008/layout/VerticalCurvedList"/>
    <dgm:cxn modelId="{38729E55-1B85-4719-9A5E-7733E64C169F}" type="presParOf" srcId="{682F76E6-CCDB-4D5D-AC96-4D03552F7AFB}" destId="{FE9A0261-5761-4678-A4A6-50712F5D9929}" srcOrd="2" destOrd="0" presId="urn:microsoft.com/office/officeart/2008/layout/VerticalCurvedList"/>
    <dgm:cxn modelId="{13226931-A0B1-4AE6-98CB-E28D3E139345}" type="presParOf" srcId="{FE9A0261-5761-4678-A4A6-50712F5D9929}" destId="{8796CE5B-5C67-4BE1-A21E-7E52FB147B88}" srcOrd="0" destOrd="0" presId="urn:microsoft.com/office/officeart/2008/layout/VerticalCurvedList"/>
    <dgm:cxn modelId="{83310621-4659-4C43-B303-9FF3BCBC25BB}" type="presParOf" srcId="{682F76E6-CCDB-4D5D-AC96-4D03552F7AFB}" destId="{B6888465-76D8-4508-B61B-D57733F3FE7D}" srcOrd="3" destOrd="0" presId="urn:microsoft.com/office/officeart/2008/layout/VerticalCurvedList"/>
    <dgm:cxn modelId="{1BDC5B97-A7E9-4F9D-8393-C89074B5D134}" type="presParOf" srcId="{682F76E6-CCDB-4D5D-AC96-4D03552F7AFB}" destId="{216BA37A-2CCE-4B22-ABBB-76241FC76B77}" srcOrd="4" destOrd="0" presId="urn:microsoft.com/office/officeart/2008/layout/VerticalCurvedList"/>
    <dgm:cxn modelId="{D9603FB9-44A8-4D95-9556-EE54E8BA7C5F}" type="presParOf" srcId="{216BA37A-2CCE-4B22-ABBB-76241FC76B77}" destId="{48658455-ADE8-4C85-8D49-BB43FE6DF4C4}" srcOrd="0" destOrd="0" presId="urn:microsoft.com/office/officeart/2008/layout/VerticalCurvedList"/>
    <dgm:cxn modelId="{8547DCF4-A78E-4EE4-B2A0-9C883ACAB4AF}" type="presParOf" srcId="{682F76E6-CCDB-4D5D-AC96-4D03552F7AFB}" destId="{E0B1D749-2519-4185-9A51-04B17B0DACC7}" srcOrd="5" destOrd="0" presId="urn:microsoft.com/office/officeart/2008/layout/VerticalCurvedList"/>
    <dgm:cxn modelId="{246BA7AA-5295-46DA-883D-6D1BA4BD0972}" type="presParOf" srcId="{682F76E6-CCDB-4D5D-AC96-4D03552F7AFB}" destId="{3D33D687-3F0D-4DC4-B812-850B94258B11}" srcOrd="6" destOrd="0" presId="urn:microsoft.com/office/officeart/2008/layout/VerticalCurvedList"/>
    <dgm:cxn modelId="{456E2787-FFFF-4714-B623-631B61ABDAF3}" type="presParOf" srcId="{3D33D687-3F0D-4DC4-B812-850B94258B11}" destId="{E3A667FB-5DAF-4376-BA31-3F573DBC2B6E}" srcOrd="0" destOrd="0" presId="urn:microsoft.com/office/officeart/2008/layout/VerticalCurvedList"/>
    <dgm:cxn modelId="{E8EBA82D-348D-40CA-B436-38D2993390BF}" type="presParOf" srcId="{682F76E6-CCDB-4D5D-AC96-4D03552F7AFB}" destId="{CDE23DB7-C5F4-4DD5-8965-612815DA94B0}" srcOrd="7" destOrd="0" presId="urn:microsoft.com/office/officeart/2008/layout/VerticalCurvedList"/>
    <dgm:cxn modelId="{F6A250C4-5645-4ED4-86D0-61CC33783E74}" type="presParOf" srcId="{682F76E6-CCDB-4D5D-AC96-4D03552F7AFB}" destId="{D7E23CCE-8139-49B1-BD9D-90C10D8A5001}" srcOrd="8" destOrd="0" presId="urn:microsoft.com/office/officeart/2008/layout/VerticalCurvedList"/>
    <dgm:cxn modelId="{ECDC7BFA-2E5A-4521-B481-203A7878A3E1}" type="presParOf" srcId="{D7E23CCE-8139-49B1-BD9D-90C10D8A5001}" destId="{01E0BAEF-9353-413B-8732-A668191B4B2A}" srcOrd="0" destOrd="0" presId="urn:microsoft.com/office/officeart/2008/layout/VerticalCurvedList"/>
    <dgm:cxn modelId="{8717FCD2-9428-4A1A-BC6A-7B7C67A67F09}" type="presParOf" srcId="{682F76E6-CCDB-4D5D-AC96-4D03552F7AFB}" destId="{9EAA82B1-86DA-432D-A4EC-4BBD37856D4D}" srcOrd="9" destOrd="0" presId="urn:microsoft.com/office/officeart/2008/layout/VerticalCurvedList"/>
    <dgm:cxn modelId="{3D04DD1C-B016-41E1-BAE3-384318A85706}" type="presParOf" srcId="{682F76E6-CCDB-4D5D-AC96-4D03552F7AFB}" destId="{989D3A09-E0ED-41B9-9B15-732A9DF327A4}" srcOrd="10" destOrd="0" presId="urn:microsoft.com/office/officeart/2008/layout/VerticalCurvedList"/>
    <dgm:cxn modelId="{7DD673A9-1E4C-46B0-9393-1143D8C3C0D1}" type="presParOf" srcId="{989D3A09-E0ED-41B9-9B15-732A9DF327A4}" destId="{5BF12391-8D93-4892-88F8-7CCF0DFA61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074089-FB2C-4312-BE2A-4556259630C4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D880E593-4062-4239-834A-0F9B51AEF42D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>
          <a:off x="4100" y="105909"/>
          <a:ext cx="2386756" cy="954702"/>
        </a:xfrm>
        <a:ln/>
      </dgm:spPr>
      <dgm:t>
        <a:bodyPr/>
        <a:lstStyle/>
        <a:p>
          <a:r>
            <a:rPr lang="en-US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1970’s</a:t>
          </a:r>
          <a:endParaRPr lang="en-US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AB539E07-6B7A-467D-9B28-6178CC5A2994}" type="parTrans" cxnId="{41DCA45E-D559-40F2-8BDE-7A3B0CE2618E}">
      <dgm:prSet/>
      <dgm:spPr/>
      <dgm:t>
        <a:bodyPr/>
        <a:lstStyle/>
        <a:p>
          <a:endParaRPr lang="en-US"/>
        </a:p>
      </dgm:t>
    </dgm:pt>
    <dgm:pt modelId="{5F48BFF6-D0A5-43D1-B637-66A83812B021}" type="sibTrans" cxnId="{41DCA45E-D559-40F2-8BDE-7A3B0CE2618E}">
      <dgm:prSet/>
      <dgm:spPr/>
      <dgm:t>
        <a:bodyPr/>
        <a:lstStyle/>
        <a:p>
          <a:endParaRPr lang="en-US"/>
        </a:p>
      </dgm:t>
    </dgm:pt>
    <dgm:pt modelId="{D4EC9E53-F003-4E0B-A46A-8AAA1A471555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>
          <a:off x="2152181" y="105909"/>
          <a:ext cx="2386756" cy="954702"/>
        </a:xfrm>
        <a:ln/>
      </dgm:spPr>
      <dgm:t>
        <a:bodyPr/>
        <a:lstStyle/>
        <a:p>
          <a:r>
            <a:rPr lang="en-US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1980’s</a:t>
          </a:r>
          <a:endParaRPr lang="en-US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6A0CA1A5-730B-44EE-8D8A-DB8E22CF4B09}" type="parTrans" cxnId="{4AFF95D2-22DB-4EDC-9033-42EB117DF441}">
      <dgm:prSet/>
      <dgm:spPr/>
      <dgm:t>
        <a:bodyPr/>
        <a:lstStyle/>
        <a:p>
          <a:endParaRPr lang="en-US"/>
        </a:p>
      </dgm:t>
    </dgm:pt>
    <dgm:pt modelId="{AB22A0AB-C61C-49D0-924E-C65F96435B57}" type="sibTrans" cxnId="{4AFF95D2-22DB-4EDC-9033-42EB117DF441}">
      <dgm:prSet/>
      <dgm:spPr/>
      <dgm:t>
        <a:bodyPr/>
        <a:lstStyle/>
        <a:p>
          <a:endParaRPr lang="en-US"/>
        </a:p>
      </dgm:t>
    </dgm:pt>
    <dgm:pt modelId="{6248CB15-A67C-4D32-8899-27706E06F6B9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>
          <a:off x="4300262" y="105909"/>
          <a:ext cx="2386756" cy="954702"/>
        </a:xfrm>
        <a:ln/>
      </dgm:spPr>
      <dgm:t>
        <a:bodyPr/>
        <a:lstStyle/>
        <a:p>
          <a:r>
            <a:rPr lang="en-US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2000’s</a:t>
          </a:r>
          <a:endParaRPr lang="en-US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4D801BCC-518F-4982-B04F-514BA08EA869}" type="parTrans" cxnId="{2BEFC36F-D004-4FAD-9364-A3126A42BE47}">
      <dgm:prSet/>
      <dgm:spPr/>
      <dgm:t>
        <a:bodyPr/>
        <a:lstStyle/>
        <a:p>
          <a:endParaRPr lang="en-US"/>
        </a:p>
      </dgm:t>
    </dgm:pt>
    <dgm:pt modelId="{0A26EF57-EBC1-41EC-ACF1-FAD5C676F2EA}" type="sibTrans" cxnId="{2BEFC36F-D004-4FAD-9364-A3126A42BE47}">
      <dgm:prSet/>
      <dgm:spPr/>
      <dgm:t>
        <a:bodyPr/>
        <a:lstStyle/>
        <a:p>
          <a:endParaRPr lang="en-US"/>
        </a:p>
      </dgm:t>
    </dgm:pt>
    <dgm:pt modelId="{B3CD7E7B-88E6-45C8-AA96-F578FABC9528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>
          <a:off x="6448343" y="105909"/>
          <a:ext cx="2386756" cy="954702"/>
        </a:xfrm>
        <a:ln/>
      </dgm:spPr>
      <dgm:t>
        <a:bodyPr/>
        <a:lstStyle/>
        <a:p>
          <a:r>
            <a:rPr lang="en-US" sz="320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2010’s</a:t>
          </a:r>
          <a:endParaRPr lang="en-US" sz="32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6A93F99F-EEA6-4577-838E-DE2F51F86601}" type="parTrans" cxnId="{6B540736-17DC-4B6B-ACA6-92911E74AB80}">
      <dgm:prSet/>
      <dgm:spPr/>
      <dgm:t>
        <a:bodyPr/>
        <a:lstStyle/>
        <a:p>
          <a:endParaRPr lang="en-US"/>
        </a:p>
      </dgm:t>
    </dgm:pt>
    <dgm:pt modelId="{75A9B382-50DD-4E72-9221-615494470358}" type="sibTrans" cxnId="{6B540736-17DC-4B6B-ACA6-92911E74AB80}">
      <dgm:prSet/>
      <dgm:spPr/>
      <dgm:t>
        <a:bodyPr/>
        <a:lstStyle/>
        <a:p>
          <a:endParaRPr lang="en-US"/>
        </a:p>
      </dgm:t>
    </dgm:pt>
    <dgm:pt modelId="{A1E0490C-DFBB-4170-9A18-36B2E3DCEA95}" type="pres">
      <dgm:prSet presAssocID="{75074089-FB2C-4312-BE2A-4556259630C4}" presName="Name0" presStyleCnt="0">
        <dgm:presLayoutVars>
          <dgm:dir/>
          <dgm:animLvl val="lvl"/>
          <dgm:resizeHandles val="exact"/>
        </dgm:presLayoutVars>
      </dgm:prSet>
      <dgm:spPr/>
    </dgm:pt>
    <dgm:pt modelId="{0ABE4EEC-92EE-463C-86F1-07A132F9F349}" type="pres">
      <dgm:prSet presAssocID="{D880E593-4062-4239-834A-0F9B51AEF42D}" presName="parTxOnly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C5C1B471-27A9-449C-A645-C194D185A7FE}" type="pres">
      <dgm:prSet presAssocID="{5F48BFF6-D0A5-43D1-B637-66A83812B021}" presName="parTxOnlySpace" presStyleCnt="0"/>
      <dgm:spPr/>
    </dgm:pt>
    <dgm:pt modelId="{113918F4-3B23-496F-B049-8E594FCB23ED}" type="pres">
      <dgm:prSet presAssocID="{D4EC9E53-F003-4E0B-A46A-8AAA1A471555}" presName="parTxOnly" presStyleLbl="node1" presStyleIdx="1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E419176D-14F8-434D-899E-464FAC8B3F4D}" type="pres">
      <dgm:prSet presAssocID="{AB22A0AB-C61C-49D0-924E-C65F96435B57}" presName="parTxOnlySpace" presStyleCnt="0"/>
      <dgm:spPr/>
    </dgm:pt>
    <dgm:pt modelId="{A2E3E4BF-318C-4674-9F49-880FFE4BE282}" type="pres">
      <dgm:prSet presAssocID="{6248CB15-A67C-4D32-8899-27706E06F6B9}" presName="parTxOnly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8F3837B3-CA49-4256-8112-A4309D492B04}" type="pres">
      <dgm:prSet presAssocID="{0A26EF57-EBC1-41EC-ACF1-FAD5C676F2EA}" presName="parTxOnlySpace" presStyleCnt="0"/>
      <dgm:spPr/>
    </dgm:pt>
    <dgm:pt modelId="{34E1B750-1563-48ED-B3B1-59706D6FE629}" type="pres">
      <dgm:prSet presAssocID="{B3CD7E7B-88E6-45C8-AA96-F578FABC9528}" presName="parTxOnly" presStyleLbl="node1" presStyleIdx="3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9DB18886-1B73-441F-913E-0DB654F45BAB}" type="presOf" srcId="{6248CB15-A67C-4D32-8899-27706E06F6B9}" destId="{A2E3E4BF-318C-4674-9F49-880FFE4BE282}" srcOrd="0" destOrd="0" presId="urn:microsoft.com/office/officeart/2005/8/layout/chevron1"/>
    <dgm:cxn modelId="{4B32CC4A-4829-45C1-958E-8F23A70A0376}" type="presOf" srcId="{D880E593-4062-4239-834A-0F9B51AEF42D}" destId="{0ABE4EEC-92EE-463C-86F1-07A132F9F349}" srcOrd="0" destOrd="0" presId="urn:microsoft.com/office/officeart/2005/8/layout/chevron1"/>
    <dgm:cxn modelId="{BF000683-BA1F-42A1-8232-A6D3AC4B08E5}" type="presOf" srcId="{D4EC9E53-F003-4E0B-A46A-8AAA1A471555}" destId="{113918F4-3B23-496F-B049-8E594FCB23ED}" srcOrd="0" destOrd="0" presId="urn:microsoft.com/office/officeart/2005/8/layout/chevron1"/>
    <dgm:cxn modelId="{4AFF95D2-22DB-4EDC-9033-42EB117DF441}" srcId="{75074089-FB2C-4312-BE2A-4556259630C4}" destId="{D4EC9E53-F003-4E0B-A46A-8AAA1A471555}" srcOrd="1" destOrd="0" parTransId="{6A0CA1A5-730B-44EE-8D8A-DB8E22CF4B09}" sibTransId="{AB22A0AB-C61C-49D0-924E-C65F96435B57}"/>
    <dgm:cxn modelId="{41DCA45E-D559-40F2-8BDE-7A3B0CE2618E}" srcId="{75074089-FB2C-4312-BE2A-4556259630C4}" destId="{D880E593-4062-4239-834A-0F9B51AEF42D}" srcOrd="0" destOrd="0" parTransId="{AB539E07-6B7A-467D-9B28-6178CC5A2994}" sibTransId="{5F48BFF6-D0A5-43D1-B637-66A83812B021}"/>
    <dgm:cxn modelId="{3E4FA576-CB54-4808-BD2E-44A9F45C4829}" type="presOf" srcId="{75074089-FB2C-4312-BE2A-4556259630C4}" destId="{A1E0490C-DFBB-4170-9A18-36B2E3DCEA95}" srcOrd="0" destOrd="0" presId="urn:microsoft.com/office/officeart/2005/8/layout/chevron1"/>
    <dgm:cxn modelId="{009030A4-8985-42D9-A0AF-E066256CBE44}" type="presOf" srcId="{B3CD7E7B-88E6-45C8-AA96-F578FABC9528}" destId="{34E1B750-1563-48ED-B3B1-59706D6FE629}" srcOrd="0" destOrd="0" presId="urn:microsoft.com/office/officeart/2005/8/layout/chevron1"/>
    <dgm:cxn modelId="{6B540736-17DC-4B6B-ACA6-92911E74AB80}" srcId="{75074089-FB2C-4312-BE2A-4556259630C4}" destId="{B3CD7E7B-88E6-45C8-AA96-F578FABC9528}" srcOrd="3" destOrd="0" parTransId="{6A93F99F-EEA6-4577-838E-DE2F51F86601}" sibTransId="{75A9B382-50DD-4E72-9221-615494470358}"/>
    <dgm:cxn modelId="{2BEFC36F-D004-4FAD-9364-A3126A42BE47}" srcId="{75074089-FB2C-4312-BE2A-4556259630C4}" destId="{6248CB15-A67C-4D32-8899-27706E06F6B9}" srcOrd="2" destOrd="0" parTransId="{4D801BCC-518F-4982-B04F-514BA08EA869}" sibTransId="{0A26EF57-EBC1-41EC-ACF1-FAD5C676F2EA}"/>
    <dgm:cxn modelId="{2AFCAA6E-70F0-4D6B-B32F-207CA09987A7}" type="presParOf" srcId="{A1E0490C-DFBB-4170-9A18-36B2E3DCEA95}" destId="{0ABE4EEC-92EE-463C-86F1-07A132F9F349}" srcOrd="0" destOrd="0" presId="urn:microsoft.com/office/officeart/2005/8/layout/chevron1"/>
    <dgm:cxn modelId="{FF29BFA4-8F9C-4181-89DC-5D1C4E20D4B4}" type="presParOf" srcId="{A1E0490C-DFBB-4170-9A18-36B2E3DCEA95}" destId="{C5C1B471-27A9-449C-A645-C194D185A7FE}" srcOrd="1" destOrd="0" presId="urn:microsoft.com/office/officeart/2005/8/layout/chevron1"/>
    <dgm:cxn modelId="{A7E30FB0-4DA3-49DB-903E-203E0F40ECE4}" type="presParOf" srcId="{A1E0490C-DFBB-4170-9A18-36B2E3DCEA95}" destId="{113918F4-3B23-496F-B049-8E594FCB23ED}" srcOrd="2" destOrd="0" presId="urn:microsoft.com/office/officeart/2005/8/layout/chevron1"/>
    <dgm:cxn modelId="{CF4F270A-9ACC-419F-B5F7-D3D1B34816B8}" type="presParOf" srcId="{A1E0490C-DFBB-4170-9A18-36B2E3DCEA95}" destId="{E419176D-14F8-434D-899E-464FAC8B3F4D}" srcOrd="3" destOrd="0" presId="urn:microsoft.com/office/officeart/2005/8/layout/chevron1"/>
    <dgm:cxn modelId="{3AFBE8EE-2CF0-4C5A-B6F7-E806BD368C7E}" type="presParOf" srcId="{A1E0490C-DFBB-4170-9A18-36B2E3DCEA95}" destId="{A2E3E4BF-318C-4674-9F49-880FFE4BE282}" srcOrd="4" destOrd="0" presId="urn:microsoft.com/office/officeart/2005/8/layout/chevron1"/>
    <dgm:cxn modelId="{4C1D2B96-6140-44B2-BBA3-2F1862DABEAE}" type="presParOf" srcId="{A1E0490C-DFBB-4170-9A18-36B2E3DCEA95}" destId="{8F3837B3-CA49-4256-8112-A4309D492B04}" srcOrd="5" destOrd="0" presId="urn:microsoft.com/office/officeart/2005/8/layout/chevron1"/>
    <dgm:cxn modelId="{94F9E55A-AF2A-4E67-8572-4C7249CB42B8}" type="presParOf" srcId="{A1E0490C-DFBB-4170-9A18-36B2E3DCEA95}" destId="{34E1B750-1563-48ED-B3B1-59706D6FE62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8E2B2B-2365-4139-9A96-A9738238A36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E9965D-1437-4BBE-AEC6-30A540CFCE20}">
      <dgm:prSet phldrT="[Text]" custT="1"/>
      <dgm:spPr/>
      <dgm:t>
        <a:bodyPr/>
        <a:lstStyle/>
        <a:p>
          <a:r>
            <a:rPr lang="en-US" sz="2400" dirty="0" smtClean="0"/>
            <a:t>Manual</a:t>
          </a:r>
          <a:endParaRPr lang="en-US" sz="2400" dirty="0"/>
        </a:p>
      </dgm:t>
    </dgm:pt>
    <dgm:pt modelId="{BCE19D79-A83B-4D5A-A137-8D7DF57C0A7F}" type="parTrans" cxnId="{D6C603CC-2EA9-44BA-9DE9-E3F0A371C2FD}">
      <dgm:prSet/>
      <dgm:spPr/>
      <dgm:t>
        <a:bodyPr/>
        <a:lstStyle/>
        <a:p>
          <a:endParaRPr lang="en-US" sz="2400"/>
        </a:p>
      </dgm:t>
    </dgm:pt>
    <dgm:pt modelId="{4FC09C11-0844-4579-BDE6-D4B3B58E74AD}" type="sibTrans" cxnId="{D6C603CC-2EA9-44BA-9DE9-E3F0A371C2FD}">
      <dgm:prSet/>
      <dgm:spPr/>
      <dgm:t>
        <a:bodyPr/>
        <a:lstStyle/>
        <a:p>
          <a:endParaRPr lang="en-US" sz="2400"/>
        </a:p>
      </dgm:t>
    </dgm:pt>
    <dgm:pt modelId="{26DBE39B-5C72-4D2E-B8D9-01DE651BF2B0}">
      <dgm:prSet phldrT="[Text]" custT="1"/>
      <dgm:spPr/>
      <dgm:t>
        <a:bodyPr/>
        <a:lstStyle/>
        <a:p>
          <a:r>
            <a:rPr lang="en-US" sz="2400" dirty="0" smtClean="0"/>
            <a:t>OIT</a:t>
          </a:r>
          <a:endParaRPr lang="en-US" sz="2400" dirty="0"/>
        </a:p>
      </dgm:t>
    </dgm:pt>
    <dgm:pt modelId="{E66EFFD4-73E4-4248-BFB6-8428EF55C274}" type="parTrans" cxnId="{5546EA6B-F5E9-4EC9-B2EF-511FE170F2F8}">
      <dgm:prSet/>
      <dgm:spPr/>
      <dgm:t>
        <a:bodyPr/>
        <a:lstStyle/>
        <a:p>
          <a:endParaRPr lang="en-US" sz="2400"/>
        </a:p>
      </dgm:t>
    </dgm:pt>
    <dgm:pt modelId="{356706D7-3F05-4C84-A1E5-A4D4CBB564A5}" type="sibTrans" cxnId="{5546EA6B-F5E9-4EC9-B2EF-511FE170F2F8}">
      <dgm:prSet/>
      <dgm:spPr/>
      <dgm:t>
        <a:bodyPr/>
        <a:lstStyle/>
        <a:p>
          <a:endParaRPr lang="en-US" sz="2400"/>
        </a:p>
      </dgm:t>
    </dgm:pt>
    <dgm:pt modelId="{34138456-A9AB-44EB-A252-011193974096}">
      <dgm:prSet phldrT="[Text]" custT="1"/>
      <dgm:spPr/>
      <dgm:t>
        <a:bodyPr/>
        <a:lstStyle/>
        <a:p>
          <a:r>
            <a:rPr lang="en-US" sz="2400" dirty="0" smtClean="0"/>
            <a:t>HMI</a:t>
          </a:r>
          <a:endParaRPr lang="en-US" sz="2400" dirty="0"/>
        </a:p>
      </dgm:t>
    </dgm:pt>
    <dgm:pt modelId="{A3F7F35F-A956-4638-A69C-C2FAC50A0A4A}" type="parTrans" cxnId="{43E631FD-7B70-4CB1-82FF-9E7F1BB8DD2C}">
      <dgm:prSet/>
      <dgm:spPr/>
      <dgm:t>
        <a:bodyPr/>
        <a:lstStyle/>
        <a:p>
          <a:endParaRPr lang="en-US" sz="2400"/>
        </a:p>
      </dgm:t>
    </dgm:pt>
    <dgm:pt modelId="{EC8E8A5E-324B-4632-AA93-6A5898249018}" type="sibTrans" cxnId="{43E631FD-7B70-4CB1-82FF-9E7F1BB8DD2C}">
      <dgm:prSet/>
      <dgm:spPr/>
      <dgm:t>
        <a:bodyPr/>
        <a:lstStyle/>
        <a:p>
          <a:endParaRPr lang="en-US" sz="2400"/>
        </a:p>
      </dgm:t>
    </dgm:pt>
    <dgm:pt modelId="{9981F19B-BAA5-4C37-9C1E-C2AB50B9910D}">
      <dgm:prSet phldrT="[Text]" custT="1"/>
      <dgm:spPr/>
      <dgm:t>
        <a:bodyPr/>
        <a:lstStyle/>
        <a:p>
          <a:r>
            <a:rPr lang="en-US" sz="2400" dirty="0" smtClean="0"/>
            <a:t>SCADA</a:t>
          </a:r>
          <a:endParaRPr lang="en-US" sz="2400" dirty="0"/>
        </a:p>
      </dgm:t>
    </dgm:pt>
    <dgm:pt modelId="{537957E2-81B3-465D-AB9B-20C3309123A8}" type="parTrans" cxnId="{16488B82-B4CC-409D-A86B-C443A2F6D24E}">
      <dgm:prSet/>
      <dgm:spPr/>
      <dgm:t>
        <a:bodyPr/>
        <a:lstStyle/>
        <a:p>
          <a:endParaRPr lang="en-US" sz="2400"/>
        </a:p>
      </dgm:t>
    </dgm:pt>
    <dgm:pt modelId="{5B7AAEDB-D2FB-4E0C-95B9-B8C37B5A6BE9}" type="sibTrans" cxnId="{16488B82-B4CC-409D-A86B-C443A2F6D24E}">
      <dgm:prSet/>
      <dgm:spPr/>
      <dgm:t>
        <a:bodyPr/>
        <a:lstStyle/>
        <a:p>
          <a:endParaRPr lang="en-US" sz="2400"/>
        </a:p>
      </dgm:t>
    </dgm:pt>
    <dgm:pt modelId="{0A0CD7DA-8049-4B84-ABE0-34408EEDF587}">
      <dgm:prSet phldrT="[Text]" custT="1"/>
      <dgm:spPr/>
      <dgm:t>
        <a:bodyPr/>
        <a:lstStyle/>
        <a:p>
          <a:r>
            <a:rPr lang="en-US" sz="2400" dirty="0" smtClean="0"/>
            <a:t>OMI</a:t>
          </a:r>
          <a:endParaRPr lang="en-US" sz="2400" dirty="0"/>
        </a:p>
      </dgm:t>
    </dgm:pt>
    <dgm:pt modelId="{2C9E6755-ED70-4718-B659-AF25E3E49C3A}" type="parTrans" cxnId="{F14F41AD-8C20-4E06-95B8-CDA7BDFFB075}">
      <dgm:prSet/>
      <dgm:spPr/>
      <dgm:t>
        <a:bodyPr/>
        <a:lstStyle/>
        <a:p>
          <a:endParaRPr lang="en-US" sz="2400"/>
        </a:p>
      </dgm:t>
    </dgm:pt>
    <dgm:pt modelId="{C2CF7E30-2313-4F49-B836-9E4D9D2D8FFA}" type="sibTrans" cxnId="{F14F41AD-8C20-4E06-95B8-CDA7BDFFB075}">
      <dgm:prSet/>
      <dgm:spPr/>
      <dgm:t>
        <a:bodyPr/>
        <a:lstStyle/>
        <a:p>
          <a:endParaRPr lang="en-US" sz="2400"/>
        </a:p>
      </dgm:t>
    </dgm:pt>
    <dgm:pt modelId="{0EBBE9B7-B043-4789-AF73-51E6939B74FE}" type="pres">
      <dgm:prSet presAssocID="{568E2B2B-2365-4139-9A96-A9738238A36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098E2DA-57D0-4A5D-800D-ADB4EB61CEFF}" type="pres">
      <dgm:prSet presAssocID="{BFE9965D-1437-4BBE-AEC6-30A540CFCE20}" presName="composite" presStyleCnt="0"/>
      <dgm:spPr/>
    </dgm:pt>
    <dgm:pt modelId="{3C50B6C4-1690-4B62-8453-C5ADB9CBC622}" type="pres">
      <dgm:prSet presAssocID="{BFE9965D-1437-4BBE-AEC6-30A540CFCE20}" presName="LShape" presStyleLbl="alignNode1" presStyleIdx="0" presStyleCnt="9"/>
      <dgm:spPr/>
    </dgm:pt>
    <dgm:pt modelId="{56ECB7DC-E158-4457-A4FB-171F7DEA7386}" type="pres">
      <dgm:prSet presAssocID="{BFE9965D-1437-4BBE-AEC6-30A540CFCE20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50FE09-849D-4F90-90D9-D83732609706}" type="pres">
      <dgm:prSet presAssocID="{BFE9965D-1437-4BBE-AEC6-30A540CFCE20}" presName="Triangle" presStyleLbl="alignNode1" presStyleIdx="1" presStyleCnt="9"/>
      <dgm:spPr/>
    </dgm:pt>
    <dgm:pt modelId="{D1D19F10-C35D-4C08-AD43-88BE7C9F71AE}" type="pres">
      <dgm:prSet presAssocID="{4FC09C11-0844-4579-BDE6-D4B3B58E74AD}" presName="sibTrans" presStyleCnt="0"/>
      <dgm:spPr/>
    </dgm:pt>
    <dgm:pt modelId="{691F7E6E-65E3-46B0-AEB6-143B66774FD9}" type="pres">
      <dgm:prSet presAssocID="{4FC09C11-0844-4579-BDE6-D4B3B58E74AD}" presName="space" presStyleCnt="0"/>
      <dgm:spPr/>
    </dgm:pt>
    <dgm:pt modelId="{3AB0D7C7-F3E0-400E-A130-F0CF3367659E}" type="pres">
      <dgm:prSet presAssocID="{26DBE39B-5C72-4D2E-B8D9-01DE651BF2B0}" presName="composite" presStyleCnt="0"/>
      <dgm:spPr/>
    </dgm:pt>
    <dgm:pt modelId="{9BE9B919-DBE9-470A-A127-F795EB026DC1}" type="pres">
      <dgm:prSet presAssocID="{26DBE39B-5C72-4D2E-B8D9-01DE651BF2B0}" presName="LShape" presStyleLbl="alignNode1" presStyleIdx="2" presStyleCnt="9"/>
      <dgm:spPr/>
    </dgm:pt>
    <dgm:pt modelId="{D3E706A2-F46C-46F2-B02C-1BC069469623}" type="pres">
      <dgm:prSet presAssocID="{26DBE39B-5C72-4D2E-B8D9-01DE651BF2B0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F7D2D-96FF-4303-B5FC-38B22465381F}" type="pres">
      <dgm:prSet presAssocID="{26DBE39B-5C72-4D2E-B8D9-01DE651BF2B0}" presName="Triangle" presStyleLbl="alignNode1" presStyleIdx="3" presStyleCnt="9"/>
      <dgm:spPr/>
    </dgm:pt>
    <dgm:pt modelId="{11ACE6E9-C8F1-4138-87CF-F59C929CAE60}" type="pres">
      <dgm:prSet presAssocID="{356706D7-3F05-4C84-A1E5-A4D4CBB564A5}" presName="sibTrans" presStyleCnt="0"/>
      <dgm:spPr/>
    </dgm:pt>
    <dgm:pt modelId="{E83D6DB3-ED21-4739-93D8-B1CCA3452BFE}" type="pres">
      <dgm:prSet presAssocID="{356706D7-3F05-4C84-A1E5-A4D4CBB564A5}" presName="space" presStyleCnt="0"/>
      <dgm:spPr/>
    </dgm:pt>
    <dgm:pt modelId="{46851A77-3FBD-406D-A61C-8CCB9AA2D8AA}" type="pres">
      <dgm:prSet presAssocID="{34138456-A9AB-44EB-A252-011193974096}" presName="composite" presStyleCnt="0"/>
      <dgm:spPr/>
    </dgm:pt>
    <dgm:pt modelId="{CB5A669A-5C4C-45CE-B77C-8AC13BFAED98}" type="pres">
      <dgm:prSet presAssocID="{34138456-A9AB-44EB-A252-011193974096}" presName="LShape" presStyleLbl="alignNode1" presStyleIdx="4" presStyleCnt="9"/>
      <dgm:spPr/>
    </dgm:pt>
    <dgm:pt modelId="{3EF4D825-E912-4FB8-920A-44B8DF2DBBFF}" type="pres">
      <dgm:prSet presAssocID="{34138456-A9AB-44EB-A252-011193974096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00F28-D4E8-46BF-A8F2-264E668F0BF6}" type="pres">
      <dgm:prSet presAssocID="{34138456-A9AB-44EB-A252-011193974096}" presName="Triangle" presStyleLbl="alignNode1" presStyleIdx="5" presStyleCnt="9"/>
      <dgm:spPr/>
    </dgm:pt>
    <dgm:pt modelId="{EE3EE9E6-22A6-43AD-B9A4-6DA1086662F8}" type="pres">
      <dgm:prSet presAssocID="{EC8E8A5E-324B-4632-AA93-6A5898249018}" presName="sibTrans" presStyleCnt="0"/>
      <dgm:spPr/>
    </dgm:pt>
    <dgm:pt modelId="{701B8DB9-1A83-42AE-93F0-A0B39ECA6768}" type="pres">
      <dgm:prSet presAssocID="{EC8E8A5E-324B-4632-AA93-6A5898249018}" presName="space" presStyleCnt="0"/>
      <dgm:spPr/>
    </dgm:pt>
    <dgm:pt modelId="{5623CE89-EFDB-4C0E-8241-4AB16E1FD4BD}" type="pres">
      <dgm:prSet presAssocID="{9981F19B-BAA5-4C37-9C1E-C2AB50B9910D}" presName="composite" presStyleCnt="0"/>
      <dgm:spPr/>
    </dgm:pt>
    <dgm:pt modelId="{0D265CF9-40D2-43DB-95EB-9D36761F1CEB}" type="pres">
      <dgm:prSet presAssocID="{9981F19B-BAA5-4C37-9C1E-C2AB50B9910D}" presName="LShape" presStyleLbl="alignNode1" presStyleIdx="6" presStyleCnt="9"/>
      <dgm:spPr/>
    </dgm:pt>
    <dgm:pt modelId="{F3B9C6C0-E859-4F0C-8CC1-C57D5EFF5C92}" type="pres">
      <dgm:prSet presAssocID="{9981F19B-BAA5-4C37-9C1E-C2AB50B9910D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2F53D9-DBCF-432A-8FB7-4A427D90F364}" type="pres">
      <dgm:prSet presAssocID="{9981F19B-BAA5-4C37-9C1E-C2AB50B9910D}" presName="Triangle" presStyleLbl="alignNode1" presStyleIdx="7" presStyleCnt="9"/>
      <dgm:spPr/>
    </dgm:pt>
    <dgm:pt modelId="{908840D1-754E-43E5-9FAE-AE7D9FA19BBF}" type="pres">
      <dgm:prSet presAssocID="{5B7AAEDB-D2FB-4E0C-95B9-B8C37B5A6BE9}" presName="sibTrans" presStyleCnt="0"/>
      <dgm:spPr/>
    </dgm:pt>
    <dgm:pt modelId="{CE689FCD-5B88-47F6-8453-84CD9C7D01F0}" type="pres">
      <dgm:prSet presAssocID="{5B7AAEDB-D2FB-4E0C-95B9-B8C37B5A6BE9}" presName="space" presStyleCnt="0"/>
      <dgm:spPr/>
    </dgm:pt>
    <dgm:pt modelId="{CD4B9C9C-36F4-443F-8251-788B9179FDA2}" type="pres">
      <dgm:prSet presAssocID="{0A0CD7DA-8049-4B84-ABE0-34408EEDF587}" presName="composite" presStyleCnt="0"/>
      <dgm:spPr/>
    </dgm:pt>
    <dgm:pt modelId="{0E6F7536-8064-47FF-9130-E607B7B943A9}" type="pres">
      <dgm:prSet presAssocID="{0A0CD7DA-8049-4B84-ABE0-34408EEDF587}" presName="LShape" presStyleLbl="alignNode1" presStyleIdx="8" presStyleCnt="9"/>
      <dgm:spPr/>
    </dgm:pt>
    <dgm:pt modelId="{42A56D3B-38E8-4F84-B335-ECB25F720C40}" type="pres">
      <dgm:prSet presAssocID="{0A0CD7DA-8049-4B84-ABE0-34408EEDF587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7017DC-CAAA-4A78-AA74-EFC85DC5B6C6}" type="presOf" srcId="{26DBE39B-5C72-4D2E-B8D9-01DE651BF2B0}" destId="{D3E706A2-F46C-46F2-B02C-1BC069469623}" srcOrd="0" destOrd="0" presId="urn:microsoft.com/office/officeart/2009/3/layout/StepUpProcess"/>
    <dgm:cxn modelId="{65B91924-1C61-417D-9C96-6A08B7F2F333}" type="presOf" srcId="{568E2B2B-2365-4139-9A96-A9738238A36C}" destId="{0EBBE9B7-B043-4789-AF73-51E6939B74FE}" srcOrd="0" destOrd="0" presId="urn:microsoft.com/office/officeart/2009/3/layout/StepUpProcess"/>
    <dgm:cxn modelId="{BC73CAA4-07BC-4253-9161-9A932BA367C3}" type="presOf" srcId="{34138456-A9AB-44EB-A252-011193974096}" destId="{3EF4D825-E912-4FB8-920A-44B8DF2DBBFF}" srcOrd="0" destOrd="0" presId="urn:microsoft.com/office/officeart/2009/3/layout/StepUpProcess"/>
    <dgm:cxn modelId="{16488B82-B4CC-409D-A86B-C443A2F6D24E}" srcId="{568E2B2B-2365-4139-9A96-A9738238A36C}" destId="{9981F19B-BAA5-4C37-9C1E-C2AB50B9910D}" srcOrd="3" destOrd="0" parTransId="{537957E2-81B3-465D-AB9B-20C3309123A8}" sibTransId="{5B7AAEDB-D2FB-4E0C-95B9-B8C37B5A6BE9}"/>
    <dgm:cxn modelId="{D6C603CC-2EA9-44BA-9DE9-E3F0A371C2FD}" srcId="{568E2B2B-2365-4139-9A96-A9738238A36C}" destId="{BFE9965D-1437-4BBE-AEC6-30A540CFCE20}" srcOrd="0" destOrd="0" parTransId="{BCE19D79-A83B-4D5A-A137-8D7DF57C0A7F}" sibTransId="{4FC09C11-0844-4579-BDE6-D4B3B58E74AD}"/>
    <dgm:cxn modelId="{5546EA6B-F5E9-4EC9-B2EF-511FE170F2F8}" srcId="{568E2B2B-2365-4139-9A96-A9738238A36C}" destId="{26DBE39B-5C72-4D2E-B8D9-01DE651BF2B0}" srcOrd="1" destOrd="0" parTransId="{E66EFFD4-73E4-4248-BFB6-8428EF55C274}" sibTransId="{356706D7-3F05-4C84-A1E5-A4D4CBB564A5}"/>
    <dgm:cxn modelId="{F14F41AD-8C20-4E06-95B8-CDA7BDFFB075}" srcId="{568E2B2B-2365-4139-9A96-A9738238A36C}" destId="{0A0CD7DA-8049-4B84-ABE0-34408EEDF587}" srcOrd="4" destOrd="0" parTransId="{2C9E6755-ED70-4718-B659-AF25E3E49C3A}" sibTransId="{C2CF7E30-2313-4F49-B836-9E4D9D2D8FFA}"/>
    <dgm:cxn modelId="{036F5951-347E-46B1-BD44-59619A88F327}" type="presOf" srcId="{9981F19B-BAA5-4C37-9C1E-C2AB50B9910D}" destId="{F3B9C6C0-E859-4F0C-8CC1-C57D5EFF5C92}" srcOrd="0" destOrd="0" presId="urn:microsoft.com/office/officeart/2009/3/layout/StepUpProcess"/>
    <dgm:cxn modelId="{43E631FD-7B70-4CB1-82FF-9E7F1BB8DD2C}" srcId="{568E2B2B-2365-4139-9A96-A9738238A36C}" destId="{34138456-A9AB-44EB-A252-011193974096}" srcOrd="2" destOrd="0" parTransId="{A3F7F35F-A956-4638-A69C-C2FAC50A0A4A}" sibTransId="{EC8E8A5E-324B-4632-AA93-6A5898249018}"/>
    <dgm:cxn modelId="{03BE19C8-9CEB-4A20-B78F-A6B9018B408E}" type="presOf" srcId="{BFE9965D-1437-4BBE-AEC6-30A540CFCE20}" destId="{56ECB7DC-E158-4457-A4FB-171F7DEA7386}" srcOrd="0" destOrd="0" presId="urn:microsoft.com/office/officeart/2009/3/layout/StepUpProcess"/>
    <dgm:cxn modelId="{37535966-E070-45DF-AE1F-87C12D4A6B3B}" type="presOf" srcId="{0A0CD7DA-8049-4B84-ABE0-34408EEDF587}" destId="{42A56D3B-38E8-4F84-B335-ECB25F720C40}" srcOrd="0" destOrd="0" presId="urn:microsoft.com/office/officeart/2009/3/layout/StepUpProcess"/>
    <dgm:cxn modelId="{F1F45A44-7206-4E15-8F56-2224630AA3C2}" type="presParOf" srcId="{0EBBE9B7-B043-4789-AF73-51E6939B74FE}" destId="{F098E2DA-57D0-4A5D-800D-ADB4EB61CEFF}" srcOrd="0" destOrd="0" presId="urn:microsoft.com/office/officeart/2009/3/layout/StepUpProcess"/>
    <dgm:cxn modelId="{348AF73D-C2EB-4D4D-899B-33FCD902C340}" type="presParOf" srcId="{F098E2DA-57D0-4A5D-800D-ADB4EB61CEFF}" destId="{3C50B6C4-1690-4B62-8453-C5ADB9CBC622}" srcOrd="0" destOrd="0" presId="urn:microsoft.com/office/officeart/2009/3/layout/StepUpProcess"/>
    <dgm:cxn modelId="{A293DC9E-7E53-4605-BE19-C450023ACD9E}" type="presParOf" srcId="{F098E2DA-57D0-4A5D-800D-ADB4EB61CEFF}" destId="{56ECB7DC-E158-4457-A4FB-171F7DEA7386}" srcOrd="1" destOrd="0" presId="urn:microsoft.com/office/officeart/2009/3/layout/StepUpProcess"/>
    <dgm:cxn modelId="{67C531FF-73DE-4942-81DB-C4E3E3A08CD4}" type="presParOf" srcId="{F098E2DA-57D0-4A5D-800D-ADB4EB61CEFF}" destId="{2650FE09-849D-4F90-90D9-D83732609706}" srcOrd="2" destOrd="0" presId="urn:microsoft.com/office/officeart/2009/3/layout/StepUpProcess"/>
    <dgm:cxn modelId="{DA397921-59D5-4879-BECF-53C6162530E8}" type="presParOf" srcId="{0EBBE9B7-B043-4789-AF73-51E6939B74FE}" destId="{D1D19F10-C35D-4C08-AD43-88BE7C9F71AE}" srcOrd="1" destOrd="0" presId="urn:microsoft.com/office/officeart/2009/3/layout/StepUpProcess"/>
    <dgm:cxn modelId="{74721E6D-58F3-4113-85C8-10AD59E8B9C9}" type="presParOf" srcId="{D1D19F10-C35D-4C08-AD43-88BE7C9F71AE}" destId="{691F7E6E-65E3-46B0-AEB6-143B66774FD9}" srcOrd="0" destOrd="0" presId="urn:microsoft.com/office/officeart/2009/3/layout/StepUpProcess"/>
    <dgm:cxn modelId="{1B9A16A6-263C-4BE0-8D45-E6C26EE8870C}" type="presParOf" srcId="{0EBBE9B7-B043-4789-AF73-51E6939B74FE}" destId="{3AB0D7C7-F3E0-400E-A130-F0CF3367659E}" srcOrd="2" destOrd="0" presId="urn:microsoft.com/office/officeart/2009/3/layout/StepUpProcess"/>
    <dgm:cxn modelId="{E015EC36-226F-4A9C-971E-55C4EBF78A5C}" type="presParOf" srcId="{3AB0D7C7-F3E0-400E-A130-F0CF3367659E}" destId="{9BE9B919-DBE9-470A-A127-F795EB026DC1}" srcOrd="0" destOrd="0" presId="urn:microsoft.com/office/officeart/2009/3/layout/StepUpProcess"/>
    <dgm:cxn modelId="{377D4EFA-2F5C-4027-819F-85EBCD3062F3}" type="presParOf" srcId="{3AB0D7C7-F3E0-400E-A130-F0CF3367659E}" destId="{D3E706A2-F46C-46F2-B02C-1BC069469623}" srcOrd="1" destOrd="0" presId="urn:microsoft.com/office/officeart/2009/3/layout/StepUpProcess"/>
    <dgm:cxn modelId="{39261B0D-BA55-43EE-BC92-1FE4FEBC2A05}" type="presParOf" srcId="{3AB0D7C7-F3E0-400E-A130-F0CF3367659E}" destId="{8D0F7D2D-96FF-4303-B5FC-38B22465381F}" srcOrd="2" destOrd="0" presId="urn:microsoft.com/office/officeart/2009/3/layout/StepUpProcess"/>
    <dgm:cxn modelId="{8FB1AB7B-40B5-4163-A1C5-7F8036BB95B6}" type="presParOf" srcId="{0EBBE9B7-B043-4789-AF73-51E6939B74FE}" destId="{11ACE6E9-C8F1-4138-87CF-F59C929CAE60}" srcOrd="3" destOrd="0" presId="urn:microsoft.com/office/officeart/2009/3/layout/StepUpProcess"/>
    <dgm:cxn modelId="{8284BEB1-0F7D-44FD-A729-0465225358C3}" type="presParOf" srcId="{11ACE6E9-C8F1-4138-87CF-F59C929CAE60}" destId="{E83D6DB3-ED21-4739-93D8-B1CCA3452BFE}" srcOrd="0" destOrd="0" presId="urn:microsoft.com/office/officeart/2009/3/layout/StepUpProcess"/>
    <dgm:cxn modelId="{BD21B4D1-E991-4D6F-96F0-21B301094644}" type="presParOf" srcId="{0EBBE9B7-B043-4789-AF73-51E6939B74FE}" destId="{46851A77-3FBD-406D-A61C-8CCB9AA2D8AA}" srcOrd="4" destOrd="0" presId="urn:microsoft.com/office/officeart/2009/3/layout/StepUpProcess"/>
    <dgm:cxn modelId="{8716C3FF-C2B9-4C5C-9E2A-0412D321087A}" type="presParOf" srcId="{46851A77-3FBD-406D-A61C-8CCB9AA2D8AA}" destId="{CB5A669A-5C4C-45CE-B77C-8AC13BFAED98}" srcOrd="0" destOrd="0" presId="urn:microsoft.com/office/officeart/2009/3/layout/StepUpProcess"/>
    <dgm:cxn modelId="{1385A5C2-9765-4404-AAAD-F8C91CB8ED94}" type="presParOf" srcId="{46851A77-3FBD-406D-A61C-8CCB9AA2D8AA}" destId="{3EF4D825-E912-4FB8-920A-44B8DF2DBBFF}" srcOrd="1" destOrd="0" presId="urn:microsoft.com/office/officeart/2009/3/layout/StepUpProcess"/>
    <dgm:cxn modelId="{A21B58B3-E861-40E5-B6B9-E85F52FEE9C0}" type="presParOf" srcId="{46851A77-3FBD-406D-A61C-8CCB9AA2D8AA}" destId="{C8C00F28-D4E8-46BF-A8F2-264E668F0BF6}" srcOrd="2" destOrd="0" presId="urn:microsoft.com/office/officeart/2009/3/layout/StepUpProcess"/>
    <dgm:cxn modelId="{7EE9D198-B3DA-4020-9B93-4B8A19151046}" type="presParOf" srcId="{0EBBE9B7-B043-4789-AF73-51E6939B74FE}" destId="{EE3EE9E6-22A6-43AD-B9A4-6DA1086662F8}" srcOrd="5" destOrd="0" presId="urn:microsoft.com/office/officeart/2009/3/layout/StepUpProcess"/>
    <dgm:cxn modelId="{A96527A4-0704-4D51-82E4-7554709DB7CB}" type="presParOf" srcId="{EE3EE9E6-22A6-43AD-B9A4-6DA1086662F8}" destId="{701B8DB9-1A83-42AE-93F0-A0B39ECA6768}" srcOrd="0" destOrd="0" presId="urn:microsoft.com/office/officeart/2009/3/layout/StepUpProcess"/>
    <dgm:cxn modelId="{AE768F4F-D7F5-45C1-85A8-4D3FB9E9AEF5}" type="presParOf" srcId="{0EBBE9B7-B043-4789-AF73-51E6939B74FE}" destId="{5623CE89-EFDB-4C0E-8241-4AB16E1FD4BD}" srcOrd="6" destOrd="0" presId="urn:microsoft.com/office/officeart/2009/3/layout/StepUpProcess"/>
    <dgm:cxn modelId="{33C258B8-AC32-4147-947E-CE9346E72B79}" type="presParOf" srcId="{5623CE89-EFDB-4C0E-8241-4AB16E1FD4BD}" destId="{0D265CF9-40D2-43DB-95EB-9D36761F1CEB}" srcOrd="0" destOrd="0" presId="urn:microsoft.com/office/officeart/2009/3/layout/StepUpProcess"/>
    <dgm:cxn modelId="{0911ED4C-DBA6-4E0E-930D-14DA38CBA27E}" type="presParOf" srcId="{5623CE89-EFDB-4C0E-8241-4AB16E1FD4BD}" destId="{F3B9C6C0-E859-4F0C-8CC1-C57D5EFF5C92}" srcOrd="1" destOrd="0" presId="urn:microsoft.com/office/officeart/2009/3/layout/StepUpProcess"/>
    <dgm:cxn modelId="{0928C994-37CD-4E1B-96FB-BFD2C5E1E4E6}" type="presParOf" srcId="{5623CE89-EFDB-4C0E-8241-4AB16E1FD4BD}" destId="{B32F53D9-DBCF-432A-8FB7-4A427D90F364}" srcOrd="2" destOrd="0" presId="urn:microsoft.com/office/officeart/2009/3/layout/StepUpProcess"/>
    <dgm:cxn modelId="{19E7D4AD-21DB-4E07-8994-712D10B86E3A}" type="presParOf" srcId="{0EBBE9B7-B043-4789-AF73-51E6939B74FE}" destId="{908840D1-754E-43E5-9FAE-AE7D9FA19BBF}" srcOrd="7" destOrd="0" presId="urn:microsoft.com/office/officeart/2009/3/layout/StepUpProcess"/>
    <dgm:cxn modelId="{7F20CBA9-9AAC-4489-9D8B-1DA797A19AF1}" type="presParOf" srcId="{908840D1-754E-43E5-9FAE-AE7D9FA19BBF}" destId="{CE689FCD-5B88-47F6-8453-84CD9C7D01F0}" srcOrd="0" destOrd="0" presId="urn:microsoft.com/office/officeart/2009/3/layout/StepUpProcess"/>
    <dgm:cxn modelId="{E2AF0186-790D-489E-93C7-1B4D3ADFC0DF}" type="presParOf" srcId="{0EBBE9B7-B043-4789-AF73-51E6939B74FE}" destId="{CD4B9C9C-36F4-443F-8251-788B9179FDA2}" srcOrd="8" destOrd="0" presId="urn:microsoft.com/office/officeart/2009/3/layout/StepUpProcess"/>
    <dgm:cxn modelId="{6C9AA05B-05E4-4F4A-BD15-5884A9228542}" type="presParOf" srcId="{CD4B9C9C-36F4-443F-8251-788B9179FDA2}" destId="{0E6F7536-8064-47FF-9130-E607B7B943A9}" srcOrd="0" destOrd="0" presId="urn:microsoft.com/office/officeart/2009/3/layout/StepUpProcess"/>
    <dgm:cxn modelId="{AC8D13BF-437D-4259-9078-2FABDA932EB9}" type="presParOf" srcId="{CD4B9C9C-36F4-443F-8251-788B9179FDA2}" destId="{42A56D3B-38E8-4F84-B335-ECB25F720C4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63780-737D-435A-819E-29622420ADDB}">
      <dsp:nvSpPr>
        <dsp:cNvPr id="0" name=""/>
        <dsp:cNvSpPr/>
      </dsp:nvSpPr>
      <dsp:spPr>
        <a:xfrm>
          <a:off x="-1791735" y="-278338"/>
          <a:ext cx="2143529" cy="2143529"/>
        </a:xfrm>
        <a:prstGeom prst="blockArc">
          <a:avLst>
            <a:gd name="adj1" fmla="val 18900000"/>
            <a:gd name="adj2" fmla="val 2700000"/>
            <a:gd name="adj3" fmla="val 1008"/>
          </a:avLst>
        </a:prstGeom>
        <a:noFill/>
        <a:ln w="25400" cap="flat" cmpd="sng" algn="ctr">
          <a:solidFill>
            <a:srgbClr val="3DCD58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3A6BE-BB2C-4AF3-83AA-86ADB046B2FF}">
      <dsp:nvSpPr>
        <dsp:cNvPr id="0" name=""/>
        <dsp:cNvSpPr/>
      </dsp:nvSpPr>
      <dsp:spPr>
        <a:xfrm>
          <a:off x="155634" y="99146"/>
          <a:ext cx="2300743" cy="198419"/>
        </a:xfrm>
        <a:prstGeom prst="rect">
          <a:avLst/>
        </a:prstGeom>
        <a:solidFill>
          <a:srgbClr val="3DCD58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OWNERSHIP</a:t>
          </a:r>
        </a:p>
      </dsp:txBody>
      <dsp:txXfrm>
        <a:off x="155634" y="99146"/>
        <a:ext cx="2300743" cy="198419"/>
      </dsp:txXfrm>
    </dsp:sp>
    <dsp:sp modelId="{8796CE5B-5C67-4BE1-A21E-7E52FB147B88}">
      <dsp:nvSpPr>
        <dsp:cNvPr id="0" name=""/>
        <dsp:cNvSpPr/>
      </dsp:nvSpPr>
      <dsp:spPr>
        <a:xfrm>
          <a:off x="31622" y="74344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D21DF-281C-471F-9394-435DBA0DAFBC}">
      <dsp:nvSpPr>
        <dsp:cNvPr id="0" name=""/>
        <dsp:cNvSpPr/>
      </dsp:nvSpPr>
      <dsp:spPr>
        <a:xfrm>
          <a:off x="297816" y="396681"/>
          <a:ext cx="2158561" cy="198419"/>
        </a:xfrm>
        <a:prstGeom prst="rect">
          <a:avLst/>
        </a:prstGeom>
        <a:solidFill>
          <a:srgbClr val="3DCD58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BELIEF</a:t>
          </a:r>
        </a:p>
      </dsp:txBody>
      <dsp:txXfrm>
        <a:off x="297816" y="396681"/>
        <a:ext cx="2158561" cy="198419"/>
      </dsp:txXfrm>
    </dsp:sp>
    <dsp:sp modelId="{997EF2EA-F4BA-454C-A7B3-1EA5F743EC90}">
      <dsp:nvSpPr>
        <dsp:cNvPr id="0" name=""/>
        <dsp:cNvSpPr/>
      </dsp:nvSpPr>
      <dsp:spPr>
        <a:xfrm>
          <a:off x="173804" y="37187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034F6-80CA-44A1-B023-0CD06A267DCE}">
      <dsp:nvSpPr>
        <dsp:cNvPr id="0" name=""/>
        <dsp:cNvSpPr/>
      </dsp:nvSpPr>
      <dsp:spPr>
        <a:xfrm>
          <a:off x="341455" y="694216"/>
          <a:ext cx="2114923" cy="198419"/>
        </a:xfrm>
        <a:prstGeom prst="rect">
          <a:avLst/>
        </a:prstGeom>
        <a:solidFill>
          <a:srgbClr val="3DCD58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3DCD58">
                  <a:lumMod val="50000"/>
                </a:srgbClr>
              </a:solidFill>
              <a:latin typeface="Arial"/>
              <a:ea typeface="+mn-ea"/>
              <a:cs typeface="+mn-cs"/>
            </a:rPr>
            <a:t>COMPLIANT</a:t>
          </a:r>
        </a:p>
      </dsp:txBody>
      <dsp:txXfrm>
        <a:off x="341455" y="694216"/>
        <a:ext cx="2114923" cy="198419"/>
      </dsp:txXfrm>
    </dsp:sp>
    <dsp:sp modelId="{EB2F40D1-7DC4-4883-931A-E91E69F8B5E3}">
      <dsp:nvSpPr>
        <dsp:cNvPr id="0" name=""/>
        <dsp:cNvSpPr/>
      </dsp:nvSpPr>
      <dsp:spPr>
        <a:xfrm>
          <a:off x="217442" y="66941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7550F-CA00-40F0-8A89-EC8487309348}">
      <dsp:nvSpPr>
        <dsp:cNvPr id="0" name=""/>
        <dsp:cNvSpPr/>
      </dsp:nvSpPr>
      <dsp:spPr>
        <a:xfrm>
          <a:off x="297816" y="991750"/>
          <a:ext cx="2158561" cy="198419"/>
        </a:xfrm>
        <a:prstGeom prst="rect">
          <a:avLst/>
        </a:prstGeom>
        <a:solidFill>
          <a:srgbClr val="3DCD58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3DCD58">
                  <a:lumMod val="50000"/>
                </a:srgbClr>
              </a:solidFill>
              <a:latin typeface="Arial"/>
              <a:ea typeface="+mn-ea"/>
              <a:cs typeface="+mn-cs"/>
            </a:rPr>
            <a:t>TRAINED</a:t>
          </a:r>
        </a:p>
      </dsp:txBody>
      <dsp:txXfrm>
        <a:off x="297816" y="991750"/>
        <a:ext cx="2158561" cy="198419"/>
      </dsp:txXfrm>
    </dsp:sp>
    <dsp:sp modelId="{C6121F62-9AEB-4303-9E48-D804BE8071F9}">
      <dsp:nvSpPr>
        <dsp:cNvPr id="0" name=""/>
        <dsp:cNvSpPr/>
      </dsp:nvSpPr>
      <dsp:spPr>
        <a:xfrm>
          <a:off x="173804" y="96694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40000"/>
              <a:lumOff val="6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9B7CB-418C-44BA-97BE-DE53964601DC}">
      <dsp:nvSpPr>
        <dsp:cNvPr id="0" name=""/>
        <dsp:cNvSpPr/>
      </dsp:nvSpPr>
      <dsp:spPr>
        <a:xfrm>
          <a:off x="155634" y="1289285"/>
          <a:ext cx="2300743" cy="198419"/>
        </a:xfrm>
        <a:prstGeom prst="rect">
          <a:avLst/>
        </a:prstGeom>
        <a:solidFill>
          <a:srgbClr val="3DCD58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3DCD58">
                  <a:lumMod val="50000"/>
                </a:srgbClr>
              </a:solidFill>
              <a:latin typeface="Arial"/>
              <a:ea typeface="+mn-ea"/>
              <a:cs typeface="+mn-cs"/>
            </a:rPr>
            <a:t>EMPLOYED</a:t>
          </a:r>
        </a:p>
      </dsp:txBody>
      <dsp:txXfrm>
        <a:off x="155634" y="1289285"/>
        <a:ext cx="2300743" cy="198419"/>
      </dsp:txXfrm>
    </dsp:sp>
    <dsp:sp modelId="{248B9C83-C118-4A9C-8954-CE4229CF7F96}">
      <dsp:nvSpPr>
        <dsp:cNvPr id="0" name=""/>
        <dsp:cNvSpPr/>
      </dsp:nvSpPr>
      <dsp:spPr>
        <a:xfrm>
          <a:off x="31622" y="126448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3DCD58">
              <a:lumMod val="20000"/>
              <a:lumOff val="8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63780-737D-435A-819E-29622420ADDB}">
      <dsp:nvSpPr>
        <dsp:cNvPr id="0" name=""/>
        <dsp:cNvSpPr/>
      </dsp:nvSpPr>
      <dsp:spPr>
        <a:xfrm>
          <a:off x="-1791735" y="-278338"/>
          <a:ext cx="2143529" cy="2143529"/>
        </a:xfrm>
        <a:prstGeom prst="blockArc">
          <a:avLst>
            <a:gd name="adj1" fmla="val 18900000"/>
            <a:gd name="adj2" fmla="val 2700000"/>
            <a:gd name="adj3" fmla="val 1008"/>
          </a:avLst>
        </a:prstGeom>
        <a:noFill/>
        <a:ln w="25400" cap="flat" cmpd="sng" algn="ctr">
          <a:solidFill>
            <a:srgbClr val="E47F00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3A6BE-BB2C-4AF3-83AA-86ADB046B2FF}">
      <dsp:nvSpPr>
        <dsp:cNvPr id="0" name=""/>
        <dsp:cNvSpPr/>
      </dsp:nvSpPr>
      <dsp:spPr>
        <a:xfrm>
          <a:off x="155634" y="99146"/>
          <a:ext cx="2308456" cy="198419"/>
        </a:xfrm>
        <a:prstGeom prst="rect">
          <a:avLst/>
        </a:prstGeom>
        <a:solidFill>
          <a:srgbClr val="E47F00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UNIFIED</a:t>
          </a:r>
        </a:p>
      </dsp:txBody>
      <dsp:txXfrm>
        <a:off x="155634" y="99146"/>
        <a:ext cx="2308456" cy="198419"/>
      </dsp:txXfrm>
    </dsp:sp>
    <dsp:sp modelId="{8796CE5B-5C67-4BE1-A21E-7E52FB147B88}">
      <dsp:nvSpPr>
        <dsp:cNvPr id="0" name=""/>
        <dsp:cNvSpPr/>
      </dsp:nvSpPr>
      <dsp:spPr>
        <a:xfrm>
          <a:off x="31622" y="74344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4C69C-5C60-4633-9393-10BC2CA68D94}">
      <dsp:nvSpPr>
        <dsp:cNvPr id="0" name=""/>
        <dsp:cNvSpPr/>
      </dsp:nvSpPr>
      <dsp:spPr>
        <a:xfrm>
          <a:off x="297816" y="396681"/>
          <a:ext cx="2166274" cy="198419"/>
        </a:xfrm>
        <a:prstGeom prst="rect">
          <a:avLst/>
        </a:prstGeom>
        <a:solidFill>
          <a:srgbClr val="E47F00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DISTRIBUTED</a:t>
          </a:r>
        </a:p>
      </dsp:txBody>
      <dsp:txXfrm>
        <a:off x="297816" y="396681"/>
        <a:ext cx="2166274" cy="198419"/>
      </dsp:txXfrm>
    </dsp:sp>
    <dsp:sp modelId="{368D6C14-E983-4A7B-A85F-B477D6526175}">
      <dsp:nvSpPr>
        <dsp:cNvPr id="0" name=""/>
        <dsp:cNvSpPr/>
      </dsp:nvSpPr>
      <dsp:spPr>
        <a:xfrm>
          <a:off x="173804" y="37187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17A20-BFDD-4D09-88EC-2C6476B13DBA}">
      <dsp:nvSpPr>
        <dsp:cNvPr id="0" name=""/>
        <dsp:cNvSpPr/>
      </dsp:nvSpPr>
      <dsp:spPr>
        <a:xfrm>
          <a:off x="341455" y="694216"/>
          <a:ext cx="2122636" cy="198419"/>
        </a:xfrm>
        <a:prstGeom prst="rect">
          <a:avLst/>
        </a:prstGeom>
        <a:solidFill>
          <a:srgbClr val="E47F00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E47F00">
                  <a:lumMod val="50000"/>
                </a:srgbClr>
              </a:solidFill>
              <a:latin typeface="Arial"/>
              <a:ea typeface="+mn-ea"/>
              <a:cs typeface="+mn-cs"/>
            </a:rPr>
            <a:t>CONNECTED</a:t>
          </a:r>
        </a:p>
      </dsp:txBody>
      <dsp:txXfrm>
        <a:off x="341455" y="694216"/>
        <a:ext cx="2122636" cy="198419"/>
      </dsp:txXfrm>
    </dsp:sp>
    <dsp:sp modelId="{98DDDE36-3C1A-4BDC-A63B-F38C58B3C04D}">
      <dsp:nvSpPr>
        <dsp:cNvPr id="0" name=""/>
        <dsp:cNvSpPr/>
      </dsp:nvSpPr>
      <dsp:spPr>
        <a:xfrm>
          <a:off x="217442" y="66941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E64EA-8EDA-449D-811F-B13504B526A6}">
      <dsp:nvSpPr>
        <dsp:cNvPr id="0" name=""/>
        <dsp:cNvSpPr/>
      </dsp:nvSpPr>
      <dsp:spPr>
        <a:xfrm>
          <a:off x="297816" y="991750"/>
          <a:ext cx="2166274" cy="198419"/>
        </a:xfrm>
        <a:prstGeom prst="rect">
          <a:avLst/>
        </a:prstGeom>
        <a:solidFill>
          <a:srgbClr val="E47F00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E47F00">
                  <a:lumMod val="50000"/>
                </a:srgbClr>
              </a:solidFill>
              <a:latin typeface="Arial"/>
              <a:ea typeface="+mn-ea"/>
              <a:cs typeface="+mn-cs"/>
            </a:rPr>
            <a:t>ISOLATED</a:t>
          </a:r>
        </a:p>
      </dsp:txBody>
      <dsp:txXfrm>
        <a:off x="297816" y="991750"/>
        <a:ext cx="2166274" cy="198419"/>
      </dsp:txXfrm>
    </dsp:sp>
    <dsp:sp modelId="{51E97E23-80BA-4B77-9164-3CB976888DE5}">
      <dsp:nvSpPr>
        <dsp:cNvPr id="0" name=""/>
        <dsp:cNvSpPr/>
      </dsp:nvSpPr>
      <dsp:spPr>
        <a:xfrm>
          <a:off x="173804" y="96694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40000"/>
              <a:lumOff val="6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51C06-15B5-4C2B-B76B-719C9ABAB8DB}">
      <dsp:nvSpPr>
        <dsp:cNvPr id="0" name=""/>
        <dsp:cNvSpPr/>
      </dsp:nvSpPr>
      <dsp:spPr>
        <a:xfrm>
          <a:off x="155634" y="1289285"/>
          <a:ext cx="2308456" cy="198419"/>
        </a:xfrm>
        <a:prstGeom prst="rect">
          <a:avLst/>
        </a:prstGeom>
        <a:solidFill>
          <a:srgbClr val="E47F00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E47F00">
                  <a:lumMod val="50000"/>
                </a:srgbClr>
              </a:solidFill>
              <a:latin typeface="Arial"/>
              <a:ea typeface="+mn-ea"/>
              <a:cs typeface="+mn-cs"/>
            </a:rPr>
            <a:t>MANUAL</a:t>
          </a:r>
        </a:p>
      </dsp:txBody>
      <dsp:txXfrm>
        <a:off x="155634" y="1289285"/>
        <a:ext cx="2308456" cy="198419"/>
      </dsp:txXfrm>
    </dsp:sp>
    <dsp:sp modelId="{DA4D974A-5251-4BBB-9AA3-2C5C960250C9}">
      <dsp:nvSpPr>
        <dsp:cNvPr id="0" name=""/>
        <dsp:cNvSpPr/>
      </dsp:nvSpPr>
      <dsp:spPr>
        <a:xfrm>
          <a:off x="31622" y="126448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E47F00">
              <a:lumMod val="20000"/>
              <a:lumOff val="8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63780-737D-435A-819E-29622420ADDB}">
      <dsp:nvSpPr>
        <dsp:cNvPr id="0" name=""/>
        <dsp:cNvSpPr/>
      </dsp:nvSpPr>
      <dsp:spPr>
        <a:xfrm>
          <a:off x="-2676075" y="-412781"/>
          <a:ext cx="3194061" cy="3194061"/>
        </a:xfrm>
        <a:prstGeom prst="blockArc">
          <a:avLst>
            <a:gd name="adj1" fmla="val 18900000"/>
            <a:gd name="adj2" fmla="val 2700000"/>
            <a:gd name="adj3" fmla="val 676"/>
          </a:avLst>
        </a:prstGeom>
        <a:noFill/>
        <a:ln w="25400" cap="flat" cmpd="sng" algn="ctr">
          <a:solidFill>
            <a:srgbClr val="626469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3A6BE-BB2C-4AF3-83AA-86ADB046B2FF}">
      <dsp:nvSpPr>
        <dsp:cNvPr id="0" name=""/>
        <dsp:cNvSpPr/>
      </dsp:nvSpPr>
      <dsp:spPr>
        <a:xfrm>
          <a:off x="227863" y="147983"/>
          <a:ext cx="3797833" cy="296156"/>
        </a:xfrm>
        <a:prstGeom prst="rect">
          <a:avLst/>
        </a:prstGeom>
        <a:solidFill>
          <a:srgbClr val="626469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7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ADAPTIVE</a:t>
          </a:r>
        </a:p>
      </dsp:txBody>
      <dsp:txXfrm>
        <a:off x="227863" y="147983"/>
        <a:ext cx="3797833" cy="296156"/>
      </dsp:txXfrm>
    </dsp:sp>
    <dsp:sp modelId="{8796CE5B-5C67-4BE1-A21E-7E52FB147B88}">
      <dsp:nvSpPr>
        <dsp:cNvPr id="0" name=""/>
        <dsp:cNvSpPr/>
      </dsp:nvSpPr>
      <dsp:spPr>
        <a:xfrm>
          <a:off x="42765" y="110964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F0D5C-1D2B-4A21-90EC-C55031F197A8}">
      <dsp:nvSpPr>
        <dsp:cNvPr id="0" name=""/>
        <dsp:cNvSpPr/>
      </dsp:nvSpPr>
      <dsp:spPr>
        <a:xfrm>
          <a:off x="440080" y="592077"/>
          <a:ext cx="3585616" cy="296156"/>
        </a:xfrm>
        <a:prstGeom prst="rect">
          <a:avLst/>
        </a:prstGeom>
        <a:solidFill>
          <a:srgbClr val="626469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7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REINFORCED</a:t>
          </a:r>
        </a:p>
      </dsp:txBody>
      <dsp:txXfrm>
        <a:off x="440080" y="592077"/>
        <a:ext cx="3585616" cy="296156"/>
      </dsp:txXfrm>
    </dsp:sp>
    <dsp:sp modelId="{CB287AF8-9EB4-42F2-9320-F2E454B9A4DB}">
      <dsp:nvSpPr>
        <dsp:cNvPr id="0" name=""/>
        <dsp:cNvSpPr/>
      </dsp:nvSpPr>
      <dsp:spPr>
        <a:xfrm>
          <a:off x="254982" y="555057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492EC-70CC-49E7-8DFA-A617631E6290}">
      <dsp:nvSpPr>
        <dsp:cNvPr id="0" name=""/>
        <dsp:cNvSpPr/>
      </dsp:nvSpPr>
      <dsp:spPr>
        <a:xfrm>
          <a:off x="505214" y="1036170"/>
          <a:ext cx="3520482" cy="296156"/>
        </a:xfrm>
        <a:prstGeom prst="rect">
          <a:avLst/>
        </a:prstGeom>
        <a:solidFill>
          <a:srgbClr val="626469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7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626469">
                  <a:lumMod val="50000"/>
                </a:srgbClr>
              </a:solidFill>
              <a:latin typeface="Arial"/>
              <a:ea typeface="+mn-ea"/>
              <a:cs typeface="+mn-cs"/>
            </a:rPr>
            <a:t>CONSISTENT</a:t>
          </a:r>
        </a:p>
      </dsp:txBody>
      <dsp:txXfrm>
        <a:off x="505214" y="1036170"/>
        <a:ext cx="3520482" cy="296156"/>
      </dsp:txXfrm>
    </dsp:sp>
    <dsp:sp modelId="{19144A33-70D3-4D51-B827-FC71B73E06F5}">
      <dsp:nvSpPr>
        <dsp:cNvPr id="0" name=""/>
        <dsp:cNvSpPr/>
      </dsp:nvSpPr>
      <dsp:spPr>
        <a:xfrm>
          <a:off x="320116" y="999150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6FA2C-6615-4EA6-B189-7CEBB6660514}">
      <dsp:nvSpPr>
        <dsp:cNvPr id="0" name=""/>
        <dsp:cNvSpPr/>
      </dsp:nvSpPr>
      <dsp:spPr>
        <a:xfrm>
          <a:off x="440080" y="1480263"/>
          <a:ext cx="3585616" cy="296156"/>
        </a:xfrm>
        <a:prstGeom prst="rect">
          <a:avLst/>
        </a:prstGeom>
        <a:solidFill>
          <a:srgbClr val="9FA0A4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7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626469">
                  <a:lumMod val="50000"/>
                </a:srgbClr>
              </a:solidFill>
              <a:latin typeface="Arial"/>
              <a:ea typeface="+mn-ea"/>
              <a:cs typeface="+mn-cs"/>
            </a:rPr>
            <a:t>PREPARED</a:t>
          </a:r>
        </a:p>
      </dsp:txBody>
      <dsp:txXfrm>
        <a:off x="440080" y="1480263"/>
        <a:ext cx="3585616" cy="296156"/>
      </dsp:txXfrm>
    </dsp:sp>
    <dsp:sp modelId="{581C2A3C-284D-4E68-B359-3A2A54DBC8B6}">
      <dsp:nvSpPr>
        <dsp:cNvPr id="0" name=""/>
        <dsp:cNvSpPr/>
      </dsp:nvSpPr>
      <dsp:spPr>
        <a:xfrm>
          <a:off x="254982" y="1443244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40000"/>
              <a:lumOff val="6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C5868-98AF-47AD-B975-E557C0E92215}">
      <dsp:nvSpPr>
        <dsp:cNvPr id="0" name=""/>
        <dsp:cNvSpPr/>
      </dsp:nvSpPr>
      <dsp:spPr>
        <a:xfrm>
          <a:off x="227863" y="1924357"/>
          <a:ext cx="3797833" cy="296156"/>
        </a:xfrm>
        <a:prstGeom prst="rect">
          <a:avLst/>
        </a:prstGeom>
        <a:solidFill>
          <a:srgbClr val="626469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07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626469">
                  <a:lumMod val="50000"/>
                </a:srgbClr>
              </a:solidFill>
              <a:latin typeface="Arial"/>
              <a:ea typeface="+mn-ea"/>
              <a:cs typeface="+mn-cs"/>
            </a:rPr>
            <a:t>REACTIVE</a:t>
          </a:r>
        </a:p>
      </dsp:txBody>
      <dsp:txXfrm>
        <a:off x="227863" y="1924357"/>
        <a:ext cx="3797833" cy="296156"/>
      </dsp:txXfrm>
    </dsp:sp>
    <dsp:sp modelId="{64BBFED1-8015-4704-AFD8-FEDA41D13752}">
      <dsp:nvSpPr>
        <dsp:cNvPr id="0" name=""/>
        <dsp:cNvSpPr/>
      </dsp:nvSpPr>
      <dsp:spPr>
        <a:xfrm>
          <a:off x="42765" y="1887337"/>
          <a:ext cx="370196" cy="37019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626469">
              <a:lumMod val="20000"/>
              <a:lumOff val="8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63780-737D-435A-819E-29622420ADDB}">
      <dsp:nvSpPr>
        <dsp:cNvPr id="0" name=""/>
        <dsp:cNvSpPr/>
      </dsp:nvSpPr>
      <dsp:spPr>
        <a:xfrm>
          <a:off x="-1791735" y="-278338"/>
          <a:ext cx="2143529" cy="2143529"/>
        </a:xfrm>
        <a:prstGeom prst="blockArc">
          <a:avLst>
            <a:gd name="adj1" fmla="val 18900000"/>
            <a:gd name="adj2" fmla="val 2700000"/>
            <a:gd name="adj3" fmla="val 1008"/>
          </a:avLst>
        </a:prstGeom>
        <a:noFill/>
        <a:ln w="25400" cap="flat" cmpd="sng" algn="ctr">
          <a:solidFill>
            <a:srgbClr val="42B4E6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3A6BE-BB2C-4AF3-83AA-86ADB046B2FF}">
      <dsp:nvSpPr>
        <dsp:cNvPr id="0" name=""/>
        <dsp:cNvSpPr/>
      </dsp:nvSpPr>
      <dsp:spPr>
        <a:xfrm>
          <a:off x="155634" y="99146"/>
          <a:ext cx="2544481" cy="198419"/>
        </a:xfrm>
        <a:prstGeom prst="rect">
          <a:avLst/>
        </a:prstGeom>
        <a:solidFill>
          <a:srgbClr val="42B4E6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OPTIMIZED</a:t>
          </a:r>
        </a:p>
      </dsp:txBody>
      <dsp:txXfrm>
        <a:off x="155634" y="99146"/>
        <a:ext cx="2544481" cy="198419"/>
      </dsp:txXfrm>
    </dsp:sp>
    <dsp:sp modelId="{8796CE5B-5C67-4BE1-A21E-7E52FB147B88}">
      <dsp:nvSpPr>
        <dsp:cNvPr id="0" name=""/>
        <dsp:cNvSpPr/>
      </dsp:nvSpPr>
      <dsp:spPr>
        <a:xfrm>
          <a:off x="31622" y="74344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88465-76D8-4508-B61B-D57733F3FE7D}">
      <dsp:nvSpPr>
        <dsp:cNvPr id="0" name=""/>
        <dsp:cNvSpPr/>
      </dsp:nvSpPr>
      <dsp:spPr>
        <a:xfrm>
          <a:off x="297816" y="396681"/>
          <a:ext cx="2402299" cy="198419"/>
        </a:xfrm>
        <a:prstGeom prst="rect">
          <a:avLst/>
        </a:prstGeom>
        <a:solidFill>
          <a:srgbClr val="42B4E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QUANTITATIVELY MANAGED</a:t>
          </a:r>
        </a:p>
      </dsp:txBody>
      <dsp:txXfrm>
        <a:off x="297816" y="396681"/>
        <a:ext cx="2402299" cy="198419"/>
      </dsp:txXfrm>
    </dsp:sp>
    <dsp:sp modelId="{48658455-ADE8-4C85-8D49-BB43FE6DF4C4}">
      <dsp:nvSpPr>
        <dsp:cNvPr id="0" name=""/>
        <dsp:cNvSpPr/>
      </dsp:nvSpPr>
      <dsp:spPr>
        <a:xfrm>
          <a:off x="173804" y="37187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1D749-2519-4185-9A51-04B17B0DACC7}">
      <dsp:nvSpPr>
        <dsp:cNvPr id="0" name=""/>
        <dsp:cNvSpPr/>
      </dsp:nvSpPr>
      <dsp:spPr>
        <a:xfrm>
          <a:off x="341455" y="694216"/>
          <a:ext cx="2358661" cy="198419"/>
        </a:xfrm>
        <a:prstGeom prst="rect">
          <a:avLst/>
        </a:prstGeom>
        <a:solidFill>
          <a:srgbClr val="42B4E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42B4E6">
                  <a:lumMod val="50000"/>
                </a:srgbClr>
              </a:solidFill>
              <a:latin typeface="Arial"/>
              <a:ea typeface="+mn-ea"/>
              <a:cs typeface="+mn-cs"/>
            </a:rPr>
            <a:t>MANAGED</a:t>
          </a:r>
        </a:p>
      </dsp:txBody>
      <dsp:txXfrm>
        <a:off x="341455" y="694216"/>
        <a:ext cx="2358661" cy="198419"/>
      </dsp:txXfrm>
    </dsp:sp>
    <dsp:sp modelId="{E3A667FB-5DAF-4376-BA31-3F573DBC2B6E}">
      <dsp:nvSpPr>
        <dsp:cNvPr id="0" name=""/>
        <dsp:cNvSpPr/>
      </dsp:nvSpPr>
      <dsp:spPr>
        <a:xfrm>
          <a:off x="217442" y="66941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23DB7-C5F4-4DD5-8965-612815DA94B0}">
      <dsp:nvSpPr>
        <dsp:cNvPr id="0" name=""/>
        <dsp:cNvSpPr/>
      </dsp:nvSpPr>
      <dsp:spPr>
        <a:xfrm>
          <a:off x="297816" y="991750"/>
          <a:ext cx="2402299" cy="198419"/>
        </a:xfrm>
        <a:prstGeom prst="rect">
          <a:avLst/>
        </a:prstGeom>
        <a:solidFill>
          <a:srgbClr val="42B4E6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42B4E6">
                  <a:lumMod val="50000"/>
                </a:srgbClr>
              </a:solidFill>
              <a:latin typeface="Arial"/>
              <a:ea typeface="+mn-ea"/>
              <a:cs typeface="+mn-cs"/>
            </a:rPr>
            <a:t>DEFINED</a:t>
          </a:r>
        </a:p>
      </dsp:txBody>
      <dsp:txXfrm>
        <a:off x="297816" y="991750"/>
        <a:ext cx="2402299" cy="198419"/>
      </dsp:txXfrm>
    </dsp:sp>
    <dsp:sp modelId="{01E0BAEF-9353-413B-8732-A668191B4B2A}">
      <dsp:nvSpPr>
        <dsp:cNvPr id="0" name=""/>
        <dsp:cNvSpPr/>
      </dsp:nvSpPr>
      <dsp:spPr>
        <a:xfrm>
          <a:off x="173804" y="966948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40000"/>
              <a:lumOff val="6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A82B1-86DA-432D-A4EC-4BBD37856D4D}">
      <dsp:nvSpPr>
        <dsp:cNvPr id="0" name=""/>
        <dsp:cNvSpPr/>
      </dsp:nvSpPr>
      <dsp:spPr>
        <a:xfrm>
          <a:off x="155634" y="1289285"/>
          <a:ext cx="2544481" cy="198419"/>
        </a:xfrm>
        <a:prstGeom prst="rect">
          <a:avLst/>
        </a:prstGeom>
        <a:solidFill>
          <a:srgbClr val="42B4E6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96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42B4E6">
                  <a:lumMod val="50000"/>
                </a:srgbClr>
              </a:solidFill>
              <a:latin typeface="Arial"/>
              <a:ea typeface="+mn-ea"/>
              <a:cs typeface="+mn-cs"/>
            </a:rPr>
            <a:t>AD HOC/REACTIVE</a:t>
          </a:r>
        </a:p>
      </dsp:txBody>
      <dsp:txXfrm>
        <a:off x="155634" y="1289285"/>
        <a:ext cx="2544481" cy="198419"/>
      </dsp:txXfrm>
    </dsp:sp>
    <dsp:sp modelId="{5BF12391-8D93-4892-88F8-7CCF0DFA615B}">
      <dsp:nvSpPr>
        <dsp:cNvPr id="0" name=""/>
        <dsp:cNvSpPr/>
      </dsp:nvSpPr>
      <dsp:spPr>
        <a:xfrm>
          <a:off x="31622" y="1264483"/>
          <a:ext cx="248024" cy="24802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2B4E6">
              <a:lumMod val="20000"/>
              <a:lumOff val="8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6EA4F79-DD9A-4B69-9583-66C644DAD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99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AD46CB8-C62E-4DFA-851F-48C265823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6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 made it really simple to set up and use</a:t>
            </a:r>
          </a:p>
          <a:p>
            <a:r>
              <a:rPr lang="en-US" dirty="0" smtClean="0"/>
              <a:t>Easy to integrate with</a:t>
            </a:r>
            <a:r>
              <a:rPr lang="en-US" baseline="0" dirty="0" smtClean="0"/>
              <a:t> other automation components</a:t>
            </a:r>
            <a:endParaRPr lang="en-US" dirty="0" smtClean="0"/>
          </a:p>
          <a:p>
            <a:r>
              <a:rPr lang="en-US" dirty="0" smtClean="0"/>
              <a:t>Made it</a:t>
            </a:r>
            <a:r>
              <a:rPr lang="en-US" baseline="0" dirty="0" smtClean="0"/>
              <a:t> cost-effective in industries that weren’t able to justify the investment before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780A-4313-442E-9CD1-A59B669F30C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76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Our</a:t>
            </a:r>
            <a:r>
              <a:rPr lang="en-US" sz="2000" b="1" baseline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traditional offering supports the most popular platforms in the industrial supervisory market.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baseline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We want to ensure we expand our coverage.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Add additional drivers </a:t>
            </a:r>
            <a:endParaRPr lang="en-US" sz="2000" b="1" dirty="0" smtClean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Expand the offering</a:t>
            </a:r>
            <a:r>
              <a:rPr lang="en-US" sz="2000" b="1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of Wonderware suite of drivers to make our single source offering more competitive</a:t>
            </a:r>
            <a:r>
              <a:rPr lang="en-US" sz="2000" b="1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46CB8-C62E-4DFA-851F-48C265823F2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22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Software,</a:t>
            </a:r>
            <a:r>
              <a:rPr lang="en-US" baseline="0" dirty="0" smtClean="0"/>
              <a:t> UI , Hardware and Networks are constantly changing and we must adapt to these changes to get the most business value out of these systems.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46CB8-C62E-4DFA-851F-48C265823F2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55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46CB8-C62E-4DFA-851F-48C265823F2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3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9144441" cy="5143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84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3598"/>
            <a:ext cx="8229481" cy="821531"/>
          </a:xfrm>
        </p:spPr>
        <p:txBody>
          <a:bodyPr/>
          <a:lstStyle>
            <a:lvl1pPr>
              <a:defRPr>
                <a:solidFill>
                  <a:srgbClr val="00953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2285"/>
            <a:ext cx="3889713" cy="388144"/>
          </a:xfrm>
        </p:spPr>
        <p:txBody>
          <a:bodyPr rIns="0" anchor="t" anchorCtr="0"/>
          <a:lstStyle>
            <a:lvl1pPr marL="0" indent="0" algn="l">
              <a:buNone/>
              <a:defRPr sz="1700" b="1">
                <a:solidFill>
                  <a:srgbClr val="009530"/>
                </a:solidFill>
                <a:latin typeface="Arial" pitchFamily="34" charset="0"/>
                <a:cs typeface="Arial" pitchFamily="34" charset="0"/>
              </a:defRPr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32285"/>
            <a:ext cx="4041656" cy="388144"/>
          </a:xfrm>
        </p:spPr>
        <p:txBody>
          <a:bodyPr rIns="0" anchor="t" anchorCtr="0"/>
          <a:lstStyle>
            <a:lvl1pPr marL="0" indent="0" algn="l">
              <a:buNone/>
              <a:defRPr sz="1700" b="1">
                <a:solidFill>
                  <a:srgbClr val="009530"/>
                </a:solidFill>
                <a:latin typeface="Arial" pitchFamily="34" charset="0"/>
                <a:cs typeface="Arial" pitchFamily="34" charset="0"/>
              </a:defRPr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320" y="1608535"/>
            <a:ext cx="3889594" cy="3095624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44647" y="1608535"/>
            <a:ext cx="4042034" cy="3095624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28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58056" y="230188"/>
            <a:ext cx="8633531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3" y="4066302"/>
            <a:ext cx="5580061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5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caption goes here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58055" y="604935"/>
            <a:ext cx="8633531" cy="1692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2" y="1203326"/>
            <a:ext cx="5580062" cy="1405513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5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3" y="4857154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Confidential Property of Schneider Electric |</a:t>
            </a:r>
          </a:p>
        </p:txBody>
      </p:sp>
    </p:spTree>
    <p:extLst>
      <p:ext uri="{BB962C8B-B14F-4D97-AF65-F5344CB8AC3E}">
        <p14:creationId xmlns:p14="http://schemas.microsoft.com/office/powerpoint/2010/main" val="13120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780BE093-8389-4AE3-9539-05A6E020F8E9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462112"/>
      </p:ext>
    </p:extLst>
  </p:cSld>
  <p:clrMapOvr>
    <a:masterClrMapping/>
  </p:clrMapOvr>
  <p:transition>
    <p:fade/>
  </p:transition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76C8F322-17AC-414F-B18F-47EB9992186A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6" y="1167594"/>
            <a:ext cx="8229600" cy="340237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353743"/>
      </p:ext>
    </p:extLst>
  </p:cSld>
  <p:clrMapOvr>
    <a:masterClrMapping/>
  </p:clrMapOvr>
  <p:transition>
    <p:fade/>
  </p:transition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0850" y="4953633"/>
            <a:ext cx="4819650" cy="5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626469"/>
                </a:solidFill>
              </a:rPr>
              <a:t>© 2016 Schneider Electric Software, LLC. All rights reserved.</a:t>
            </a:r>
            <a:endParaRPr lang="en-US" altLang="en-US" sz="375" smtClean="0">
              <a:solidFill>
                <a:srgbClr val="626469"/>
              </a:solidFill>
              <a:cs typeface="Arial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4532710"/>
            <a:ext cx="2228850" cy="46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324" y="3843450"/>
            <a:ext cx="6058892" cy="780529"/>
          </a:xfrm>
        </p:spPr>
        <p:txBody>
          <a:bodyPr>
            <a:normAutofit/>
          </a:bodyPr>
          <a:lstStyle>
            <a:lvl1pPr marL="0" indent="0">
              <a:buNone/>
              <a:defRPr sz="900" baseline="0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129" y="1597841"/>
            <a:ext cx="8230552" cy="1102519"/>
          </a:xfrm>
        </p:spPr>
        <p:txBody>
          <a:bodyPr anchor="b">
            <a:noAutofit/>
          </a:bodyPr>
          <a:lstStyle>
            <a:lvl1pPr algn="l">
              <a:defRPr sz="2250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2733510"/>
            <a:ext cx="8230552" cy="824903"/>
          </a:xfrm>
        </p:spPr>
        <p:txBody>
          <a:bodyPr>
            <a:noAutofit/>
          </a:bodyPr>
          <a:lstStyle>
            <a:lvl1pPr marL="0" indent="0" algn="l">
              <a:buNone/>
              <a:defRPr sz="1350" b="0" baseline="0">
                <a:solidFill>
                  <a:srgbClr val="009530"/>
                </a:solidFill>
                <a:latin typeface="Arial" pitchFamily="34" charset="0"/>
                <a:cs typeface="Arial" pitchFamily="34" charset="0"/>
              </a:defRPr>
            </a:lvl1pPr>
            <a:lvl2pPr marL="2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1542540"/>
      </p:ext>
    </p:extLst>
  </p:cSld>
  <p:clrMapOvr>
    <a:masterClrMapping/>
  </p:clrMapOvr>
  <p:transition>
    <p:fade/>
  </p:transition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Spruce Green">
    <p:bg>
      <p:bgPr>
        <a:solidFill>
          <a:srgbClr val="009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0850" y="4953633"/>
            <a:ext cx="4819650" cy="5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prstClr val="white"/>
                </a:solidFill>
              </a:rPr>
              <a:t>© 2016 Schneider Electric Software, LLC. All rights reserved.</a:t>
            </a:r>
            <a:endParaRPr lang="en-US" altLang="en-US" sz="375" smtClean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4532710"/>
            <a:ext cx="2228850" cy="46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66" y="1597841"/>
            <a:ext cx="8236627" cy="1102519"/>
          </a:xfrm>
        </p:spPr>
        <p:txBody>
          <a:bodyPr anchor="b">
            <a:noAutofit/>
          </a:bodyPr>
          <a:lstStyle>
            <a:lvl1pPr algn="l">
              <a:defRPr sz="225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66" y="2733510"/>
            <a:ext cx="8236627" cy="824903"/>
          </a:xfrm>
        </p:spPr>
        <p:txBody>
          <a:bodyPr>
            <a:noAutofit/>
          </a:bodyPr>
          <a:lstStyle>
            <a:lvl1pPr marL="0" indent="0" algn="l">
              <a:buNone/>
              <a:defRPr sz="135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2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324" y="3843450"/>
            <a:ext cx="6058892" cy="780529"/>
          </a:xfrm>
        </p:spPr>
        <p:txBody>
          <a:bodyPr>
            <a:normAutofit/>
          </a:bodyPr>
          <a:lstStyle>
            <a:lvl1pPr marL="0" indent="0">
              <a:buNone/>
              <a:defRPr sz="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9522712"/>
      </p:ext>
    </p:extLst>
  </p:cSld>
  <p:clrMapOvr>
    <a:masterClrMapping/>
  </p:clrMapOvr>
  <p:transition>
    <p:fade/>
  </p:transition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76C8F322-17AC-414F-B18F-47EB9992186A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6" y="1167594"/>
            <a:ext cx="8229600" cy="340237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448848"/>
      </p:ext>
    </p:extLst>
  </p:cSld>
  <p:clrMapOvr>
    <a:masterClrMapping/>
  </p:clrMapOvr>
  <p:transition>
    <p:fade/>
  </p:transition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A2939B23-A095-4AEE-AAD0-1280D7E39B6D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6" y="1167595"/>
            <a:ext cx="8229600" cy="3312344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6" y="4620049"/>
            <a:ext cx="6851099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260881"/>
      </p:ext>
    </p:extLst>
  </p:cSld>
  <p:clrMapOvr>
    <a:masterClrMapping/>
  </p:clrMapOvr>
  <p:transition>
    <p:fade/>
  </p:transition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336B234B-60E8-49C9-9AD9-C75955DE69D6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986463" y="1168004"/>
            <a:ext cx="0" cy="3098006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7" y="1167594"/>
            <a:ext cx="5345695" cy="268939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163806" y="4172284"/>
            <a:ext cx="2523000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 algn="l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 noChangeAspect="1"/>
          </p:cNvSpPr>
          <p:nvPr>
            <p:ph sz="quarter" idx="15"/>
          </p:nvPr>
        </p:nvSpPr>
        <p:spPr>
          <a:xfrm>
            <a:off x="6164265" y="1167593"/>
            <a:ext cx="2522537" cy="2689392"/>
          </a:xfrm>
        </p:spPr>
        <p:txBody>
          <a:bodyPr/>
          <a:lstStyle>
            <a:lvl1pPr>
              <a:spcAft>
                <a:spcPts val="252"/>
              </a:spcAft>
              <a:defRPr sz="825" b="0">
                <a:solidFill>
                  <a:schemeClr val="tx1"/>
                </a:solidFill>
              </a:defRPr>
            </a:lvl1pPr>
            <a:lvl2pPr>
              <a:defRPr sz="825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675">
                <a:solidFill>
                  <a:schemeClr val="tx1"/>
                </a:solidFill>
              </a:defRPr>
            </a:lvl4pPr>
            <a:lvl5pPr>
              <a:defRPr sz="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57206" y="4172285"/>
            <a:ext cx="5345695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29469"/>
      </p:ext>
    </p:extLst>
  </p:cSld>
  <p:clrMapOvr>
    <a:masterClrMapping/>
  </p:clrMapOvr>
  <p:transition>
    <p:fade/>
  </p:transition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6A10BA4F-F4C2-4710-A070-6D5F7E0F4648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83113" y="1168004"/>
            <a:ext cx="0" cy="3618309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 noChangeAspect="1"/>
          </p:cNvSpPr>
          <p:nvPr>
            <p:ph idx="1"/>
          </p:nvPr>
        </p:nvSpPr>
        <p:spPr>
          <a:xfrm>
            <a:off x="467545" y="1167594"/>
            <a:ext cx="3936769" cy="335224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15" name="Content Placeholder 14"/>
          <p:cNvSpPr>
            <a:spLocks noGrp="1" noChangeAspect="1"/>
          </p:cNvSpPr>
          <p:nvPr>
            <p:ph sz="quarter" idx="10"/>
          </p:nvPr>
        </p:nvSpPr>
        <p:spPr>
          <a:xfrm>
            <a:off x="4760362" y="1167594"/>
            <a:ext cx="3936782" cy="3352249"/>
          </a:xfrm>
        </p:spPr>
        <p:txBody>
          <a:bodyPr>
            <a:noAutofit/>
          </a:bodyPr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8" y="4709889"/>
            <a:ext cx="3936775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750030" y="4709889"/>
            <a:ext cx="3936782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2867032"/>
      </p:ext>
    </p:extLst>
  </p:cSld>
  <p:clrMapOvr>
    <a:masterClrMapping/>
  </p:clrMapOvr>
  <p:transition>
    <p:fade/>
  </p:transition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51434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4419600" y="0"/>
            <a:ext cx="4724401" cy="5143500"/>
          </a:xfrm>
          <a:prstGeom prst="rect">
            <a:avLst/>
          </a:prstGeom>
          <a:solidFill>
            <a:srgbClr val="4EA400">
              <a:alpha val="85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</p:txBody>
      </p:sp>
      <p:sp>
        <p:nvSpPr>
          <p:cNvPr id="5122" name="Rectangle 2"/>
          <p:cNvSpPr>
            <a:spLocks noGrp="1" noChangeArrowheads="1"/>
          </p:cNvSpPr>
          <p:nvPr userDrawn="1">
            <p:ph type="ctrTitle"/>
          </p:nvPr>
        </p:nvSpPr>
        <p:spPr>
          <a:xfrm>
            <a:off x="4724400" y="438150"/>
            <a:ext cx="4114800" cy="2286000"/>
          </a:xfrm>
        </p:spPr>
        <p:txBody>
          <a:bodyPr anchor="t"/>
          <a:lstStyle>
            <a:lvl1pPr>
              <a:defRPr sz="44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4724400" y="2876551"/>
            <a:ext cx="4114800" cy="1241822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45720" rIns="54000" bIns="45720"/>
          <a:lstStyle>
            <a:lvl1pPr marL="0" indent="0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4143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DC2C45E3-9135-40C6-BA59-57AB9AB010E0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1166812"/>
            <a:ext cx="0" cy="2881313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 noChangeAspect="1"/>
          </p:cNvSpPr>
          <p:nvPr>
            <p:ph idx="1"/>
          </p:nvPr>
        </p:nvSpPr>
        <p:spPr>
          <a:xfrm>
            <a:off x="457207" y="1167594"/>
            <a:ext cx="3936769" cy="242415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15" name="Content Placeholder 14"/>
          <p:cNvSpPr>
            <a:spLocks noGrp="1" noChangeAspect="1"/>
          </p:cNvSpPr>
          <p:nvPr>
            <p:ph sz="quarter" idx="10"/>
          </p:nvPr>
        </p:nvSpPr>
        <p:spPr>
          <a:xfrm>
            <a:off x="4750024" y="1167594"/>
            <a:ext cx="3936782" cy="2424159"/>
          </a:xfrm>
        </p:spPr>
        <p:txBody>
          <a:bodyPr>
            <a:noAutofit/>
          </a:bodyPr>
          <a:lstStyle>
            <a:lvl1pPr>
              <a:spcAft>
                <a:spcPts val="252"/>
              </a:spcAft>
              <a:defRPr lang="en-US" sz="105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2" y="3955620"/>
            <a:ext cx="3936775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 algn="l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750024" y="3954621"/>
            <a:ext cx="3936782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marR="0" indent="0" algn="l" defTabSz="5143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52"/>
              </a:spcAft>
              <a:buClr>
                <a:srgbClr val="009530"/>
              </a:buClr>
              <a:buSzTx/>
              <a:buFont typeface="Arial" panose="020B0604020202020204" pitchFamily="34" charset="0"/>
              <a:buNone/>
              <a:tabLst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194246"/>
      </p:ext>
    </p:extLst>
  </p:cSld>
  <p:clrMapOvr>
    <a:masterClrMapping/>
  </p:clrMapOvr>
  <p:transition>
    <p:fade/>
  </p:transition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714B857A-3D4C-44A2-9310-0D53430DE56F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138488" y="1168004"/>
            <a:ext cx="0" cy="354449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07100" y="1168004"/>
            <a:ext cx="0" cy="354449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7" y="1167594"/>
            <a:ext cx="2496312" cy="313715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3323844" y="1167594"/>
            <a:ext cx="2496312" cy="3137157"/>
          </a:xfrm>
        </p:spPr>
        <p:txBody>
          <a:bodyPr/>
          <a:lstStyle>
            <a:lvl1pPr>
              <a:spcAft>
                <a:spcPts val="252"/>
              </a:spcAft>
              <a:defRPr lang="en-US" sz="105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190494" y="1167594"/>
            <a:ext cx="2496312" cy="3137157"/>
          </a:xfrm>
        </p:spPr>
        <p:txBody>
          <a:bodyPr/>
          <a:lstStyle>
            <a:lvl1pPr>
              <a:spcAft>
                <a:spcPts val="252"/>
              </a:spcAft>
              <a:defRPr lang="en-US" sz="105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4620051"/>
            <a:ext cx="2496319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190481" y="4620051"/>
            <a:ext cx="2496312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323839" y="4620051"/>
            <a:ext cx="2496319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marR="0" indent="0" algn="l" defTabSz="5143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52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705286"/>
      </p:ext>
    </p:extLst>
  </p:cSld>
  <p:clrMapOvr>
    <a:masterClrMapping/>
  </p:clrMapOvr>
  <p:transition>
    <p:fade/>
  </p:transition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6042456C-DADC-4648-98CC-18BD6CF29933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149600" y="1168004"/>
            <a:ext cx="0" cy="2878931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18213" y="1162050"/>
            <a:ext cx="0" cy="2884885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7544" y="1167594"/>
            <a:ext cx="2496312" cy="242316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3334181" y="1173705"/>
            <a:ext cx="2496312" cy="2423160"/>
          </a:xfrm>
        </p:spPr>
        <p:txBody>
          <a:bodyPr/>
          <a:lstStyle>
            <a:lvl1pPr>
              <a:spcAft>
                <a:spcPts val="252"/>
              </a:spcAft>
              <a:defRPr lang="en-US" sz="105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00831" y="1167594"/>
            <a:ext cx="2496312" cy="2423160"/>
          </a:xfrm>
        </p:spPr>
        <p:txBody>
          <a:bodyPr/>
          <a:lstStyle>
            <a:lvl1pPr>
              <a:spcAft>
                <a:spcPts val="252"/>
              </a:spcAft>
              <a:defRPr lang="en-US" sz="105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67538" y="3959734"/>
            <a:ext cx="2496319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200831" y="3959484"/>
            <a:ext cx="2496312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334182" y="3959734"/>
            <a:ext cx="2496312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547907"/>
      </p:ext>
    </p:extLst>
  </p:cSld>
  <p:clrMapOvr>
    <a:masterClrMapping/>
  </p:clrMapOvr>
  <p:transition>
    <p:fade/>
  </p:transition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9190D1B5-8E80-4699-9F36-E5DFD5ACA0F4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0" y="2751535"/>
            <a:ext cx="0" cy="1960959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57200" y="2751588"/>
            <a:ext cx="3931920" cy="1553164"/>
          </a:xfrm>
        </p:spPr>
        <p:txBody>
          <a:bodyPr/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7" y="952503"/>
            <a:ext cx="8229599" cy="14224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lang="en-US" sz="1050" b="0" noProof="0" dirty="0" smtClean="0">
                <a:solidFill>
                  <a:schemeClr val="tx1"/>
                </a:solidFill>
              </a:defRPr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754880" y="2751587"/>
            <a:ext cx="3931920" cy="1553165"/>
          </a:xfrm>
        </p:spPr>
        <p:txBody>
          <a:bodyPr/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4620051"/>
            <a:ext cx="3931920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754892" y="4620051"/>
            <a:ext cx="3931920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57200" y="2503669"/>
            <a:ext cx="8229606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693626"/>
      </p:ext>
    </p:extLst>
  </p:cSld>
  <p:clrMapOvr>
    <a:masterClrMapping/>
  </p:clrMapOvr>
  <p:transition>
    <p:fade/>
  </p:transition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2F7AB479-68E6-4CD7-9F7B-56D7352E22BB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141663" y="2751535"/>
            <a:ext cx="0" cy="1960959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07100" y="2751535"/>
            <a:ext cx="0" cy="1958578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7" y="952503"/>
            <a:ext cx="8229599" cy="14224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Aft>
                <a:spcPts val="252"/>
              </a:spcAft>
              <a:defRPr lang="en-US" sz="1050" b="0" noProof="0" dirty="0" smtClean="0">
                <a:solidFill>
                  <a:schemeClr val="tx1"/>
                </a:solidFill>
              </a:defRPr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57200" y="2503669"/>
            <a:ext cx="8229606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/>
          </p:nvPr>
        </p:nvSpPr>
        <p:spPr>
          <a:xfrm>
            <a:off x="6167593" y="2751588"/>
            <a:ext cx="2519221" cy="1553164"/>
          </a:xfrm>
        </p:spPr>
        <p:txBody>
          <a:bodyPr/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0"/>
          </p:nvPr>
        </p:nvSpPr>
        <p:spPr>
          <a:xfrm>
            <a:off x="457200" y="2751588"/>
            <a:ext cx="2496312" cy="1553164"/>
          </a:xfrm>
        </p:spPr>
        <p:txBody>
          <a:bodyPr/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3323845" y="2751588"/>
            <a:ext cx="2523000" cy="1553164"/>
          </a:xfrm>
        </p:spPr>
        <p:txBody>
          <a:bodyPr/>
          <a:lstStyle>
            <a:lvl1pPr>
              <a:spcAft>
                <a:spcPts val="252"/>
              </a:spcAft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4617828"/>
            <a:ext cx="2496319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3323845" y="4617828"/>
            <a:ext cx="2496312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163806" y="4617828"/>
            <a:ext cx="2523000" cy="92333"/>
          </a:xfrm>
          <a:prstGeom prst="rect">
            <a:avLst/>
          </a:prstGeom>
        </p:spPr>
        <p:txBody>
          <a:bodyPr anchor="b">
            <a:spAutoFit/>
          </a:bodyPr>
          <a:lstStyle>
            <a:lvl1pPr marL="11906" indent="0">
              <a:buNone/>
              <a:defRPr sz="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84249"/>
      </p:ext>
    </p:extLst>
  </p:cSld>
  <p:clrMapOvr>
    <a:masterClrMapping/>
  </p:clrMapOvr>
  <p:transition>
    <p:fade/>
  </p:transition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2539A169-1B85-4CB8-97C3-FD39CAC003F7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72" y="2200893"/>
            <a:ext cx="8516456" cy="461665"/>
          </a:xfrm>
        </p:spPr>
        <p:txBody>
          <a:bodyPr anchor="b">
            <a:spAutoFit/>
          </a:bodyPr>
          <a:lstStyle>
            <a:lvl1pPr algn="ctr">
              <a:defRPr sz="30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94705" y="2792176"/>
            <a:ext cx="5954590" cy="207749"/>
          </a:xfrm>
        </p:spPr>
        <p:txBody>
          <a:bodyPr>
            <a:spAutoFit/>
          </a:bodyPr>
          <a:lstStyle>
            <a:lvl1pPr marL="0" indent="0" algn="ctr">
              <a:lnSpc>
                <a:spcPct val="150000"/>
              </a:lnSpc>
              <a:spcAft>
                <a:spcPts val="0"/>
              </a:spcAft>
              <a:buNone/>
              <a:defRPr sz="900" b="0" cap="none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410746"/>
      </p:ext>
    </p:extLst>
  </p:cSld>
  <p:clrMapOvr>
    <a:masterClrMapping/>
  </p:clrMapOvr>
  <p:transition>
    <p:fade/>
  </p:transition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on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prstClr val="white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prstClr val="white"/>
                </a:solidFill>
                <a:cs typeface="Arial" panose="020B0604020202020204" pitchFamily="34" charset="0"/>
              </a:rPr>
              <a:t>Page </a:t>
            </a:r>
            <a:fld id="{44F0978E-8F8A-4A7F-A15A-251A379A69AC}" type="slidenum">
              <a:rPr lang="en-US" altLang="en-US" sz="375" smtClean="0">
                <a:solidFill>
                  <a:prstClr val="white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72" y="2200893"/>
            <a:ext cx="8516456" cy="461665"/>
          </a:xfrm>
        </p:spPr>
        <p:txBody>
          <a:bodyPr anchor="b">
            <a:spAutoFit/>
          </a:bodyPr>
          <a:lstStyle>
            <a:lvl1pPr algn="ctr">
              <a:defRPr sz="3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94705" y="2792176"/>
            <a:ext cx="5954590" cy="207749"/>
          </a:xfrm>
        </p:spPr>
        <p:txBody>
          <a:bodyPr>
            <a:spAutoFit/>
          </a:bodyPr>
          <a:lstStyle>
            <a:lvl1pPr marL="0" indent="0" algn="ctr">
              <a:lnSpc>
                <a:spcPct val="150000"/>
              </a:lnSpc>
              <a:spcAft>
                <a:spcPts val="0"/>
              </a:spcAft>
              <a:buNone/>
              <a:defRPr sz="900" b="0" cap="none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824344"/>
      </p:ext>
    </p:extLst>
  </p:cSld>
  <p:clrMapOvr>
    <a:masterClrMapping/>
  </p:clrMapOvr>
  <p:transition>
    <p:fade/>
  </p:transition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780BE093-8389-4AE3-9539-05A6E020F8E9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6" y="289143"/>
            <a:ext cx="8229600" cy="315911"/>
          </a:xfrm>
        </p:spPr>
        <p:txBody>
          <a:bodyPr/>
          <a:lstStyle>
            <a:lvl1pPr algn="l">
              <a:defRPr>
                <a:solidFill>
                  <a:srgbClr val="0095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622866"/>
            <a:ext cx="8229600" cy="166687"/>
          </a:xfrm>
        </p:spPr>
        <p:txBody>
          <a:bodyPr/>
          <a:lstStyle>
            <a:lvl1pPr>
              <a:defRPr sz="900" baseline="0">
                <a:solidFill>
                  <a:schemeClr val="tx1"/>
                </a:solidFill>
              </a:defRPr>
            </a:lvl1pPr>
            <a:lvl2pPr marL="128575" indent="0">
              <a:buNone/>
              <a:defRPr sz="900">
                <a:solidFill>
                  <a:schemeClr val="tx1"/>
                </a:solidFill>
              </a:defRPr>
            </a:lvl2pPr>
            <a:lvl3pPr marL="257157" indent="0">
              <a:buNone/>
              <a:defRPr sz="900">
                <a:solidFill>
                  <a:schemeClr val="tx1"/>
                </a:solidFill>
              </a:defRPr>
            </a:lvl3pPr>
            <a:lvl4pPr marL="385733" indent="0">
              <a:buNone/>
              <a:defRPr sz="900">
                <a:solidFill>
                  <a:schemeClr val="tx1"/>
                </a:solidFill>
              </a:defRPr>
            </a:lvl4pPr>
            <a:lvl5pPr marL="514310" indent="0"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356985"/>
      </p:ext>
    </p:extLst>
  </p:cSld>
  <p:clrMapOvr>
    <a:masterClrMapping/>
  </p:clrMapOvr>
  <p:transition>
    <p:fade/>
  </p:transition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t>Page </a:t>
            </a:r>
            <a:fld id="{C9BA82C2-69CF-4E2A-9178-56CB6706A490}" type="slidenum">
              <a:rPr lang="en-US" altLang="en-US" sz="375" smtClean="0">
                <a:solidFill>
                  <a:srgbClr val="4A4B4F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srgbClr val="4A4B4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1827627"/>
            <a:ext cx="8229600" cy="941783"/>
          </a:xfrm>
        </p:spPr>
        <p:txBody>
          <a:bodyPr anchor="b">
            <a:normAutofit/>
          </a:bodyPr>
          <a:lstStyle>
            <a:lvl1pPr>
              <a:defRPr sz="2250" b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52555" y="2824163"/>
            <a:ext cx="8231744" cy="921543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9613716"/>
      </p:ext>
    </p:extLst>
  </p:cSld>
  <p:clrMapOvr>
    <a:masterClrMapping/>
  </p:clrMapOvr>
  <p:transition>
    <p:fade/>
  </p:transition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ansition Spruce Green">
    <p:bg>
      <p:bgPr>
        <a:solidFill>
          <a:srgbClr val="009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813" y="4936406"/>
            <a:ext cx="44450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75" smtClean="0">
                <a:solidFill>
                  <a:prstClr val="white"/>
                </a:solidFill>
                <a:cs typeface="Arial" panose="020B0604020202020204" pitchFamily="34" charset="0"/>
              </a:rPr>
              <a:t>Confidential</a:t>
            </a:r>
          </a:p>
          <a:p>
            <a:pPr eaLnBrk="1" hangingPunct="1">
              <a:defRPr/>
            </a:pPr>
            <a:r>
              <a:rPr lang="en-US" altLang="en-US" sz="375" smtClean="0">
                <a:solidFill>
                  <a:prstClr val="white"/>
                </a:solidFill>
                <a:cs typeface="Arial" panose="020B0604020202020204" pitchFamily="34" charset="0"/>
              </a:rPr>
              <a:t>Page </a:t>
            </a:r>
            <a:fld id="{4A027C3D-B339-46AB-A672-4F24A9593367}" type="slidenum">
              <a:rPr lang="en-US" altLang="en-US" sz="375" smtClean="0">
                <a:solidFill>
                  <a:prstClr val="white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US" altLang="en-US" sz="375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712494"/>
            <a:ext cx="1374775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1827627"/>
            <a:ext cx="8229600" cy="941783"/>
          </a:xfrm>
        </p:spPr>
        <p:txBody>
          <a:bodyPr anchor="b">
            <a:normAutofit/>
          </a:bodyPr>
          <a:lstStyle>
            <a:lvl1pPr>
              <a:defRPr sz="2250" b="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52555" y="2824163"/>
            <a:ext cx="8231744" cy="921543"/>
          </a:xfrm>
        </p:spPr>
        <p:txBody>
          <a:bodyPr>
            <a:noAutofit/>
          </a:bodyPr>
          <a:lstStyle>
            <a:lvl1pPr marL="0" indent="0" algn="l">
              <a:buNone/>
              <a:defRPr sz="1350" b="0" baseline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535612"/>
      </p:ext>
    </p:extLst>
  </p:cSld>
  <p:clrMapOvr>
    <a:masterClrMapping/>
  </p:clrMapOvr>
  <p:transition>
    <p:fade/>
  </p:transition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70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4532710"/>
            <a:ext cx="2228850" cy="46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38374"/>
            <a:ext cx="9144000" cy="1843466"/>
          </a:xfrm>
          <a:solidFill>
            <a:schemeClr val="tx2"/>
          </a:solidFill>
        </p:spPr>
        <p:txBody>
          <a:bodyPr lIns="457200" tIns="274320" rIns="457200" bIns="182880" anchor="ctr"/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40004"/>
      </p:ext>
    </p:extLst>
  </p:cSld>
  <p:clrMapOvr>
    <a:masterClrMapping/>
  </p:clrMapOvr>
  <p:transition>
    <p:fade/>
  </p:transition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164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44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17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329928"/>
            <a:ext cx="40640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9928"/>
            <a:ext cx="40640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6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4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09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2931"/>
            <a:ext cx="9143998" cy="226694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304800" y="4605577"/>
            <a:ext cx="34290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6129" y="4781550"/>
            <a:ext cx="7245596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68589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626469"/>
                </a:solidFill>
                <a:ea typeface="ＭＳ Ｐゴシック" pitchFamily="34" charset="-128"/>
                <a:cs typeface="Arial" pitchFamily="34" charset="0"/>
              </a:rPr>
              <a:t>©2015 Schneider Electric. All Rights Reserved.</a:t>
            </a:r>
            <a:br>
              <a:rPr lang="en-US" sz="800" dirty="0" smtClean="0">
                <a:solidFill>
                  <a:srgbClr val="626469"/>
                </a:solidFill>
                <a:ea typeface="ＭＳ Ｐゴシック" pitchFamily="34" charset="-128"/>
                <a:cs typeface="Arial" pitchFamily="34" charset="0"/>
              </a:rPr>
            </a:br>
            <a:r>
              <a:rPr lang="en-US" sz="800" dirty="0" smtClean="0">
                <a:solidFill>
                  <a:srgbClr val="626469"/>
                </a:solidFill>
                <a:ea typeface="ＭＳ Ｐゴシック" pitchFamily="34" charset="-128"/>
                <a:cs typeface="Arial" pitchFamily="34" charset="0"/>
              </a:rPr>
              <a:t>All trademarks are owned by Schneider Electric Industries SAS or its affiliated companies or their respective owners.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2000" y="1962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33400" y="2023705"/>
            <a:ext cx="271965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 Bold" pitchFamily="34" charset="0"/>
              </a:rPr>
              <a:t>Thank you!</a:t>
            </a:r>
            <a:endParaRPr lang="en-US" sz="4000" dirty="0">
              <a:solidFill>
                <a:schemeClr val="bg1"/>
              </a:solidFill>
              <a:latin typeface="Arial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95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456129" y="196455"/>
            <a:ext cx="8230552" cy="832246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672844" y="1133475"/>
            <a:ext cx="5013837" cy="28160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6447" y="1133475"/>
            <a:ext cx="3112275" cy="3495676"/>
          </a:xfrm>
        </p:spPr>
        <p:txBody>
          <a:bodyPr anchor="t" anchorCtr="0"/>
          <a:lstStyle>
            <a:lvl1pPr marL="0" indent="0">
              <a:buFontTx/>
              <a:buNone/>
              <a:defRPr lang="en-US" sz="1700" kern="1200" baseline="0" dirty="0" smtClean="0">
                <a:solidFill>
                  <a:srgbClr val="00953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500" kern="1200" dirty="0" smtClean="0">
                <a:solidFill>
                  <a:srgbClr val="626469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400" kern="1200" dirty="0" smtClean="0">
                <a:solidFill>
                  <a:srgbClr val="62646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1200" kern="1200" baseline="0" dirty="0" smtClean="0">
                <a:solidFill>
                  <a:srgbClr val="62646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1100" kern="1200" baseline="0" dirty="0" smtClean="0">
                <a:solidFill>
                  <a:srgbClr val="62646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169091" lvl="0" indent="-169091" algn="l" defTabSz="685891" rtl="0" eaLnBrk="1" latinLnBrk="0" hangingPunct="1">
              <a:spcBef>
                <a:spcPct val="20000"/>
              </a:spcBef>
              <a:buClr>
                <a:srgbClr val="009530"/>
              </a:buClr>
              <a:buFont typeface="Arial" pitchFamily="34" charset="0"/>
              <a:buChar char="&gt;"/>
            </a:pPr>
            <a:r>
              <a:rPr lang="en-US" smtClean="0"/>
              <a:t>Click to edit Master text styles</a:t>
            </a:r>
          </a:p>
          <a:p>
            <a:pPr marL="169091" lvl="1" indent="-169091" algn="l" defTabSz="685891" rtl="0" eaLnBrk="1" latinLnBrk="0" hangingPunct="1">
              <a:spcBef>
                <a:spcPct val="20000"/>
              </a:spcBef>
              <a:buClr>
                <a:srgbClr val="009530"/>
              </a:buClr>
              <a:buFont typeface="Arial" pitchFamily="34" charset="0"/>
              <a:buChar char="&gt;"/>
            </a:pPr>
            <a:r>
              <a:rPr lang="en-US" smtClean="0"/>
              <a:t>Second level</a:t>
            </a:r>
          </a:p>
          <a:p>
            <a:pPr marL="169091" lvl="2" indent="-169091" algn="l" defTabSz="685891" rtl="0" eaLnBrk="1" latinLnBrk="0" hangingPunct="1">
              <a:spcBef>
                <a:spcPct val="20000"/>
              </a:spcBef>
              <a:buClr>
                <a:srgbClr val="009530"/>
              </a:buClr>
              <a:buFont typeface="Arial" pitchFamily="34" charset="0"/>
              <a:buChar char="&gt;"/>
            </a:pPr>
            <a:r>
              <a:rPr lang="en-US" smtClean="0"/>
              <a:t>Third level</a:t>
            </a:r>
          </a:p>
          <a:p>
            <a:pPr marL="169091" lvl="3" indent="-169091" algn="l" defTabSz="685891" rtl="0" eaLnBrk="1" latinLnBrk="0" hangingPunct="1">
              <a:spcBef>
                <a:spcPct val="20000"/>
              </a:spcBef>
              <a:buClr>
                <a:srgbClr val="009530"/>
              </a:buClr>
              <a:buFont typeface="Arial" pitchFamily="34" charset="0"/>
              <a:buChar char="&gt;"/>
            </a:pPr>
            <a:r>
              <a:rPr lang="en-US" smtClean="0"/>
              <a:t>Fourth level</a:t>
            </a:r>
          </a:p>
          <a:p>
            <a:pPr marL="169091" lvl="4" indent="-169091" algn="l" defTabSz="685891" rtl="0" eaLnBrk="1" latinLnBrk="0" hangingPunct="1">
              <a:spcBef>
                <a:spcPct val="20000"/>
              </a:spcBef>
              <a:buClr>
                <a:srgbClr val="009530"/>
              </a:buClr>
              <a:buFont typeface="Arial" pitchFamily="34" charset="0"/>
              <a:buChar char="&gt;"/>
            </a:pPr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72843" y="4057650"/>
            <a:ext cx="5013838" cy="571500"/>
          </a:xfrm>
        </p:spPr>
        <p:txBody>
          <a:bodyPr/>
          <a:lstStyle>
            <a:lvl1pPr marL="0" indent="0">
              <a:buFontTx/>
              <a:buNone/>
              <a:tabLst/>
              <a:defRPr sz="1400">
                <a:solidFill>
                  <a:srgbClr val="626469"/>
                </a:solidFill>
              </a:defRPr>
            </a:lvl1pPr>
          </a:lstStyle>
          <a:p>
            <a:pPr lvl="0"/>
            <a:r>
              <a:rPr lang="en-US" dirty="0" smtClean="0"/>
              <a:t>Caption text</a:t>
            </a:r>
          </a:p>
        </p:txBody>
      </p:sp>
    </p:spTree>
    <p:extLst>
      <p:ext uri="{BB962C8B-B14F-4D97-AF65-F5344CB8AC3E}">
        <p14:creationId xmlns:p14="http://schemas.microsoft.com/office/powerpoint/2010/main" val="87823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37736" y="4887039"/>
            <a:ext cx="454833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661988" eaLnBrk="0" hangingPunct="0">
              <a:defRPr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defTabSz="661988" eaLnBrk="0" hangingPunct="0">
              <a:defRPr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defTabSz="661988" eaLnBrk="0" hangingPunct="0">
              <a:defRPr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defTabSz="661988" eaLnBrk="0" hangingPunct="0">
              <a:defRPr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defTabSz="661988" eaLnBrk="0" hangingPunct="0">
              <a:defRPr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defTabSz="661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defTabSz="661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defTabSz="661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defTabSz="661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r>
              <a:rPr lang="en-US" altLang="en-US" sz="800" dirty="0" err="1" smtClean="0"/>
              <a:t>Wonderware</a:t>
            </a:r>
            <a:r>
              <a:rPr lang="en-US" altLang="en-US" sz="800" dirty="0" smtClean="0"/>
              <a:t> </a:t>
            </a:r>
            <a:r>
              <a:rPr lang="en-US" altLang="en-US" sz="800" baseline="0" dirty="0" smtClean="0"/>
              <a:t>Conference.  Schneider Electric confidential.</a:t>
            </a:r>
            <a:endParaRPr lang="en-US" altLang="en-US" sz="800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330326"/>
            <a:ext cx="82804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D1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000" bIns="1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First level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58738"/>
            <a:ext cx="82804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885" y="4716780"/>
            <a:ext cx="623115" cy="3344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673" r:id="rId2"/>
    <p:sldLayoutId id="2147483662" r:id="rId3"/>
    <p:sldLayoutId id="2147483663" r:id="rId4"/>
    <p:sldLayoutId id="2147483664" r:id="rId5"/>
    <p:sldLayoutId id="2147483666" r:id="rId6"/>
    <p:sldLayoutId id="2147483667" r:id="rId7"/>
    <p:sldLayoutId id="2147483760" r:id="rId8"/>
    <p:sldLayoutId id="2147483733" r:id="rId9"/>
    <p:sldLayoutId id="2147483736" r:id="rId10"/>
    <p:sldLayoutId id="2147483762" r:id="rId11"/>
    <p:sldLayoutId id="2147483763" r:id="rId12"/>
    <p:sldLayoutId id="2147483764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9pPr>
    </p:titleStyle>
    <p:bodyStyle>
      <a:lvl1pPr marL="180975" indent="-1809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●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●"/>
        <a:defRPr>
          <a:solidFill>
            <a:schemeClr val="bg2"/>
          </a:solidFill>
          <a:latin typeface="+mn-lt"/>
        </a:defRPr>
      </a:lvl2pPr>
      <a:lvl3pPr marL="901700" indent="-8413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●"/>
        <a:defRPr>
          <a:solidFill>
            <a:schemeClr val="bg2"/>
          </a:solidFill>
          <a:latin typeface="+mn-lt"/>
        </a:defRPr>
      </a:lvl3pPr>
      <a:lvl4pPr marL="1751013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15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61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073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530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87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8835"/>
            <a:ext cx="82296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Headline – Arial 27 Bold (0, 149, 48)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52500"/>
            <a:ext cx="82296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Arial 16 Bold (0, 149, 48)</a:t>
            </a:r>
          </a:p>
          <a:p>
            <a:pPr lvl="1"/>
            <a:r>
              <a:rPr lang="en-US" altLang="en-US" smtClean="0"/>
              <a:t>Arial 14 Regular (98, 100, 105) – bullet indent (add marker measurements and “how to” to create)</a:t>
            </a:r>
          </a:p>
          <a:p>
            <a:pPr lvl="2"/>
            <a:r>
              <a:rPr lang="en-US" altLang="en-US" smtClean="0"/>
              <a:t>Arial 12 Regular (98, 100, 105) – bullet indent (add marker measurements)</a:t>
            </a:r>
          </a:p>
          <a:p>
            <a:pPr lvl="3"/>
            <a:r>
              <a:rPr lang="en-US" altLang="en-US" smtClean="0"/>
              <a:t>Arial 10 Regular (98, 100, 105) – bullet indent (add marker measurements)</a:t>
            </a:r>
          </a:p>
        </p:txBody>
      </p:sp>
    </p:spTree>
    <p:extLst>
      <p:ext uri="{BB962C8B-B14F-4D97-AF65-F5344CB8AC3E}">
        <p14:creationId xmlns:p14="http://schemas.microsoft.com/office/powerpoint/2010/main" val="319777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513160" rtl="0" eaLnBrk="0" fontAlgn="base" hangingPunct="0">
        <a:spcBef>
          <a:spcPct val="0"/>
        </a:spcBef>
        <a:spcAft>
          <a:spcPct val="0"/>
        </a:spcAft>
        <a:defRPr sz="2025" b="1" kern="1200">
          <a:solidFill>
            <a:srgbClr val="009530"/>
          </a:solidFill>
          <a:latin typeface="Arial" pitchFamily="34" charset="0"/>
          <a:ea typeface="+mj-ea"/>
          <a:cs typeface="Arial" pitchFamily="34" charset="0"/>
        </a:defRPr>
      </a:lvl1pPr>
      <a:lvl2pPr algn="l" defTabSz="513160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009530"/>
          </a:solidFill>
          <a:latin typeface="Arial" charset="0"/>
          <a:cs typeface="Arial" charset="0"/>
        </a:defRPr>
      </a:lvl2pPr>
      <a:lvl3pPr algn="l" defTabSz="513160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009530"/>
          </a:solidFill>
          <a:latin typeface="Arial" charset="0"/>
          <a:cs typeface="Arial" charset="0"/>
        </a:defRPr>
      </a:lvl3pPr>
      <a:lvl4pPr algn="l" defTabSz="513160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009530"/>
          </a:solidFill>
          <a:latin typeface="Arial" charset="0"/>
          <a:cs typeface="Arial" charset="0"/>
        </a:defRPr>
      </a:lvl4pPr>
      <a:lvl5pPr algn="l" defTabSz="513160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009530"/>
          </a:solidFill>
          <a:latin typeface="Arial" charset="0"/>
          <a:cs typeface="Arial" charset="0"/>
        </a:defRPr>
      </a:lvl5pPr>
      <a:lvl6pPr marL="342900" algn="l" defTabSz="513160" rtl="0" fontAlgn="base">
        <a:spcBef>
          <a:spcPct val="0"/>
        </a:spcBef>
        <a:spcAft>
          <a:spcPct val="0"/>
        </a:spcAft>
        <a:defRPr sz="2025" b="1">
          <a:solidFill>
            <a:srgbClr val="009530"/>
          </a:solidFill>
          <a:latin typeface="Arial" charset="0"/>
          <a:cs typeface="Arial" charset="0"/>
        </a:defRPr>
      </a:lvl6pPr>
      <a:lvl7pPr marL="685800" algn="l" defTabSz="513160" rtl="0" fontAlgn="base">
        <a:spcBef>
          <a:spcPct val="0"/>
        </a:spcBef>
        <a:spcAft>
          <a:spcPct val="0"/>
        </a:spcAft>
        <a:defRPr sz="2025" b="1">
          <a:solidFill>
            <a:srgbClr val="009530"/>
          </a:solidFill>
          <a:latin typeface="Arial" charset="0"/>
          <a:cs typeface="Arial" charset="0"/>
        </a:defRPr>
      </a:lvl7pPr>
      <a:lvl8pPr marL="1028700" algn="l" defTabSz="513160" rtl="0" fontAlgn="base">
        <a:spcBef>
          <a:spcPct val="0"/>
        </a:spcBef>
        <a:spcAft>
          <a:spcPct val="0"/>
        </a:spcAft>
        <a:defRPr sz="2025" b="1">
          <a:solidFill>
            <a:srgbClr val="009530"/>
          </a:solidFill>
          <a:latin typeface="Arial" charset="0"/>
          <a:cs typeface="Arial" charset="0"/>
        </a:defRPr>
      </a:lvl8pPr>
      <a:lvl9pPr marL="1371600" algn="l" defTabSz="513160" rtl="0" fontAlgn="base">
        <a:spcBef>
          <a:spcPct val="0"/>
        </a:spcBef>
        <a:spcAft>
          <a:spcPct val="0"/>
        </a:spcAft>
        <a:defRPr sz="2025" b="1">
          <a:solidFill>
            <a:srgbClr val="009530"/>
          </a:solidFill>
          <a:latin typeface="Arial" charset="0"/>
          <a:cs typeface="Arial" charset="0"/>
        </a:defRPr>
      </a:lvl9pPr>
    </p:titleStyle>
    <p:bodyStyle>
      <a:lvl1pPr algn="l" defTabSz="513160" rtl="0" eaLnBrk="0" fontAlgn="base" hangingPunct="0">
        <a:spcBef>
          <a:spcPct val="20000"/>
        </a:spcBef>
        <a:spcAft>
          <a:spcPts val="254"/>
        </a:spcAft>
        <a:buClr>
          <a:schemeClr val="tx2"/>
        </a:buClr>
        <a:buFont typeface="Arial" panose="020B0604020202020204" pitchFamily="34" charset="0"/>
        <a:defRPr sz="1200" b="1" kern="1200">
          <a:solidFill>
            <a:srgbClr val="009530"/>
          </a:solidFill>
          <a:latin typeface="Arial" pitchFamily="34" charset="0"/>
          <a:ea typeface="+mn-ea"/>
          <a:cs typeface="Arial" pitchFamily="34" charset="0"/>
        </a:defRPr>
      </a:lvl1pPr>
      <a:lvl2pPr marL="255985" indent="-127397" algn="l" defTabSz="513160" rtl="0" eaLnBrk="0" fontAlgn="base" hangingPunct="0">
        <a:spcBef>
          <a:spcPct val="20000"/>
        </a:spcBef>
        <a:spcAft>
          <a:spcPct val="0"/>
        </a:spcAft>
        <a:buClr>
          <a:srgbClr val="626469"/>
        </a:buClr>
        <a:buFont typeface="Arial" panose="020B0604020202020204" pitchFamily="34" charset="0"/>
        <a:buChar char="•"/>
        <a:defRPr sz="1050" kern="1200">
          <a:solidFill>
            <a:srgbClr val="626469"/>
          </a:solidFill>
          <a:latin typeface="Arial" pitchFamily="34" charset="0"/>
          <a:ea typeface="+mn-ea"/>
          <a:cs typeface="Arial" pitchFamily="34" charset="0"/>
        </a:defRPr>
      </a:lvl2pPr>
      <a:lvl3pPr marL="384572" indent="-127397" algn="l" defTabSz="513160" rtl="0" eaLnBrk="0" fontAlgn="base" hangingPunct="0">
        <a:spcBef>
          <a:spcPct val="20000"/>
        </a:spcBef>
        <a:spcAft>
          <a:spcPct val="0"/>
        </a:spcAft>
        <a:buClr>
          <a:srgbClr val="626469"/>
        </a:buClr>
        <a:buFont typeface="Arial" panose="020B0604020202020204" pitchFamily="34" charset="0"/>
        <a:buChar char="•"/>
        <a:defRPr sz="900" kern="1200">
          <a:solidFill>
            <a:srgbClr val="626469"/>
          </a:solidFill>
          <a:latin typeface="Arial" pitchFamily="34" charset="0"/>
          <a:ea typeface="+mn-ea"/>
          <a:cs typeface="Arial" pitchFamily="34" charset="0"/>
        </a:defRPr>
      </a:lvl3pPr>
      <a:lvl4pPr marL="513160" indent="-127397" algn="l" defTabSz="513160" rtl="0" eaLnBrk="0" fontAlgn="base" hangingPunct="0">
        <a:spcBef>
          <a:spcPct val="20000"/>
        </a:spcBef>
        <a:spcAft>
          <a:spcPct val="0"/>
        </a:spcAft>
        <a:buClr>
          <a:srgbClr val="626469"/>
        </a:buClr>
        <a:buFont typeface="Arial" panose="020B0604020202020204" pitchFamily="34" charset="0"/>
        <a:buChar char="•"/>
        <a:defRPr sz="750" kern="1200">
          <a:solidFill>
            <a:srgbClr val="626469"/>
          </a:solidFill>
          <a:latin typeface="Arial" pitchFamily="34" charset="0"/>
          <a:ea typeface="+mn-ea"/>
          <a:cs typeface="Arial" pitchFamily="34" charset="0"/>
        </a:defRPr>
      </a:lvl4pPr>
      <a:lvl5pPr marL="641747" indent="-127397" algn="l" defTabSz="513160" rtl="0" eaLnBrk="0" fontAlgn="base" hangingPunct="0">
        <a:spcBef>
          <a:spcPct val="20000"/>
        </a:spcBef>
        <a:spcAft>
          <a:spcPct val="0"/>
        </a:spcAft>
        <a:buClr>
          <a:srgbClr val="626469"/>
        </a:buClr>
        <a:buFont typeface="Arial" panose="020B0604020202020204" pitchFamily="34" charset="0"/>
        <a:buChar char="-"/>
        <a:defRPr sz="825" kern="1200">
          <a:solidFill>
            <a:srgbClr val="626469"/>
          </a:solidFill>
          <a:latin typeface="Arial" pitchFamily="34" charset="0"/>
          <a:ea typeface="+mn-ea"/>
          <a:cs typeface="Arial" pitchFamily="34" charset="0"/>
        </a:defRPr>
      </a:lvl5pPr>
      <a:lvl6pPr marL="771467" indent="-128579" algn="l" defTabSz="514311" rtl="0" eaLnBrk="1" latinLnBrk="0" hangingPunct="1">
        <a:spcBef>
          <a:spcPct val="20000"/>
        </a:spcBef>
        <a:buFont typeface="Arial" pitchFamily="34" charset="0"/>
        <a:buChar char="-"/>
        <a:defRPr sz="675" kern="1200">
          <a:solidFill>
            <a:srgbClr val="626469"/>
          </a:solidFill>
          <a:latin typeface="+mn-lt"/>
          <a:ea typeface="+mn-ea"/>
          <a:cs typeface="+mn-cs"/>
        </a:defRPr>
      </a:lvl6pPr>
      <a:lvl7pPr marL="1671512" indent="-128579" algn="l" defTabSz="5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669" indent="-128579" algn="l" defTabSz="5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824" indent="-128579" algn="l" defTabSz="5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11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53" algn="l" defTabSz="514311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11" algn="l" defTabSz="514311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71467" algn="l" defTabSz="514311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4" algn="l" defTabSz="514311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85777" algn="l" defTabSz="514311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542935" algn="l" defTabSz="514311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00090" algn="l" defTabSz="514311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057247" algn="l" defTabSz="514311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60.jpeg"/><Relationship Id="rId7" Type="http://schemas.microsoft.com/office/2007/relationships/hdphoto" Target="../media/hdphoto1.wdp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96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9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9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comments" Target="../comments/comment1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0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Awareness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Awareness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7400" y="77788"/>
            <a:ext cx="3084734" cy="1371600"/>
          </a:xfrm>
          <a:prstGeom prst="rect">
            <a:avLst/>
          </a:prstGeom>
        </p:spPr>
      </p:pic>
      <p:pic>
        <p:nvPicPr>
          <p:cNvPr id="5" name="Picture 2" descr="C:\Users\nkosi.zikalala\Desktop\over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390651"/>
            <a:ext cx="4020998" cy="31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MPA\Snapshots\2014-04-06_003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1352551"/>
            <a:ext cx="4953000" cy="326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9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Situational Awareness Software Components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33" y="953605"/>
            <a:ext cx="8450317" cy="3751745"/>
          </a:xfrm>
        </p:spPr>
        <p:txBody>
          <a:bodyPr numCol="2"/>
          <a:lstStyle/>
          <a:p>
            <a:r>
              <a:rPr lang="en-US" sz="1600" b="1" dirty="0"/>
              <a:t>Process Graphics</a:t>
            </a:r>
          </a:p>
          <a:p>
            <a:pPr lvl="1"/>
            <a:r>
              <a:rPr lang="en-US" sz="1600" dirty="0"/>
              <a:t>Symbol Library (1,000,000 Combinations)</a:t>
            </a:r>
          </a:p>
          <a:p>
            <a:pPr lvl="1"/>
            <a:r>
              <a:rPr lang="en-US" sz="1600" dirty="0"/>
              <a:t>Symbol Wizards (User Modifiable)</a:t>
            </a:r>
          </a:p>
          <a:p>
            <a:pPr lvl="1"/>
            <a:r>
              <a:rPr lang="en-US" sz="1600" dirty="0"/>
              <a:t>Element Styles (User Modifiable)</a:t>
            </a:r>
          </a:p>
          <a:p>
            <a:pPr lvl="1"/>
            <a:r>
              <a:rPr lang="en-US" sz="1600" dirty="0"/>
              <a:t>Element Style Animation</a:t>
            </a:r>
          </a:p>
          <a:p>
            <a:pPr lvl="1"/>
            <a:r>
              <a:rPr lang="en-US" sz="1600" dirty="0"/>
              <a:t>Alarm Borders (Driven by Data Model)</a:t>
            </a:r>
          </a:p>
          <a:p>
            <a:pPr lvl="1"/>
            <a:r>
              <a:rPr lang="en-US" sz="1600" dirty="0"/>
              <a:t>Trend Pen (200+ per page)</a:t>
            </a:r>
          </a:p>
          <a:p>
            <a:pPr lvl="1"/>
            <a:r>
              <a:rPr lang="en-US" sz="1600" dirty="0"/>
              <a:t>Points Animation</a:t>
            </a:r>
          </a:p>
          <a:p>
            <a:pPr lvl="1"/>
            <a:r>
              <a:rPr lang="en-US" sz="1600" dirty="0"/>
              <a:t>Connection Points</a:t>
            </a:r>
          </a:p>
          <a:p>
            <a:pPr lvl="1"/>
            <a:r>
              <a:rPr lang="en-US" sz="1600" dirty="0"/>
              <a:t>Numeric </a:t>
            </a:r>
            <a:r>
              <a:rPr lang="en-US" sz="1600" dirty="0" smtClean="0"/>
              <a:t>Formatting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1600" b="1" dirty="0"/>
              <a:t>Supervisory Control</a:t>
            </a:r>
          </a:p>
          <a:p>
            <a:pPr lvl="1"/>
            <a:r>
              <a:rPr lang="en-US" sz="1600" dirty="0"/>
              <a:t>Object Model</a:t>
            </a:r>
          </a:p>
          <a:p>
            <a:pPr lvl="1"/>
            <a:r>
              <a:rPr lang="en-US" sz="1600" dirty="0"/>
              <a:t>Alarm Aggregation</a:t>
            </a:r>
          </a:p>
          <a:p>
            <a:pPr lvl="1"/>
            <a:r>
              <a:rPr lang="en-US" sz="1600" dirty="0"/>
              <a:t>Alarm Severities</a:t>
            </a:r>
          </a:p>
          <a:p>
            <a:pPr lvl="1"/>
            <a:r>
              <a:rPr lang="en-US" sz="1600" dirty="0"/>
              <a:t>Alarm Shelving</a:t>
            </a:r>
          </a:p>
          <a:p>
            <a:pPr lvl="1"/>
            <a:r>
              <a:rPr lang="en-US" sz="1600" dirty="0"/>
              <a:t>State Based Alarm Suppression</a:t>
            </a:r>
          </a:p>
          <a:p>
            <a:r>
              <a:rPr lang="en-US" sz="1600" b="1" dirty="0"/>
              <a:t>Historian</a:t>
            </a:r>
          </a:p>
          <a:p>
            <a:pPr lvl="1"/>
            <a:r>
              <a:rPr lang="en-US" sz="1600" dirty="0"/>
              <a:t>High Speed Data Storage</a:t>
            </a:r>
          </a:p>
          <a:p>
            <a:pPr lvl="1"/>
            <a:r>
              <a:rPr lang="en-US" sz="1600" dirty="0"/>
              <a:t>High Speed Data Retrieval</a:t>
            </a:r>
          </a:p>
          <a:p>
            <a:pPr lvl="1"/>
            <a:r>
              <a:rPr lang="en-US" sz="1600" dirty="0"/>
              <a:t>High Speed Alarm Storage/Retrieval</a:t>
            </a:r>
          </a:p>
          <a:p>
            <a:pPr lvl="1"/>
            <a:r>
              <a:rPr lang="en-US" sz="1600" dirty="0"/>
              <a:t>Historical Statistics </a:t>
            </a:r>
            <a:r>
              <a:rPr lang="en-US" sz="1600" dirty="0" smtClean="0"/>
              <a:t>Access</a:t>
            </a:r>
          </a:p>
          <a:p>
            <a:r>
              <a:rPr lang="en-US" sz="1600" b="1" dirty="0" smtClean="0"/>
              <a:t>Wonderware Alarm Adviser</a:t>
            </a:r>
            <a:endParaRPr lang="en-US" sz="1600" b="1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47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Situational Awareness Library</a:t>
            </a:r>
            <a:endParaRPr lang="en-US" dirty="0"/>
          </a:p>
        </p:txBody>
      </p:sp>
      <p:sp>
        <p:nvSpPr>
          <p:cNvPr id="3" name="TextBox 20"/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3445039" y="966915"/>
            <a:ext cx="2263140" cy="766635"/>
          </a:xfrm>
          <a:prstGeom prst="rect">
            <a:avLst/>
          </a:prstGeom>
          <a:solidFill>
            <a:srgbClr val="B10043"/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891748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9530"/>
              </a:buClr>
              <a:defRPr sz="1050" b="1" kern="0"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bg2"/>
                </a:solidFill>
                <a:latin typeface="Arial" pitchFamily="34" charset="0"/>
              </a:defRPr>
            </a:lvl2pPr>
            <a:lvl3pPr>
              <a:defRPr>
                <a:solidFill>
                  <a:schemeClr val="bg2"/>
                </a:solidFill>
                <a:latin typeface="Arial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itchFamily="34" charset="0"/>
              </a:defRPr>
            </a:lvl5pPr>
            <a:lvl6pPr>
              <a:defRPr>
                <a:solidFill>
                  <a:schemeClr val="bg2"/>
                </a:solidFill>
                <a:latin typeface="Arial" pitchFamily="34" charset="0"/>
              </a:defRPr>
            </a:lvl6pPr>
            <a:lvl7pPr>
              <a:defRPr>
                <a:solidFill>
                  <a:schemeClr val="bg2"/>
                </a:solidFill>
                <a:latin typeface="Arial" pitchFamily="34" charset="0"/>
              </a:defRPr>
            </a:lvl7pPr>
            <a:lvl8pPr>
              <a:defRPr>
                <a:solidFill>
                  <a:schemeClr val="bg2"/>
                </a:solidFill>
                <a:latin typeface="Arial" pitchFamily="34" charset="0"/>
              </a:defRPr>
            </a:lvl8pPr>
            <a:lvl9pPr>
              <a:defRPr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r>
              <a:rPr lang="en-GB" dirty="0"/>
              <a:t>Object Wizards</a:t>
            </a:r>
          </a:p>
          <a:p>
            <a:r>
              <a:rPr lang="en-GB" dirty="0"/>
              <a:t>Symbols</a:t>
            </a:r>
          </a:p>
          <a:p>
            <a:r>
              <a:rPr lang="en-GB" dirty="0"/>
              <a:t>Faceplates</a:t>
            </a:r>
          </a:p>
        </p:txBody>
      </p:sp>
      <p:sp>
        <p:nvSpPr>
          <p:cNvPr id="4" name="TextBox 20"/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999818" y="971550"/>
            <a:ext cx="2286000" cy="762000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984" tIns="13984" rIns="13984" bIns="13984" numCol="1" anchor="ctr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9530"/>
              </a:buClr>
            </a:pPr>
            <a:r>
              <a:rPr lang="en-GB" sz="1050" b="1" dirty="0" smtClean="0">
                <a:solidFill>
                  <a:srgbClr val="FFFFFF"/>
                </a:solidFill>
              </a:rPr>
              <a:t>Symbol Wizards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9530"/>
              </a:buClr>
            </a:pPr>
            <a:r>
              <a:rPr lang="en-GB" sz="1050" dirty="0" smtClean="0">
                <a:solidFill>
                  <a:srgbClr val="FFFFFF"/>
                </a:solidFill>
              </a:rPr>
              <a:t>Common Graphics</a:t>
            </a:r>
            <a:endParaRPr lang="en-GB" sz="1050" dirty="0">
              <a:solidFill>
                <a:srgbClr val="FFFFFF"/>
              </a:solidFill>
            </a:endParaRPr>
          </a:p>
        </p:txBody>
      </p:sp>
      <p:sp>
        <p:nvSpPr>
          <p:cNvPr id="5" name="Flowchart: Process 4"/>
          <p:cNvSpPr/>
          <p:nvPr/>
        </p:nvSpPr>
        <p:spPr bwMode="auto">
          <a:xfrm>
            <a:off x="5867400" y="966915"/>
            <a:ext cx="2263140" cy="766635"/>
          </a:xfrm>
          <a:prstGeom prst="flowChartProcess">
            <a:avLst/>
          </a:prstGeom>
          <a:solidFill>
            <a:srgbClr val="B10043"/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82880" tIns="91440" rIns="91440" bIns="9144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891748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9530"/>
              </a:buClr>
            </a:pPr>
            <a:r>
              <a:rPr lang="en-US" sz="1050" b="1" kern="0" dirty="0" smtClean="0">
                <a:solidFill>
                  <a:srgbClr val="FFFFFF"/>
                </a:solidFill>
                <a:latin typeface="Arial"/>
              </a:rPr>
              <a:t>Application Framework</a:t>
            </a:r>
          </a:p>
          <a:p>
            <a:pPr algn="ctr" defTabSz="891748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9530"/>
              </a:buClr>
            </a:pPr>
            <a:r>
              <a:rPr lang="en-US" sz="1050" kern="0" dirty="0" smtClean="0">
                <a:solidFill>
                  <a:srgbClr val="FFFFFF"/>
                </a:solidFill>
                <a:latin typeface="Arial"/>
              </a:rPr>
              <a:t>Layouts</a:t>
            </a:r>
          </a:p>
          <a:p>
            <a:pPr algn="ctr" defTabSz="891748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9530"/>
              </a:buClr>
            </a:pPr>
            <a:r>
              <a:rPr lang="en-US" sz="1050" kern="0" dirty="0" smtClean="0">
                <a:solidFill>
                  <a:srgbClr val="FFFFFF"/>
                </a:solidFill>
                <a:latin typeface="Arial"/>
              </a:rPr>
              <a:t>Dashboard</a:t>
            </a:r>
            <a:endParaRPr lang="en-US" sz="1050" kern="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3400" y="2114550"/>
            <a:ext cx="5846141" cy="2766646"/>
            <a:chOff x="923618" y="1962150"/>
            <a:chExt cx="7035429" cy="3329468"/>
          </a:xfrm>
        </p:grpSpPr>
        <p:pic>
          <p:nvPicPr>
            <p:cNvPr id="6" name="Picture 4" descr="Vacuum Filter for Intro Module"/>
            <p:cNvPicPr>
              <a:picLocks noChangeAspect="1" noChangeArrowheads="1"/>
            </p:cNvPicPr>
            <p:nvPr/>
          </p:nvPicPr>
          <p:blipFill>
            <a:blip r:embed="rId4" cstate="print"/>
            <a:srcRect t="5273"/>
            <a:stretch>
              <a:fillRect/>
            </a:stretch>
          </p:blipFill>
          <p:spPr bwMode="auto">
            <a:xfrm>
              <a:off x="2663674" y="1962150"/>
              <a:ext cx="3816652" cy="2714930"/>
            </a:xfrm>
            <a:prstGeom prst="rect">
              <a:avLst/>
            </a:prstGeom>
            <a:noFill/>
          </p:spPr>
        </p:pic>
        <p:sp>
          <p:nvSpPr>
            <p:cNvPr id="7" name="Rounded Rectangle 6"/>
            <p:cNvSpPr/>
            <p:nvPr/>
          </p:nvSpPr>
          <p:spPr bwMode="auto">
            <a:xfrm>
              <a:off x="2663674" y="4171950"/>
              <a:ext cx="1222526" cy="5334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smtClean="0">
                <a:solidFill>
                  <a:srgbClr val="626469"/>
                </a:solidFill>
                <a:latin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3924300" y="4179794"/>
              <a:ext cx="2556026" cy="5334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smtClean="0">
                <a:solidFill>
                  <a:srgbClr val="626469"/>
                </a:solidFill>
                <a:latin typeface="Arial" charset="0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 bwMode="auto">
            <a:xfrm flipH="1">
              <a:off x="2142818" y="4438650"/>
              <a:ext cx="520856" cy="784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6480326" y="4446494"/>
              <a:ext cx="360384" cy="50092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</p:cxnSp>
        <p:sp>
          <p:nvSpPr>
            <p:cNvPr id="14" name="TextBox 13"/>
            <p:cNvSpPr txBox="1"/>
            <p:nvPr/>
          </p:nvSpPr>
          <p:spPr>
            <a:xfrm>
              <a:off x="923618" y="4253984"/>
              <a:ext cx="1219200" cy="3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Faceplate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56698" y="4921230"/>
              <a:ext cx="1302349" cy="37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Dashboard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2423417" y="2495550"/>
              <a:ext cx="518644" cy="784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</p:cxnSp>
        <p:sp>
          <p:nvSpPr>
            <p:cNvPr id="17" name="TextBox 16"/>
            <p:cNvSpPr txBox="1"/>
            <p:nvPr/>
          </p:nvSpPr>
          <p:spPr>
            <a:xfrm>
              <a:off x="1000941" y="2310884"/>
              <a:ext cx="1302349" cy="37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FF0000"/>
                  </a:solidFill>
                </a:rPr>
                <a:t>Symbols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98810"/>
            <a:ext cx="1880152" cy="268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7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Situational Awareness - Continual Evolution</a:t>
            </a:r>
            <a:endParaRPr lang="en-US" sz="3200" dirty="0"/>
          </a:p>
        </p:txBody>
      </p:sp>
      <p:pic>
        <p:nvPicPr>
          <p:cNvPr id="6041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9150"/>
            <a:ext cx="6432947" cy="361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47750"/>
            <a:ext cx="6443663" cy="362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1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Wonderware Alarm Adviser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09"/>
          <a:stretch/>
        </p:blipFill>
        <p:spPr>
          <a:xfrm>
            <a:off x="8296603" y="0"/>
            <a:ext cx="831193" cy="114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81076"/>
            <a:ext cx="3805595" cy="2438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511124"/>
            <a:ext cx="3805596" cy="2438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764" y="2097088"/>
            <a:ext cx="3810000" cy="24412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254" y="2495550"/>
            <a:ext cx="3567746" cy="2286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228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IT/OT Convergence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0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IT/OT Convergence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1944" y="119249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9119" y="1766212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8056" y="233993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8288" y="291365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Ownership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48737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Connectivity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58056" y="406110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7475" y="74295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1567" y="7429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486400" y="1125537"/>
            <a:ext cx="2895600" cy="506412"/>
          </a:xfrm>
          <a:prstGeom prst="rect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Managing Assets, Controlling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Technology Processes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86400" y="1699259"/>
            <a:ext cx="2895600" cy="506412"/>
          </a:xfrm>
          <a:prstGeom prst="rect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Data Center, Local Device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486400" y="2272981"/>
            <a:ext cx="2895600" cy="506412"/>
          </a:xfrm>
          <a:prstGeom prst="rect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Sensors, Coded Displays, Web Browser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486400" y="2846703"/>
            <a:ext cx="2895600" cy="506412"/>
          </a:xfrm>
          <a:prstGeom prst="rect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Engineers, Technicians, LOB Managers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486400" y="3420425"/>
            <a:ext cx="2895600" cy="506412"/>
          </a:xfrm>
          <a:prstGeom prst="rect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Control Networks (Serial, IP Based and Wireless)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5486400" y="3994149"/>
            <a:ext cx="2895600" cy="506412"/>
          </a:xfrm>
          <a:prstGeom prst="rect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SCADA, PLCs, Modeling, Control Systems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514600" y="1123950"/>
            <a:ext cx="2895600" cy="506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Managing Information, Automate Business Processes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514600" y="1697672"/>
            <a:ext cx="2895600" cy="506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Data Center, Cloud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514600" y="2271394"/>
            <a:ext cx="2895600" cy="506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Web Browser, Terminal and Keyboard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2514600" y="2845116"/>
            <a:ext cx="2895600" cy="506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CIO and Computer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Grads, Finance, Procurement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514600" y="3418838"/>
            <a:ext cx="2895600" cy="506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Corporate Network, IP Based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514600" y="3992562"/>
            <a:ext cx="2895600" cy="506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ERP, SCM, CRM, Email, EAM, Billing</a:t>
            </a:r>
          </a:p>
        </p:txBody>
      </p:sp>
    </p:spTree>
    <p:extLst>
      <p:ext uri="{BB962C8B-B14F-4D97-AF65-F5344CB8AC3E}">
        <p14:creationId xmlns:p14="http://schemas.microsoft.com/office/powerpoint/2010/main" val="30809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 bwMode="auto">
          <a:xfrm>
            <a:off x="4614834" y="3174545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OEE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4614834" y="4124322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Batch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6686536" y="4124322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MORE…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61921" y="800100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EMI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Tools of Value to Operations Management</a:t>
            </a:r>
            <a:endParaRPr lang="en-US" sz="3400" dirty="0"/>
          </a:p>
        </p:txBody>
      </p:sp>
      <p:sp>
        <p:nvSpPr>
          <p:cNvPr id="19" name="Rounded Rectangle 18"/>
          <p:cNvSpPr/>
          <p:nvPr/>
        </p:nvSpPr>
        <p:spPr bwMode="auto">
          <a:xfrm>
            <a:off x="4614834" y="800100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HMI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686536" y="800100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MES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2543132" y="800100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EAM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61921" y="1274989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ERP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543132" y="1274989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Mapping/GIS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461921" y="4124322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IM/VOIP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2543132" y="4124322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MORE…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461921" y="1749878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CRM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6686536" y="1749878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PLC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4614834" y="1749878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Alarm Mgmt.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2543132" y="1749878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Schematics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461921" y="2224767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SOPs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4614834" y="2224767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Vision Systems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2543132" y="2224767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Chat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6686536" y="2224767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Workflow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461921" y="2699656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Reports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6686536" y="2699656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Energy Mgmt.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461921" y="3174545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E-mail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2543132" y="2699656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Manuals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4614834" y="2699656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Logbook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2543132" y="3174545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3D Modeling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686536" y="3174545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Quality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4614834" y="3649434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Simulation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6686536" y="3649434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Trends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461921" y="3649434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Inventory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2543132" y="3649434"/>
            <a:ext cx="2000264" cy="35242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Analysis</a:t>
            </a:r>
          </a:p>
        </p:txBody>
      </p:sp>
      <p:sp>
        <p:nvSpPr>
          <p:cNvPr id="48" name="Rounded Rectangle 47"/>
          <p:cNvSpPr/>
          <p:nvPr/>
        </p:nvSpPr>
        <p:spPr bwMode="auto">
          <a:xfrm>
            <a:off x="6686536" y="1274989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Downtime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4614834" y="1274989"/>
            <a:ext cx="200026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Historian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 bwMode="auto">
          <a:xfrm>
            <a:off x="4648200" y="4841379"/>
            <a:ext cx="497668" cy="2205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OT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4045728" y="4841379"/>
            <a:ext cx="497668" cy="22051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IT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SCADA Systems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819150"/>
            <a:ext cx="3733800" cy="1905000"/>
          </a:xfrm>
        </p:spPr>
        <p:txBody>
          <a:bodyPr/>
          <a:lstStyle/>
          <a:p>
            <a:r>
              <a:rPr lang="en-US" sz="3200" dirty="0" smtClean="0"/>
              <a:t>The Future of HMI/SCADA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2876551"/>
            <a:ext cx="3733800" cy="1241822"/>
          </a:xfrm>
        </p:spPr>
        <p:txBody>
          <a:bodyPr/>
          <a:lstStyle/>
          <a:p>
            <a:r>
              <a:rPr lang="en-US" dirty="0" smtClean="0"/>
              <a:t>John Krajewski</a:t>
            </a:r>
          </a:p>
          <a:p>
            <a:r>
              <a:rPr lang="en-US" dirty="0" smtClean="0"/>
              <a:t>Director of Product Management</a:t>
            </a:r>
          </a:p>
          <a:p>
            <a:r>
              <a:rPr lang="en-US" dirty="0" smtClean="0"/>
              <a:t>HMI/SCADA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7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SCADA Systems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44480" y="819150"/>
            <a:ext cx="3810000" cy="4260001"/>
            <a:chOff x="358151" y="774174"/>
            <a:chExt cx="3628571" cy="40571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51" y="774174"/>
              <a:ext cx="3628571" cy="405714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62200" y="4527634"/>
              <a:ext cx="1600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Source: SANS Institute</a:t>
              </a:r>
              <a:endParaRPr lang="en-US" sz="105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0000" t="27693" r="13333" b="10769"/>
          <a:stretch/>
        </p:blipFill>
        <p:spPr>
          <a:xfrm>
            <a:off x="412750" y="893763"/>
            <a:ext cx="3658393" cy="3325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940" y="77788"/>
            <a:ext cx="937120" cy="9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9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Cycle Management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Ease of Use Commitment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1800" y="893763"/>
            <a:ext cx="612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28282"/>
                </a:solidFill>
                <a:latin typeface="Arial Rounded MT Bold" panose="020F0704030504030204" pitchFamily="34" charset="0"/>
              </a:rPr>
              <a:t>InTouch Modern Application – ZERO IDE Workflow</a:t>
            </a:r>
            <a:endParaRPr lang="en-US" dirty="0">
              <a:solidFill>
                <a:srgbClr val="82828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732" y="1263095"/>
            <a:ext cx="6474536" cy="354750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988" y="134649"/>
            <a:ext cx="759114" cy="75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Ease of Use Commitment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800" y="893763"/>
            <a:ext cx="612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28282"/>
                </a:solidFill>
                <a:latin typeface="Arial Rounded MT Bold" panose="020F0704030504030204" pitchFamily="34" charset="0"/>
              </a:rPr>
              <a:t>ArchestrA Object Redesign</a:t>
            </a:r>
            <a:endParaRPr lang="en-US" dirty="0">
              <a:solidFill>
                <a:srgbClr val="82828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3095"/>
            <a:ext cx="7629382" cy="3414445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110981"/>
            <a:ext cx="759114" cy="75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39" y="809455"/>
            <a:ext cx="3971861" cy="41735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7682" y="1641279"/>
            <a:ext cx="1116407" cy="20782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HMI/SCADA System Lifecycle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76292" y="1009650"/>
            <a:ext cx="1211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Define/</a:t>
            </a:r>
          </a:p>
          <a:p>
            <a:r>
              <a:rPr lang="en-US" sz="2000" dirty="0" smtClean="0">
                <a:solidFill>
                  <a:schemeClr val="accent3"/>
                </a:solidFill>
              </a:rPr>
              <a:t>Improve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6627" y="1426936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Design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77827" y="2691193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Build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62200" y="39433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Test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0590" y="3784771"/>
            <a:ext cx="102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Deploy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5305" y="2491138"/>
            <a:ext cx="72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27" y="2443137"/>
            <a:ext cx="1052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828282"/>
                </a:solidFill>
              </a:rPr>
              <a:t>Mission </a:t>
            </a:r>
          </a:p>
          <a:p>
            <a:pPr algn="r"/>
            <a:r>
              <a:rPr lang="en-US" sz="2000" dirty="0" smtClean="0">
                <a:solidFill>
                  <a:srgbClr val="828282"/>
                </a:solidFill>
              </a:rPr>
              <a:t>Critical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466" y="966833"/>
            <a:ext cx="3810734" cy="1320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607" t="3696" r="66006" b="-3696"/>
          <a:stretch/>
        </p:blipFill>
        <p:spPr>
          <a:xfrm>
            <a:off x="2271535" y="2242413"/>
            <a:ext cx="1318546" cy="13203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98" y="2662618"/>
            <a:ext cx="3618569" cy="15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WDSO-ONOProject-NoBump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evStudioOnline-WonderWorld20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350"/>
          </a:xfrm>
        </p:spPr>
      </p:pic>
    </p:spTree>
    <p:extLst>
      <p:ext uri="{BB962C8B-B14F-4D97-AF65-F5344CB8AC3E}">
        <p14:creationId xmlns:p14="http://schemas.microsoft.com/office/powerpoint/2010/main" val="7767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Information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5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Time Business Management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57350"/>
            <a:ext cx="7262812" cy="2953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" y="1047750"/>
            <a:ext cx="585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itchFamily="34" charset="0"/>
              </a:rPr>
              <a:t>The </a:t>
            </a:r>
            <a:r>
              <a:rPr lang="en-US" sz="2000" u="sng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itchFamily="34" charset="0"/>
              </a:rPr>
              <a:t>ONLY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itchFamily="34" charset="0"/>
              </a:rPr>
              <a:t> Platform for Industrial Automation!</a:t>
            </a:r>
          </a:p>
        </p:txBody>
      </p:sp>
    </p:spTree>
    <p:extLst>
      <p:ext uri="{BB962C8B-B14F-4D97-AF65-F5344CB8AC3E}">
        <p14:creationId xmlns:p14="http://schemas.microsoft.com/office/powerpoint/2010/main" val="32524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Historian Architecture Flexibility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479166" y="1054125"/>
            <a:ext cx="1482564" cy="3476084"/>
            <a:chOff x="1479166" y="1054125"/>
            <a:chExt cx="1482564" cy="3476084"/>
          </a:xfrm>
        </p:grpSpPr>
        <p:sp>
          <p:nvSpPr>
            <p:cNvPr id="104" name="TextBox 103"/>
            <p:cNvSpPr txBox="1"/>
            <p:nvPr/>
          </p:nvSpPr>
          <p:spPr>
            <a:xfrm>
              <a:off x="1479166" y="4007007"/>
              <a:ext cx="1482564" cy="52320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9530"/>
                  </a:solidFill>
                </a:rPr>
                <a:t>2. Simple</a:t>
              </a:r>
              <a:br>
                <a:rPr lang="en-US" sz="1400" dirty="0" smtClean="0">
                  <a:solidFill>
                    <a:srgbClr val="009530"/>
                  </a:solidFill>
                </a:rPr>
              </a:br>
              <a:r>
                <a:rPr lang="en-US" sz="1400" dirty="0" smtClean="0">
                  <a:solidFill>
                    <a:srgbClr val="009530"/>
                  </a:solidFill>
                </a:rPr>
                <a:t>On-Premise</a:t>
              </a:r>
              <a:endParaRPr lang="en-US" sz="1400" dirty="0">
                <a:solidFill>
                  <a:srgbClr val="009530"/>
                </a:solidFill>
              </a:endParaRPr>
            </a:p>
          </p:txBody>
        </p:sp>
        <p:grpSp>
          <p:nvGrpSpPr>
            <p:cNvPr id="205" name="Group 204"/>
            <p:cNvGrpSpPr/>
            <p:nvPr/>
          </p:nvGrpSpPr>
          <p:grpSpPr>
            <a:xfrm>
              <a:off x="1967752" y="1054125"/>
              <a:ext cx="599256" cy="2791308"/>
              <a:chOff x="980934" y="1176157"/>
              <a:chExt cx="599256" cy="2791308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1247791" y="3498196"/>
                <a:ext cx="0" cy="175793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228366" y="2375481"/>
                <a:ext cx="0" cy="748711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7" name="Group 96"/>
              <p:cNvGrpSpPr/>
              <p:nvPr/>
            </p:nvGrpSpPr>
            <p:grpSpPr>
              <a:xfrm>
                <a:off x="980934" y="3418005"/>
                <a:ext cx="475645" cy="549460"/>
                <a:chOff x="2244994" y="3226378"/>
                <a:chExt cx="604108" cy="697860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98" name="Freeform 369"/>
                <p:cNvSpPr>
                  <a:spLocks/>
                </p:cNvSpPr>
                <p:nvPr/>
              </p:nvSpPr>
              <p:spPr bwMode="auto">
                <a:xfrm>
                  <a:off x="2711239" y="3226378"/>
                  <a:ext cx="137863" cy="442195"/>
                </a:xfrm>
                <a:custGeom>
                  <a:avLst/>
                  <a:gdLst/>
                  <a:ahLst/>
                  <a:cxnLst>
                    <a:cxn ang="0">
                      <a:pos x="80" y="356"/>
                    </a:cxn>
                    <a:cxn ang="0">
                      <a:pos x="80" y="333"/>
                    </a:cxn>
                    <a:cxn ang="0">
                      <a:pos x="131" y="280"/>
                    </a:cxn>
                    <a:cxn ang="0">
                      <a:pos x="131" y="53"/>
                    </a:cxn>
                    <a:cxn ang="0">
                      <a:pos x="78" y="0"/>
                    </a:cxn>
                    <a:cxn ang="0">
                      <a:pos x="54" y="0"/>
                    </a:cxn>
                    <a:cxn ang="0">
                      <a:pos x="0" y="53"/>
                    </a:cxn>
                    <a:cxn ang="0">
                      <a:pos x="0" y="280"/>
                    </a:cxn>
                    <a:cxn ang="0">
                      <a:pos x="16" y="318"/>
                    </a:cxn>
                    <a:cxn ang="0">
                      <a:pos x="35" y="318"/>
                    </a:cxn>
                    <a:cxn ang="0">
                      <a:pos x="35" y="299"/>
                    </a:cxn>
                    <a:cxn ang="0">
                      <a:pos x="27" y="280"/>
                    </a:cxn>
                    <a:cxn ang="0">
                      <a:pos x="27" y="255"/>
                    </a:cxn>
                    <a:cxn ang="0">
                      <a:pos x="54" y="263"/>
                    </a:cxn>
                    <a:cxn ang="0">
                      <a:pos x="77" y="263"/>
                    </a:cxn>
                    <a:cxn ang="0">
                      <a:pos x="91" y="249"/>
                    </a:cxn>
                    <a:cxn ang="0">
                      <a:pos x="77" y="236"/>
                    </a:cxn>
                    <a:cxn ang="0">
                      <a:pos x="54" y="236"/>
                    </a:cxn>
                    <a:cxn ang="0">
                      <a:pos x="35" y="228"/>
                    </a:cxn>
                    <a:cxn ang="0">
                      <a:pos x="27" y="209"/>
                    </a:cxn>
                    <a:cxn ang="0">
                      <a:pos x="27" y="206"/>
                    </a:cxn>
                    <a:cxn ang="0">
                      <a:pos x="27" y="177"/>
                    </a:cxn>
                    <a:cxn ang="0">
                      <a:pos x="54" y="184"/>
                    </a:cxn>
                    <a:cxn ang="0">
                      <a:pos x="77" y="184"/>
                    </a:cxn>
                    <a:cxn ang="0">
                      <a:pos x="91" y="171"/>
                    </a:cxn>
                    <a:cxn ang="0">
                      <a:pos x="77" y="157"/>
                    </a:cxn>
                    <a:cxn ang="0">
                      <a:pos x="54" y="157"/>
                    </a:cxn>
                    <a:cxn ang="0">
                      <a:pos x="35" y="149"/>
                    </a:cxn>
                    <a:cxn ang="0">
                      <a:pos x="27" y="131"/>
                    </a:cxn>
                    <a:cxn ang="0">
                      <a:pos x="27" y="128"/>
                    </a:cxn>
                    <a:cxn ang="0">
                      <a:pos x="27" y="97"/>
                    </a:cxn>
                    <a:cxn ang="0">
                      <a:pos x="54" y="104"/>
                    </a:cxn>
                    <a:cxn ang="0">
                      <a:pos x="77" y="104"/>
                    </a:cxn>
                    <a:cxn ang="0">
                      <a:pos x="91" y="91"/>
                    </a:cxn>
                    <a:cxn ang="0">
                      <a:pos x="77" y="77"/>
                    </a:cxn>
                    <a:cxn ang="0">
                      <a:pos x="54" y="77"/>
                    </a:cxn>
                    <a:cxn ang="0">
                      <a:pos x="35" y="69"/>
                    </a:cxn>
                    <a:cxn ang="0">
                      <a:pos x="27" y="51"/>
                    </a:cxn>
                    <a:cxn ang="0">
                      <a:pos x="27" y="50"/>
                    </a:cxn>
                    <a:cxn ang="0">
                      <a:pos x="54" y="27"/>
                    </a:cxn>
                    <a:cxn ang="0">
                      <a:pos x="78" y="27"/>
                    </a:cxn>
                    <a:cxn ang="0">
                      <a:pos x="104" y="53"/>
                    </a:cxn>
                    <a:cxn ang="0">
                      <a:pos x="104" y="280"/>
                    </a:cxn>
                    <a:cxn ang="0">
                      <a:pos x="78" y="307"/>
                    </a:cxn>
                    <a:cxn ang="0">
                      <a:pos x="71" y="307"/>
                    </a:cxn>
                    <a:cxn ang="0">
                      <a:pos x="69" y="307"/>
                    </a:cxn>
                    <a:cxn ang="0">
                      <a:pos x="67" y="307"/>
                    </a:cxn>
                    <a:cxn ang="0">
                      <a:pos x="53" y="320"/>
                    </a:cxn>
                    <a:cxn ang="0">
                      <a:pos x="53" y="368"/>
                    </a:cxn>
                    <a:cxn ang="0">
                      <a:pos x="61" y="380"/>
                    </a:cxn>
                    <a:cxn ang="0">
                      <a:pos x="68" y="382"/>
                    </a:cxn>
                    <a:cxn ang="0">
                      <a:pos x="107" y="394"/>
                    </a:cxn>
                    <a:cxn ang="0">
                      <a:pos x="68" y="406"/>
                    </a:cxn>
                    <a:cxn ang="0">
                      <a:pos x="29" y="394"/>
                    </a:cxn>
                    <a:cxn ang="0">
                      <a:pos x="39" y="387"/>
                    </a:cxn>
                    <a:cxn ang="0">
                      <a:pos x="46" y="370"/>
                    </a:cxn>
                    <a:cxn ang="0">
                      <a:pos x="29" y="362"/>
                    </a:cxn>
                    <a:cxn ang="0">
                      <a:pos x="2" y="394"/>
                    </a:cxn>
                    <a:cxn ang="0">
                      <a:pos x="68" y="433"/>
                    </a:cxn>
                    <a:cxn ang="0">
                      <a:pos x="134" y="394"/>
                    </a:cxn>
                    <a:cxn ang="0">
                      <a:pos x="80" y="356"/>
                    </a:cxn>
                  </a:cxnLst>
                  <a:rect l="0" t="0" r="r" b="b"/>
                  <a:pathLst>
                    <a:path w="134" h="433">
                      <a:moveTo>
                        <a:pt x="80" y="356"/>
                      </a:moveTo>
                      <a:cubicBezTo>
                        <a:pt x="80" y="333"/>
                        <a:pt x="80" y="333"/>
                        <a:pt x="80" y="333"/>
                      </a:cubicBezTo>
                      <a:cubicBezTo>
                        <a:pt x="108" y="332"/>
                        <a:pt x="131" y="309"/>
                        <a:pt x="131" y="280"/>
                      </a:cubicBezTo>
                      <a:cubicBezTo>
                        <a:pt x="131" y="53"/>
                        <a:pt x="131" y="53"/>
                        <a:pt x="131" y="53"/>
                      </a:cubicBezTo>
                      <a:cubicBezTo>
                        <a:pt x="131" y="24"/>
                        <a:pt x="107" y="0"/>
                        <a:pt x="78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24" y="0"/>
                        <a:pt x="0" y="24"/>
                        <a:pt x="0" y="53"/>
                      </a:cubicBezTo>
                      <a:cubicBezTo>
                        <a:pt x="0" y="280"/>
                        <a:pt x="0" y="280"/>
                        <a:pt x="0" y="280"/>
                      </a:cubicBezTo>
                      <a:cubicBezTo>
                        <a:pt x="0" y="294"/>
                        <a:pt x="6" y="308"/>
                        <a:pt x="16" y="318"/>
                      </a:cubicBezTo>
                      <a:cubicBezTo>
                        <a:pt x="21" y="323"/>
                        <a:pt x="30" y="323"/>
                        <a:pt x="35" y="318"/>
                      </a:cubicBezTo>
                      <a:cubicBezTo>
                        <a:pt x="40" y="313"/>
                        <a:pt x="40" y="304"/>
                        <a:pt x="35" y="299"/>
                      </a:cubicBezTo>
                      <a:cubicBezTo>
                        <a:pt x="29" y="294"/>
                        <a:pt x="27" y="287"/>
                        <a:pt x="27" y="280"/>
                      </a:cubicBezTo>
                      <a:cubicBezTo>
                        <a:pt x="27" y="255"/>
                        <a:pt x="27" y="255"/>
                        <a:pt x="27" y="255"/>
                      </a:cubicBezTo>
                      <a:cubicBezTo>
                        <a:pt x="35" y="260"/>
                        <a:pt x="44" y="263"/>
                        <a:pt x="54" y="263"/>
                      </a:cubicBezTo>
                      <a:cubicBezTo>
                        <a:pt x="77" y="263"/>
                        <a:pt x="77" y="263"/>
                        <a:pt x="77" y="263"/>
                      </a:cubicBezTo>
                      <a:cubicBezTo>
                        <a:pt x="85" y="263"/>
                        <a:pt x="91" y="257"/>
                        <a:pt x="91" y="249"/>
                      </a:cubicBezTo>
                      <a:cubicBezTo>
                        <a:pt x="91" y="242"/>
                        <a:pt x="85" y="236"/>
                        <a:pt x="77" y="236"/>
                      </a:cubicBezTo>
                      <a:cubicBezTo>
                        <a:pt x="54" y="236"/>
                        <a:pt x="54" y="236"/>
                        <a:pt x="54" y="236"/>
                      </a:cubicBezTo>
                      <a:cubicBezTo>
                        <a:pt x="47" y="236"/>
                        <a:pt x="40" y="233"/>
                        <a:pt x="35" y="228"/>
                      </a:cubicBezTo>
                      <a:cubicBezTo>
                        <a:pt x="30" y="223"/>
                        <a:pt x="27" y="216"/>
                        <a:pt x="27" y="209"/>
                      </a:cubicBezTo>
                      <a:cubicBezTo>
                        <a:pt x="27" y="208"/>
                        <a:pt x="27" y="207"/>
                        <a:pt x="27" y="206"/>
                      </a:cubicBezTo>
                      <a:cubicBezTo>
                        <a:pt x="27" y="177"/>
                        <a:pt x="27" y="177"/>
                        <a:pt x="27" y="177"/>
                      </a:cubicBezTo>
                      <a:cubicBezTo>
                        <a:pt x="35" y="181"/>
                        <a:pt x="44" y="184"/>
                        <a:pt x="54" y="184"/>
                      </a:cubicBezTo>
                      <a:cubicBezTo>
                        <a:pt x="77" y="184"/>
                        <a:pt x="77" y="184"/>
                        <a:pt x="77" y="184"/>
                      </a:cubicBezTo>
                      <a:cubicBezTo>
                        <a:pt x="85" y="184"/>
                        <a:pt x="91" y="178"/>
                        <a:pt x="91" y="171"/>
                      </a:cubicBezTo>
                      <a:cubicBezTo>
                        <a:pt x="91" y="163"/>
                        <a:pt x="85" y="157"/>
                        <a:pt x="77" y="157"/>
                      </a:cubicBezTo>
                      <a:cubicBezTo>
                        <a:pt x="54" y="157"/>
                        <a:pt x="54" y="157"/>
                        <a:pt x="54" y="157"/>
                      </a:cubicBezTo>
                      <a:cubicBezTo>
                        <a:pt x="47" y="157"/>
                        <a:pt x="40" y="155"/>
                        <a:pt x="35" y="149"/>
                      </a:cubicBezTo>
                      <a:cubicBezTo>
                        <a:pt x="30" y="144"/>
                        <a:pt x="27" y="138"/>
                        <a:pt x="27" y="131"/>
                      </a:cubicBezTo>
                      <a:cubicBezTo>
                        <a:pt x="27" y="130"/>
                        <a:pt x="27" y="129"/>
                        <a:pt x="27" y="128"/>
                      </a:cubicBezTo>
                      <a:cubicBezTo>
                        <a:pt x="27" y="97"/>
                        <a:pt x="27" y="97"/>
                        <a:pt x="27" y="97"/>
                      </a:cubicBezTo>
                      <a:cubicBezTo>
                        <a:pt x="35" y="101"/>
                        <a:pt x="44" y="104"/>
                        <a:pt x="54" y="104"/>
                      </a:cubicBezTo>
                      <a:cubicBezTo>
                        <a:pt x="77" y="104"/>
                        <a:pt x="77" y="104"/>
                        <a:pt x="77" y="104"/>
                      </a:cubicBezTo>
                      <a:cubicBezTo>
                        <a:pt x="85" y="104"/>
                        <a:pt x="91" y="98"/>
                        <a:pt x="91" y="91"/>
                      </a:cubicBezTo>
                      <a:cubicBezTo>
                        <a:pt x="91" y="83"/>
                        <a:pt x="85" y="77"/>
                        <a:pt x="77" y="77"/>
                      </a:cubicBezTo>
                      <a:cubicBezTo>
                        <a:pt x="54" y="77"/>
                        <a:pt x="54" y="77"/>
                        <a:pt x="54" y="77"/>
                      </a:cubicBezTo>
                      <a:cubicBezTo>
                        <a:pt x="47" y="77"/>
                        <a:pt x="40" y="75"/>
                        <a:pt x="35" y="69"/>
                      </a:cubicBezTo>
                      <a:cubicBezTo>
                        <a:pt x="30" y="64"/>
                        <a:pt x="27" y="58"/>
                        <a:pt x="27" y="51"/>
                      </a:cubicBezTo>
                      <a:cubicBezTo>
                        <a:pt x="27" y="50"/>
                        <a:pt x="27" y="50"/>
                        <a:pt x="27" y="50"/>
                      </a:cubicBezTo>
                      <a:cubicBezTo>
                        <a:pt x="29" y="37"/>
                        <a:pt x="40" y="27"/>
                        <a:pt x="54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93" y="27"/>
                        <a:pt x="104" y="38"/>
                        <a:pt x="104" y="53"/>
                      </a:cubicBezTo>
                      <a:cubicBezTo>
                        <a:pt x="104" y="280"/>
                        <a:pt x="104" y="280"/>
                        <a:pt x="104" y="280"/>
                      </a:cubicBezTo>
                      <a:cubicBezTo>
                        <a:pt x="104" y="295"/>
                        <a:pt x="93" y="307"/>
                        <a:pt x="78" y="307"/>
                      </a:cubicBezTo>
                      <a:cubicBezTo>
                        <a:pt x="71" y="307"/>
                        <a:pt x="71" y="307"/>
                        <a:pt x="71" y="307"/>
                      </a:cubicBezTo>
                      <a:cubicBezTo>
                        <a:pt x="70" y="307"/>
                        <a:pt x="69" y="307"/>
                        <a:pt x="69" y="307"/>
                      </a:cubicBezTo>
                      <a:cubicBezTo>
                        <a:pt x="68" y="307"/>
                        <a:pt x="67" y="307"/>
                        <a:pt x="67" y="307"/>
                      </a:cubicBezTo>
                      <a:cubicBezTo>
                        <a:pt x="59" y="307"/>
                        <a:pt x="53" y="313"/>
                        <a:pt x="53" y="320"/>
                      </a:cubicBezTo>
                      <a:cubicBezTo>
                        <a:pt x="53" y="368"/>
                        <a:pt x="53" y="368"/>
                        <a:pt x="53" y="368"/>
                      </a:cubicBezTo>
                      <a:cubicBezTo>
                        <a:pt x="53" y="374"/>
                        <a:pt x="57" y="378"/>
                        <a:pt x="61" y="380"/>
                      </a:cubicBezTo>
                      <a:cubicBezTo>
                        <a:pt x="63" y="381"/>
                        <a:pt x="66" y="382"/>
                        <a:pt x="68" y="382"/>
                      </a:cubicBezTo>
                      <a:cubicBezTo>
                        <a:pt x="92" y="382"/>
                        <a:pt x="106" y="391"/>
                        <a:pt x="107" y="394"/>
                      </a:cubicBezTo>
                      <a:cubicBezTo>
                        <a:pt x="106" y="397"/>
                        <a:pt x="92" y="406"/>
                        <a:pt x="68" y="406"/>
                      </a:cubicBezTo>
                      <a:cubicBezTo>
                        <a:pt x="44" y="406"/>
                        <a:pt x="30" y="398"/>
                        <a:pt x="29" y="394"/>
                      </a:cubicBezTo>
                      <a:cubicBezTo>
                        <a:pt x="29" y="393"/>
                        <a:pt x="32" y="390"/>
                        <a:pt x="39" y="387"/>
                      </a:cubicBezTo>
                      <a:cubicBezTo>
                        <a:pt x="46" y="384"/>
                        <a:pt x="49" y="376"/>
                        <a:pt x="46" y="370"/>
                      </a:cubicBezTo>
                      <a:cubicBezTo>
                        <a:pt x="43" y="363"/>
                        <a:pt x="36" y="360"/>
                        <a:pt x="29" y="362"/>
                      </a:cubicBezTo>
                      <a:cubicBezTo>
                        <a:pt x="12" y="369"/>
                        <a:pt x="2" y="381"/>
                        <a:pt x="2" y="394"/>
                      </a:cubicBezTo>
                      <a:cubicBezTo>
                        <a:pt x="2" y="416"/>
                        <a:pt x="30" y="433"/>
                        <a:pt x="68" y="433"/>
                      </a:cubicBezTo>
                      <a:cubicBezTo>
                        <a:pt x="106" y="433"/>
                        <a:pt x="134" y="416"/>
                        <a:pt x="134" y="394"/>
                      </a:cubicBezTo>
                      <a:cubicBezTo>
                        <a:pt x="134" y="374"/>
                        <a:pt x="112" y="359"/>
                        <a:pt x="80" y="35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  <p:sp>
              <p:nvSpPr>
                <p:cNvPr id="99" name="Freeform 572"/>
                <p:cNvSpPr>
                  <a:spLocks/>
                </p:cNvSpPr>
                <p:nvPr/>
              </p:nvSpPr>
              <p:spPr bwMode="auto">
                <a:xfrm>
                  <a:off x="2244994" y="3505724"/>
                  <a:ext cx="491797" cy="418514"/>
                </a:xfrm>
                <a:custGeom>
                  <a:avLst/>
                  <a:gdLst/>
                  <a:ahLst/>
                  <a:cxnLst>
                    <a:cxn ang="0">
                      <a:pos x="406" y="233"/>
                    </a:cxn>
                    <a:cxn ang="0">
                      <a:pos x="383" y="124"/>
                    </a:cxn>
                    <a:cxn ang="0">
                      <a:pos x="342" y="120"/>
                    </a:cxn>
                    <a:cxn ang="0">
                      <a:pos x="333" y="124"/>
                    </a:cxn>
                    <a:cxn ang="0">
                      <a:pos x="274" y="147"/>
                    </a:cxn>
                    <a:cxn ang="0">
                      <a:pos x="241" y="103"/>
                    </a:cxn>
                    <a:cxn ang="0">
                      <a:pos x="370" y="61"/>
                    </a:cxn>
                    <a:cxn ang="0">
                      <a:pos x="240" y="19"/>
                    </a:cxn>
                    <a:cxn ang="0">
                      <a:pos x="195" y="0"/>
                    </a:cxn>
                    <a:cxn ang="0">
                      <a:pos x="83" y="29"/>
                    </a:cxn>
                    <a:cxn ang="0">
                      <a:pos x="84" y="93"/>
                    </a:cxn>
                    <a:cxn ang="0">
                      <a:pos x="165" y="129"/>
                    </a:cxn>
                    <a:cxn ang="0">
                      <a:pos x="85" y="147"/>
                    </a:cxn>
                    <a:cxn ang="0">
                      <a:pos x="73" y="123"/>
                    </a:cxn>
                    <a:cxn ang="0">
                      <a:pos x="64" y="120"/>
                    </a:cxn>
                    <a:cxn ang="0">
                      <a:pos x="23" y="124"/>
                    </a:cxn>
                    <a:cxn ang="0">
                      <a:pos x="23" y="343"/>
                    </a:cxn>
                    <a:cxn ang="0">
                      <a:pos x="64" y="346"/>
                    </a:cxn>
                    <a:cxn ang="0">
                      <a:pos x="73" y="343"/>
                    </a:cxn>
                    <a:cxn ang="0">
                      <a:pos x="82" y="220"/>
                    </a:cxn>
                    <a:cxn ang="0">
                      <a:pos x="57" y="319"/>
                    </a:cxn>
                    <a:cxn ang="0">
                      <a:pos x="36" y="310"/>
                    </a:cxn>
                    <a:cxn ang="0">
                      <a:pos x="39" y="147"/>
                    </a:cxn>
                    <a:cxn ang="0">
                      <a:pos x="62" y="163"/>
                    </a:cxn>
                    <a:cxn ang="0">
                      <a:pos x="136" y="174"/>
                    </a:cxn>
                    <a:cxn ang="0">
                      <a:pos x="137" y="174"/>
                    </a:cxn>
                    <a:cxn ang="0">
                      <a:pos x="145" y="171"/>
                    </a:cxn>
                    <a:cxn ang="0">
                      <a:pos x="182" y="153"/>
                    </a:cxn>
                    <a:cxn ang="0">
                      <a:pos x="192" y="139"/>
                    </a:cxn>
                    <a:cxn ang="0">
                      <a:pos x="179" y="77"/>
                    </a:cxn>
                    <a:cxn ang="0">
                      <a:pos x="71" y="60"/>
                    </a:cxn>
                    <a:cxn ang="0">
                      <a:pos x="177" y="45"/>
                    </a:cxn>
                    <a:cxn ang="0">
                      <a:pos x="190" y="32"/>
                    </a:cxn>
                    <a:cxn ang="0">
                      <a:pos x="211" y="27"/>
                    </a:cxn>
                    <a:cxn ang="0">
                      <a:pos x="216" y="32"/>
                    </a:cxn>
                    <a:cxn ang="0">
                      <a:pos x="228" y="45"/>
                    </a:cxn>
                    <a:cxn ang="0">
                      <a:pos x="335" y="60"/>
                    </a:cxn>
                    <a:cxn ang="0">
                      <a:pos x="227" y="77"/>
                    </a:cxn>
                    <a:cxn ang="0">
                      <a:pos x="214" y="90"/>
                    </a:cxn>
                    <a:cxn ang="0">
                      <a:pos x="224" y="152"/>
                    </a:cxn>
                    <a:cxn ang="0">
                      <a:pos x="261" y="171"/>
                    </a:cxn>
                    <a:cxn ang="0">
                      <a:pos x="261" y="171"/>
                    </a:cxn>
                    <a:cxn ang="0">
                      <a:pos x="332" y="174"/>
                    </a:cxn>
                    <a:cxn ang="0">
                      <a:pos x="344" y="164"/>
                    </a:cxn>
                    <a:cxn ang="0">
                      <a:pos x="366" y="147"/>
                    </a:cxn>
                    <a:cxn ang="0">
                      <a:pos x="366" y="319"/>
                    </a:cxn>
                    <a:cxn ang="0">
                      <a:pos x="344" y="303"/>
                    </a:cxn>
                    <a:cxn ang="0">
                      <a:pos x="331" y="293"/>
                    </a:cxn>
                    <a:cxn ang="0">
                      <a:pos x="123" y="293"/>
                    </a:cxn>
                    <a:cxn ang="0">
                      <a:pos x="123" y="320"/>
                    </a:cxn>
                    <a:cxn ang="0">
                      <a:pos x="333" y="343"/>
                    </a:cxn>
                    <a:cxn ang="0">
                      <a:pos x="342" y="346"/>
                    </a:cxn>
                    <a:cxn ang="0">
                      <a:pos x="383" y="34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</a:cxnLst>
                  <a:rect l="0" t="0" r="r" b="b"/>
                  <a:pathLst>
                    <a:path w="406" h="346">
                      <a:moveTo>
                        <a:pt x="406" y="233"/>
                      </a:move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149"/>
                        <a:pt x="386" y="127"/>
                        <a:pt x="383" y="124"/>
                      </a:cubicBezTo>
                      <a:cubicBezTo>
                        <a:pt x="380" y="122"/>
                        <a:pt x="377" y="120"/>
                        <a:pt x="374" y="120"/>
                      </a:cubicBezTo>
                      <a:cubicBezTo>
                        <a:pt x="342" y="120"/>
                        <a:pt x="342" y="120"/>
                        <a:pt x="342" y="120"/>
                      </a:cubicBezTo>
                      <a:cubicBezTo>
                        <a:pt x="339" y="120"/>
                        <a:pt x="336" y="122"/>
                        <a:pt x="333" y="124"/>
                      </a:cubicBezTo>
                      <a:cubicBezTo>
                        <a:pt x="333" y="124"/>
                        <a:pt x="333" y="124"/>
                        <a:pt x="333" y="124"/>
                      </a:cubicBezTo>
                      <a:cubicBezTo>
                        <a:pt x="331" y="126"/>
                        <a:pt x="325" y="132"/>
                        <a:pt x="320" y="147"/>
                      </a:cubicBezTo>
                      <a:cubicBezTo>
                        <a:pt x="274" y="147"/>
                        <a:pt x="274" y="147"/>
                        <a:pt x="274" y="147"/>
                      </a:cubicBezTo>
                      <a:cubicBezTo>
                        <a:pt x="264" y="139"/>
                        <a:pt x="253" y="133"/>
                        <a:pt x="241" y="129"/>
                      </a:cubicBezTo>
                      <a:cubicBezTo>
                        <a:pt x="241" y="103"/>
                        <a:pt x="241" y="103"/>
                        <a:pt x="241" y="103"/>
                      </a:cubicBezTo>
                      <a:cubicBezTo>
                        <a:pt x="272" y="102"/>
                        <a:pt x="301" y="98"/>
                        <a:pt x="322" y="93"/>
                      </a:cubicBezTo>
                      <a:cubicBezTo>
                        <a:pt x="344" y="88"/>
                        <a:pt x="370" y="80"/>
                        <a:pt x="370" y="61"/>
                      </a:cubicBezTo>
                      <a:cubicBezTo>
                        <a:pt x="370" y="42"/>
                        <a:pt x="345" y="34"/>
                        <a:pt x="323" y="29"/>
                      </a:cubicBezTo>
                      <a:cubicBezTo>
                        <a:pt x="301" y="24"/>
                        <a:pt x="272" y="20"/>
                        <a:pt x="240" y="19"/>
                      </a:cubicBezTo>
                      <a:cubicBezTo>
                        <a:pt x="235" y="8"/>
                        <a:pt x="224" y="0"/>
                        <a:pt x="211" y="0"/>
                      </a:cubicBezTo>
                      <a:cubicBezTo>
                        <a:pt x="195" y="0"/>
                        <a:pt x="195" y="0"/>
                        <a:pt x="195" y="0"/>
                      </a:cubicBezTo>
                      <a:cubicBezTo>
                        <a:pt x="182" y="0"/>
                        <a:pt x="171" y="8"/>
                        <a:pt x="166" y="19"/>
                      </a:cubicBezTo>
                      <a:cubicBezTo>
                        <a:pt x="134" y="20"/>
                        <a:pt x="105" y="24"/>
                        <a:pt x="83" y="29"/>
                      </a:cubicBezTo>
                      <a:cubicBezTo>
                        <a:pt x="61" y="34"/>
                        <a:pt x="36" y="42"/>
                        <a:pt x="36" y="61"/>
                      </a:cubicBezTo>
                      <a:cubicBezTo>
                        <a:pt x="36" y="80"/>
                        <a:pt x="61" y="88"/>
                        <a:pt x="84" y="93"/>
                      </a:cubicBezTo>
                      <a:cubicBezTo>
                        <a:pt x="105" y="98"/>
                        <a:pt x="134" y="102"/>
                        <a:pt x="165" y="103"/>
                      </a:cubicBezTo>
                      <a:cubicBezTo>
                        <a:pt x="165" y="129"/>
                        <a:pt x="165" y="129"/>
                        <a:pt x="165" y="129"/>
                      </a:cubicBezTo>
                      <a:cubicBezTo>
                        <a:pt x="153" y="133"/>
                        <a:pt x="142" y="139"/>
                        <a:pt x="131" y="147"/>
                      </a:cubicBezTo>
                      <a:cubicBezTo>
                        <a:pt x="85" y="147"/>
                        <a:pt x="85" y="147"/>
                        <a:pt x="85" y="147"/>
                      </a:cubicBezTo>
                      <a:cubicBezTo>
                        <a:pt x="80" y="132"/>
                        <a:pt x="75" y="126"/>
                        <a:pt x="73" y="124"/>
                      </a:cubicBezTo>
                      <a:cubicBezTo>
                        <a:pt x="73" y="124"/>
                        <a:pt x="73" y="124"/>
                        <a:pt x="73" y="123"/>
                      </a:cubicBezTo>
                      <a:cubicBezTo>
                        <a:pt x="70" y="121"/>
                        <a:pt x="67" y="120"/>
                        <a:pt x="64" y="120"/>
                      </a:cubicBezTo>
                      <a:cubicBezTo>
                        <a:pt x="64" y="120"/>
                        <a:pt x="64" y="120"/>
                        <a:pt x="64" y="120"/>
                      </a:cubicBezTo>
                      <a:cubicBezTo>
                        <a:pt x="32" y="120"/>
                        <a:pt x="32" y="120"/>
                        <a:pt x="32" y="120"/>
                      </a:cubicBezTo>
                      <a:cubicBezTo>
                        <a:pt x="29" y="120"/>
                        <a:pt x="26" y="121"/>
                        <a:pt x="23" y="124"/>
                      </a:cubicBezTo>
                      <a:cubicBezTo>
                        <a:pt x="19" y="127"/>
                        <a:pt x="0" y="148"/>
                        <a:pt x="0" y="233"/>
                      </a:cubicBezTo>
                      <a:cubicBezTo>
                        <a:pt x="0" y="318"/>
                        <a:pt x="19" y="339"/>
                        <a:pt x="23" y="343"/>
                      </a:cubicBezTo>
                      <a:cubicBezTo>
                        <a:pt x="26" y="345"/>
                        <a:pt x="29" y="346"/>
                        <a:pt x="32" y="346"/>
                      </a:cubicBezTo>
                      <a:cubicBezTo>
                        <a:pt x="64" y="346"/>
                        <a:pt x="64" y="346"/>
                        <a:pt x="64" y="346"/>
                      </a:cubicBezTo>
                      <a:cubicBezTo>
                        <a:pt x="67" y="346"/>
                        <a:pt x="70" y="345"/>
                        <a:pt x="73" y="343"/>
                      </a:cubicBezTo>
                      <a:cubicBezTo>
                        <a:pt x="73" y="343"/>
                        <a:pt x="73" y="343"/>
                        <a:pt x="73" y="343"/>
                      </a:cubicBezTo>
                      <a:cubicBezTo>
                        <a:pt x="77" y="339"/>
                        <a:pt x="96" y="318"/>
                        <a:pt x="96" y="233"/>
                      </a:cubicBezTo>
                      <a:cubicBezTo>
                        <a:pt x="96" y="226"/>
                        <a:pt x="90" y="220"/>
                        <a:pt x="82" y="220"/>
                      </a:cubicBezTo>
                      <a:cubicBezTo>
                        <a:pt x="75" y="220"/>
                        <a:pt x="69" y="226"/>
                        <a:pt x="69" y="233"/>
                      </a:cubicBezTo>
                      <a:cubicBezTo>
                        <a:pt x="69" y="287"/>
                        <a:pt x="61" y="311"/>
                        <a:pt x="57" y="319"/>
                      </a:cubicBezTo>
                      <a:cubicBezTo>
                        <a:pt x="39" y="319"/>
                        <a:pt x="39" y="319"/>
                        <a:pt x="39" y="319"/>
                      </a:cubicBezTo>
                      <a:cubicBezTo>
                        <a:pt x="38" y="317"/>
                        <a:pt x="37" y="314"/>
                        <a:pt x="36" y="310"/>
                      </a:cubicBezTo>
                      <a:cubicBezTo>
                        <a:pt x="32" y="297"/>
                        <a:pt x="27" y="274"/>
                        <a:pt x="27" y="233"/>
                      </a:cubicBezTo>
                      <a:cubicBezTo>
                        <a:pt x="27" y="179"/>
                        <a:pt x="35" y="156"/>
                        <a:pt x="39" y="147"/>
                      </a:cubicBezTo>
                      <a:cubicBezTo>
                        <a:pt x="57" y="147"/>
                        <a:pt x="57" y="147"/>
                        <a:pt x="57" y="147"/>
                      </a:cubicBezTo>
                      <a:cubicBezTo>
                        <a:pt x="58" y="150"/>
                        <a:pt x="60" y="155"/>
                        <a:pt x="62" y="163"/>
                      </a:cubicBezTo>
                      <a:cubicBezTo>
                        <a:pt x="63" y="169"/>
                        <a:pt x="69" y="174"/>
                        <a:pt x="75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7" y="174"/>
                        <a:pt x="137" y="174"/>
                        <a:pt x="137" y="174"/>
                      </a:cubicBezTo>
                      <a:cubicBezTo>
                        <a:pt x="140" y="174"/>
                        <a:pt x="142" y="173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55" y="162"/>
                        <a:pt x="168" y="156"/>
                        <a:pt x="182" y="153"/>
                      </a:cubicBezTo>
                      <a:cubicBezTo>
                        <a:pt x="182" y="152"/>
                        <a:pt x="182" y="152"/>
                        <a:pt x="182" y="152"/>
                      </a:cubicBezTo>
                      <a:cubicBezTo>
                        <a:pt x="188" y="151"/>
                        <a:pt x="192" y="145"/>
                        <a:pt x="192" y="139"/>
                      </a:cubicBezTo>
                      <a:cubicBezTo>
                        <a:pt x="192" y="139"/>
                        <a:pt x="192" y="90"/>
                        <a:pt x="192" y="90"/>
                      </a:cubicBezTo>
                      <a:cubicBezTo>
                        <a:pt x="192" y="83"/>
                        <a:pt x="186" y="77"/>
                        <a:pt x="179" y="77"/>
                      </a:cubicBezTo>
                      <a:cubicBezTo>
                        <a:pt x="121" y="75"/>
                        <a:pt x="86" y="68"/>
                        <a:pt x="71" y="62"/>
                      </a:cubicBezTo>
                      <a:cubicBezTo>
                        <a:pt x="70" y="62"/>
                        <a:pt x="70" y="60"/>
                        <a:pt x="71" y="60"/>
                      </a:cubicBezTo>
                      <a:cubicBezTo>
                        <a:pt x="86" y="55"/>
                        <a:pt x="120" y="47"/>
                        <a:pt x="177" y="45"/>
                      </a:cubicBezTo>
                      <a:cubicBezTo>
                        <a:pt x="177" y="45"/>
                        <a:pt x="177" y="45"/>
                        <a:pt x="177" y="45"/>
                      </a:cubicBezTo>
                      <a:cubicBezTo>
                        <a:pt x="184" y="45"/>
                        <a:pt x="190" y="39"/>
                        <a:pt x="190" y="32"/>
                      </a:cubicBezTo>
                      <a:cubicBezTo>
                        <a:pt x="190" y="32"/>
                        <a:pt x="190" y="32"/>
                        <a:pt x="190" y="32"/>
                      </a:cubicBezTo>
                      <a:cubicBezTo>
                        <a:pt x="190" y="29"/>
                        <a:pt x="192" y="27"/>
                        <a:pt x="195" y="27"/>
                      </a:cubicBezTo>
                      <a:cubicBezTo>
                        <a:pt x="211" y="27"/>
                        <a:pt x="211" y="27"/>
                        <a:pt x="211" y="27"/>
                      </a:cubicBezTo>
                      <a:cubicBezTo>
                        <a:pt x="214" y="27"/>
                        <a:pt x="216" y="29"/>
                        <a:pt x="216" y="32"/>
                      </a:cubicBezTo>
                      <a:cubicBezTo>
                        <a:pt x="216" y="32"/>
                        <a:pt x="216" y="32"/>
                        <a:pt x="216" y="32"/>
                      </a:cubicBezTo>
                      <a:cubicBezTo>
                        <a:pt x="216" y="38"/>
                        <a:pt x="220" y="44"/>
                        <a:pt x="226" y="45"/>
                      </a:cubicBezTo>
                      <a:cubicBezTo>
                        <a:pt x="227" y="45"/>
                        <a:pt x="228" y="45"/>
                        <a:pt x="228" y="45"/>
                      </a:cubicBezTo>
                      <a:cubicBezTo>
                        <a:pt x="229" y="45"/>
                        <a:pt x="229" y="45"/>
                        <a:pt x="229" y="45"/>
                      </a:cubicBezTo>
                      <a:cubicBezTo>
                        <a:pt x="285" y="47"/>
                        <a:pt x="320" y="55"/>
                        <a:pt x="335" y="60"/>
                      </a:cubicBezTo>
                      <a:cubicBezTo>
                        <a:pt x="336" y="60"/>
                        <a:pt x="336" y="62"/>
                        <a:pt x="335" y="62"/>
                      </a:cubicBezTo>
                      <a:cubicBezTo>
                        <a:pt x="319" y="68"/>
                        <a:pt x="285" y="75"/>
                        <a:pt x="227" y="77"/>
                      </a:cubicBezTo>
                      <a:cubicBezTo>
                        <a:pt x="227" y="77"/>
                        <a:pt x="226" y="77"/>
                        <a:pt x="226" y="77"/>
                      </a:cubicBezTo>
                      <a:cubicBezTo>
                        <a:pt x="219" y="77"/>
                        <a:pt x="214" y="83"/>
                        <a:pt x="214" y="90"/>
                      </a:cubicBezTo>
                      <a:cubicBezTo>
                        <a:pt x="214" y="90"/>
                        <a:pt x="214" y="139"/>
                        <a:pt x="214" y="139"/>
                      </a:cubicBezTo>
                      <a:cubicBezTo>
                        <a:pt x="214" y="145"/>
                        <a:pt x="218" y="151"/>
                        <a:pt x="224" y="152"/>
                      </a:cubicBezTo>
                      <a:cubicBezTo>
                        <a:pt x="224" y="152"/>
                        <a:pt x="224" y="152"/>
                        <a:pt x="224" y="153"/>
                      </a:cubicBezTo>
                      <a:cubicBezTo>
                        <a:pt x="238" y="156"/>
                        <a:pt x="250" y="162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3" y="173"/>
                        <a:pt x="266" y="174"/>
                        <a:pt x="268" y="174"/>
                      </a:cubicBezTo>
                      <a:cubicBezTo>
                        <a:pt x="269" y="174"/>
                        <a:pt x="331" y="174"/>
                        <a:pt x="332" y="174"/>
                      </a:cubicBezTo>
                      <a:cubicBezTo>
                        <a:pt x="337" y="173"/>
                        <a:pt x="342" y="169"/>
                        <a:pt x="344" y="164"/>
                      </a:cubicBezTo>
                      <a:cubicBezTo>
                        <a:pt x="344" y="164"/>
                        <a:pt x="344" y="164"/>
                        <a:pt x="344" y="164"/>
                      </a:cubicBezTo>
                      <a:cubicBezTo>
                        <a:pt x="346" y="156"/>
                        <a:pt x="348" y="151"/>
                        <a:pt x="349" y="147"/>
                      </a:cubicBezTo>
                      <a:cubicBezTo>
                        <a:pt x="366" y="147"/>
                        <a:pt x="366" y="147"/>
                        <a:pt x="366" y="147"/>
                      </a:cubicBezTo>
                      <a:cubicBezTo>
                        <a:pt x="371" y="156"/>
                        <a:pt x="379" y="179"/>
                        <a:pt x="379" y="233"/>
                      </a:cubicBezTo>
                      <a:cubicBezTo>
                        <a:pt x="379" y="287"/>
                        <a:pt x="371" y="311"/>
                        <a:pt x="366" y="319"/>
                      </a:cubicBezTo>
                      <a:cubicBezTo>
                        <a:pt x="349" y="319"/>
                        <a:pt x="349" y="319"/>
                        <a:pt x="349" y="319"/>
                      </a:cubicBezTo>
                      <a:cubicBezTo>
                        <a:pt x="348" y="316"/>
                        <a:pt x="346" y="311"/>
                        <a:pt x="344" y="303"/>
                      </a:cubicBezTo>
                      <a:cubicBezTo>
                        <a:pt x="344" y="303"/>
                        <a:pt x="344" y="303"/>
                        <a:pt x="344" y="302"/>
                      </a:cubicBezTo>
                      <a:cubicBezTo>
                        <a:pt x="342" y="297"/>
                        <a:pt x="337" y="293"/>
                        <a:pt x="331" y="293"/>
                      </a:cubicBezTo>
                      <a:cubicBezTo>
                        <a:pt x="331" y="293"/>
                        <a:pt x="331" y="293"/>
                        <a:pt x="331" y="293"/>
                      </a:cubicBezTo>
                      <a:cubicBezTo>
                        <a:pt x="123" y="293"/>
                        <a:pt x="123" y="293"/>
                        <a:pt x="123" y="293"/>
                      </a:cubicBezTo>
                      <a:cubicBezTo>
                        <a:pt x="116" y="293"/>
                        <a:pt x="110" y="299"/>
                        <a:pt x="110" y="306"/>
                      </a:cubicBezTo>
                      <a:cubicBezTo>
                        <a:pt x="110" y="314"/>
                        <a:pt x="116" y="320"/>
                        <a:pt x="123" y="320"/>
                      </a:cubicBezTo>
                      <a:cubicBezTo>
                        <a:pt x="320" y="320"/>
                        <a:pt x="320" y="320"/>
                        <a:pt x="320" y="320"/>
                      </a:cubicBezTo>
                      <a:cubicBezTo>
                        <a:pt x="325" y="334"/>
                        <a:pt x="331" y="341"/>
                        <a:pt x="333" y="343"/>
                      </a:cubicBezTo>
                      <a:cubicBezTo>
                        <a:pt x="333" y="343"/>
                        <a:pt x="333" y="343"/>
                        <a:pt x="333" y="343"/>
                      </a:cubicBezTo>
                      <a:cubicBezTo>
                        <a:pt x="336" y="345"/>
                        <a:pt x="339" y="346"/>
                        <a:pt x="342" y="346"/>
                      </a:cubicBezTo>
                      <a:cubicBezTo>
                        <a:pt x="374" y="346"/>
                        <a:pt x="374" y="346"/>
                        <a:pt x="374" y="346"/>
                      </a:cubicBezTo>
                      <a:cubicBezTo>
                        <a:pt x="377" y="346"/>
                        <a:pt x="380" y="345"/>
                        <a:pt x="383" y="343"/>
                      </a:cubicBezTo>
                      <a:cubicBezTo>
                        <a:pt x="386" y="339"/>
                        <a:pt x="406" y="318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01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22634" y="3090810"/>
                <a:ext cx="433945" cy="433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8" name="Straight Connector 127"/>
              <p:cNvCxnSpPr/>
              <p:nvPr/>
            </p:nvCxnSpPr>
            <p:spPr bwMode="ltGray">
              <a:xfrm flipH="1" flipV="1">
                <a:off x="1251442" y="1655106"/>
                <a:ext cx="1" cy="249805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0" name="Picture 15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ltGray">
              <a:xfrm>
                <a:off x="1013899" y="1176157"/>
                <a:ext cx="563517" cy="563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13899" y="1837764"/>
                <a:ext cx="566291" cy="566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5942132" y="1054125"/>
            <a:ext cx="1787107" cy="3445306"/>
            <a:chOff x="5942132" y="1054125"/>
            <a:chExt cx="1787107" cy="3445306"/>
          </a:xfrm>
        </p:grpSpPr>
        <p:grpSp>
          <p:nvGrpSpPr>
            <p:cNvPr id="226" name="Group 225"/>
            <p:cNvGrpSpPr/>
            <p:nvPr/>
          </p:nvGrpSpPr>
          <p:grpSpPr>
            <a:xfrm>
              <a:off x="6339521" y="1054125"/>
              <a:ext cx="1105359" cy="2791308"/>
              <a:chOff x="1575803" y="885167"/>
              <a:chExt cx="1105359" cy="2791308"/>
            </a:xfrm>
          </p:grpSpPr>
          <p:cxnSp>
            <p:nvCxnSpPr>
              <p:cNvPr id="208" name="Straight Connector 207"/>
              <p:cNvCxnSpPr/>
              <p:nvPr/>
            </p:nvCxnSpPr>
            <p:spPr>
              <a:xfrm flipV="1">
                <a:off x="2058974" y="3207206"/>
                <a:ext cx="0" cy="175793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039549" y="2225338"/>
                <a:ext cx="0" cy="607865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/>
            </p:nvGrpSpPr>
            <p:grpSpPr>
              <a:xfrm>
                <a:off x="1792117" y="3127015"/>
                <a:ext cx="475645" cy="549460"/>
                <a:chOff x="2244994" y="3226378"/>
                <a:chExt cx="604108" cy="697860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15" name="Freeform 369"/>
                <p:cNvSpPr>
                  <a:spLocks/>
                </p:cNvSpPr>
                <p:nvPr/>
              </p:nvSpPr>
              <p:spPr bwMode="auto">
                <a:xfrm>
                  <a:off x="2711239" y="3226378"/>
                  <a:ext cx="137863" cy="442195"/>
                </a:xfrm>
                <a:custGeom>
                  <a:avLst/>
                  <a:gdLst/>
                  <a:ahLst/>
                  <a:cxnLst>
                    <a:cxn ang="0">
                      <a:pos x="80" y="356"/>
                    </a:cxn>
                    <a:cxn ang="0">
                      <a:pos x="80" y="333"/>
                    </a:cxn>
                    <a:cxn ang="0">
                      <a:pos x="131" y="280"/>
                    </a:cxn>
                    <a:cxn ang="0">
                      <a:pos x="131" y="53"/>
                    </a:cxn>
                    <a:cxn ang="0">
                      <a:pos x="78" y="0"/>
                    </a:cxn>
                    <a:cxn ang="0">
                      <a:pos x="54" y="0"/>
                    </a:cxn>
                    <a:cxn ang="0">
                      <a:pos x="0" y="53"/>
                    </a:cxn>
                    <a:cxn ang="0">
                      <a:pos x="0" y="280"/>
                    </a:cxn>
                    <a:cxn ang="0">
                      <a:pos x="16" y="318"/>
                    </a:cxn>
                    <a:cxn ang="0">
                      <a:pos x="35" y="318"/>
                    </a:cxn>
                    <a:cxn ang="0">
                      <a:pos x="35" y="299"/>
                    </a:cxn>
                    <a:cxn ang="0">
                      <a:pos x="27" y="280"/>
                    </a:cxn>
                    <a:cxn ang="0">
                      <a:pos x="27" y="255"/>
                    </a:cxn>
                    <a:cxn ang="0">
                      <a:pos x="54" y="263"/>
                    </a:cxn>
                    <a:cxn ang="0">
                      <a:pos x="77" y="263"/>
                    </a:cxn>
                    <a:cxn ang="0">
                      <a:pos x="91" y="249"/>
                    </a:cxn>
                    <a:cxn ang="0">
                      <a:pos x="77" y="236"/>
                    </a:cxn>
                    <a:cxn ang="0">
                      <a:pos x="54" y="236"/>
                    </a:cxn>
                    <a:cxn ang="0">
                      <a:pos x="35" y="228"/>
                    </a:cxn>
                    <a:cxn ang="0">
                      <a:pos x="27" y="209"/>
                    </a:cxn>
                    <a:cxn ang="0">
                      <a:pos x="27" y="206"/>
                    </a:cxn>
                    <a:cxn ang="0">
                      <a:pos x="27" y="177"/>
                    </a:cxn>
                    <a:cxn ang="0">
                      <a:pos x="54" y="184"/>
                    </a:cxn>
                    <a:cxn ang="0">
                      <a:pos x="77" y="184"/>
                    </a:cxn>
                    <a:cxn ang="0">
                      <a:pos x="91" y="171"/>
                    </a:cxn>
                    <a:cxn ang="0">
                      <a:pos x="77" y="157"/>
                    </a:cxn>
                    <a:cxn ang="0">
                      <a:pos x="54" y="157"/>
                    </a:cxn>
                    <a:cxn ang="0">
                      <a:pos x="35" y="149"/>
                    </a:cxn>
                    <a:cxn ang="0">
                      <a:pos x="27" y="131"/>
                    </a:cxn>
                    <a:cxn ang="0">
                      <a:pos x="27" y="128"/>
                    </a:cxn>
                    <a:cxn ang="0">
                      <a:pos x="27" y="97"/>
                    </a:cxn>
                    <a:cxn ang="0">
                      <a:pos x="54" y="104"/>
                    </a:cxn>
                    <a:cxn ang="0">
                      <a:pos x="77" y="104"/>
                    </a:cxn>
                    <a:cxn ang="0">
                      <a:pos x="91" y="91"/>
                    </a:cxn>
                    <a:cxn ang="0">
                      <a:pos x="77" y="77"/>
                    </a:cxn>
                    <a:cxn ang="0">
                      <a:pos x="54" y="77"/>
                    </a:cxn>
                    <a:cxn ang="0">
                      <a:pos x="35" y="69"/>
                    </a:cxn>
                    <a:cxn ang="0">
                      <a:pos x="27" y="51"/>
                    </a:cxn>
                    <a:cxn ang="0">
                      <a:pos x="27" y="50"/>
                    </a:cxn>
                    <a:cxn ang="0">
                      <a:pos x="54" y="27"/>
                    </a:cxn>
                    <a:cxn ang="0">
                      <a:pos x="78" y="27"/>
                    </a:cxn>
                    <a:cxn ang="0">
                      <a:pos x="104" y="53"/>
                    </a:cxn>
                    <a:cxn ang="0">
                      <a:pos x="104" y="280"/>
                    </a:cxn>
                    <a:cxn ang="0">
                      <a:pos x="78" y="307"/>
                    </a:cxn>
                    <a:cxn ang="0">
                      <a:pos x="71" y="307"/>
                    </a:cxn>
                    <a:cxn ang="0">
                      <a:pos x="69" y="307"/>
                    </a:cxn>
                    <a:cxn ang="0">
                      <a:pos x="67" y="307"/>
                    </a:cxn>
                    <a:cxn ang="0">
                      <a:pos x="53" y="320"/>
                    </a:cxn>
                    <a:cxn ang="0">
                      <a:pos x="53" y="368"/>
                    </a:cxn>
                    <a:cxn ang="0">
                      <a:pos x="61" y="380"/>
                    </a:cxn>
                    <a:cxn ang="0">
                      <a:pos x="68" y="382"/>
                    </a:cxn>
                    <a:cxn ang="0">
                      <a:pos x="107" y="394"/>
                    </a:cxn>
                    <a:cxn ang="0">
                      <a:pos x="68" y="406"/>
                    </a:cxn>
                    <a:cxn ang="0">
                      <a:pos x="29" y="394"/>
                    </a:cxn>
                    <a:cxn ang="0">
                      <a:pos x="39" y="387"/>
                    </a:cxn>
                    <a:cxn ang="0">
                      <a:pos x="46" y="370"/>
                    </a:cxn>
                    <a:cxn ang="0">
                      <a:pos x="29" y="362"/>
                    </a:cxn>
                    <a:cxn ang="0">
                      <a:pos x="2" y="394"/>
                    </a:cxn>
                    <a:cxn ang="0">
                      <a:pos x="68" y="433"/>
                    </a:cxn>
                    <a:cxn ang="0">
                      <a:pos x="134" y="394"/>
                    </a:cxn>
                    <a:cxn ang="0">
                      <a:pos x="80" y="356"/>
                    </a:cxn>
                  </a:cxnLst>
                  <a:rect l="0" t="0" r="r" b="b"/>
                  <a:pathLst>
                    <a:path w="134" h="433">
                      <a:moveTo>
                        <a:pt x="80" y="356"/>
                      </a:moveTo>
                      <a:cubicBezTo>
                        <a:pt x="80" y="333"/>
                        <a:pt x="80" y="333"/>
                        <a:pt x="80" y="333"/>
                      </a:cubicBezTo>
                      <a:cubicBezTo>
                        <a:pt x="108" y="332"/>
                        <a:pt x="131" y="309"/>
                        <a:pt x="131" y="280"/>
                      </a:cubicBezTo>
                      <a:cubicBezTo>
                        <a:pt x="131" y="53"/>
                        <a:pt x="131" y="53"/>
                        <a:pt x="131" y="53"/>
                      </a:cubicBezTo>
                      <a:cubicBezTo>
                        <a:pt x="131" y="24"/>
                        <a:pt x="107" y="0"/>
                        <a:pt x="78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24" y="0"/>
                        <a:pt x="0" y="24"/>
                        <a:pt x="0" y="53"/>
                      </a:cubicBezTo>
                      <a:cubicBezTo>
                        <a:pt x="0" y="280"/>
                        <a:pt x="0" y="280"/>
                        <a:pt x="0" y="280"/>
                      </a:cubicBezTo>
                      <a:cubicBezTo>
                        <a:pt x="0" y="294"/>
                        <a:pt x="6" y="308"/>
                        <a:pt x="16" y="318"/>
                      </a:cubicBezTo>
                      <a:cubicBezTo>
                        <a:pt x="21" y="323"/>
                        <a:pt x="30" y="323"/>
                        <a:pt x="35" y="318"/>
                      </a:cubicBezTo>
                      <a:cubicBezTo>
                        <a:pt x="40" y="313"/>
                        <a:pt x="40" y="304"/>
                        <a:pt x="35" y="299"/>
                      </a:cubicBezTo>
                      <a:cubicBezTo>
                        <a:pt x="29" y="294"/>
                        <a:pt x="27" y="287"/>
                        <a:pt x="27" y="280"/>
                      </a:cubicBezTo>
                      <a:cubicBezTo>
                        <a:pt x="27" y="255"/>
                        <a:pt x="27" y="255"/>
                        <a:pt x="27" y="255"/>
                      </a:cubicBezTo>
                      <a:cubicBezTo>
                        <a:pt x="35" y="260"/>
                        <a:pt x="44" y="263"/>
                        <a:pt x="54" y="263"/>
                      </a:cubicBezTo>
                      <a:cubicBezTo>
                        <a:pt x="77" y="263"/>
                        <a:pt x="77" y="263"/>
                        <a:pt x="77" y="263"/>
                      </a:cubicBezTo>
                      <a:cubicBezTo>
                        <a:pt x="85" y="263"/>
                        <a:pt x="91" y="257"/>
                        <a:pt x="91" y="249"/>
                      </a:cubicBezTo>
                      <a:cubicBezTo>
                        <a:pt x="91" y="242"/>
                        <a:pt x="85" y="236"/>
                        <a:pt x="77" y="236"/>
                      </a:cubicBezTo>
                      <a:cubicBezTo>
                        <a:pt x="54" y="236"/>
                        <a:pt x="54" y="236"/>
                        <a:pt x="54" y="236"/>
                      </a:cubicBezTo>
                      <a:cubicBezTo>
                        <a:pt x="47" y="236"/>
                        <a:pt x="40" y="233"/>
                        <a:pt x="35" y="228"/>
                      </a:cubicBezTo>
                      <a:cubicBezTo>
                        <a:pt x="30" y="223"/>
                        <a:pt x="27" y="216"/>
                        <a:pt x="27" y="209"/>
                      </a:cubicBezTo>
                      <a:cubicBezTo>
                        <a:pt x="27" y="208"/>
                        <a:pt x="27" y="207"/>
                        <a:pt x="27" y="206"/>
                      </a:cubicBezTo>
                      <a:cubicBezTo>
                        <a:pt x="27" y="177"/>
                        <a:pt x="27" y="177"/>
                        <a:pt x="27" y="177"/>
                      </a:cubicBezTo>
                      <a:cubicBezTo>
                        <a:pt x="35" y="181"/>
                        <a:pt x="44" y="184"/>
                        <a:pt x="54" y="184"/>
                      </a:cubicBezTo>
                      <a:cubicBezTo>
                        <a:pt x="77" y="184"/>
                        <a:pt x="77" y="184"/>
                        <a:pt x="77" y="184"/>
                      </a:cubicBezTo>
                      <a:cubicBezTo>
                        <a:pt x="85" y="184"/>
                        <a:pt x="91" y="178"/>
                        <a:pt x="91" y="171"/>
                      </a:cubicBezTo>
                      <a:cubicBezTo>
                        <a:pt x="91" y="163"/>
                        <a:pt x="85" y="157"/>
                        <a:pt x="77" y="157"/>
                      </a:cubicBezTo>
                      <a:cubicBezTo>
                        <a:pt x="54" y="157"/>
                        <a:pt x="54" y="157"/>
                        <a:pt x="54" y="157"/>
                      </a:cubicBezTo>
                      <a:cubicBezTo>
                        <a:pt x="47" y="157"/>
                        <a:pt x="40" y="155"/>
                        <a:pt x="35" y="149"/>
                      </a:cubicBezTo>
                      <a:cubicBezTo>
                        <a:pt x="30" y="144"/>
                        <a:pt x="27" y="138"/>
                        <a:pt x="27" y="131"/>
                      </a:cubicBezTo>
                      <a:cubicBezTo>
                        <a:pt x="27" y="130"/>
                        <a:pt x="27" y="129"/>
                        <a:pt x="27" y="128"/>
                      </a:cubicBezTo>
                      <a:cubicBezTo>
                        <a:pt x="27" y="97"/>
                        <a:pt x="27" y="97"/>
                        <a:pt x="27" y="97"/>
                      </a:cubicBezTo>
                      <a:cubicBezTo>
                        <a:pt x="35" y="101"/>
                        <a:pt x="44" y="104"/>
                        <a:pt x="54" y="104"/>
                      </a:cubicBezTo>
                      <a:cubicBezTo>
                        <a:pt x="77" y="104"/>
                        <a:pt x="77" y="104"/>
                        <a:pt x="77" y="104"/>
                      </a:cubicBezTo>
                      <a:cubicBezTo>
                        <a:pt x="85" y="104"/>
                        <a:pt x="91" y="98"/>
                        <a:pt x="91" y="91"/>
                      </a:cubicBezTo>
                      <a:cubicBezTo>
                        <a:pt x="91" y="83"/>
                        <a:pt x="85" y="77"/>
                        <a:pt x="77" y="77"/>
                      </a:cubicBezTo>
                      <a:cubicBezTo>
                        <a:pt x="54" y="77"/>
                        <a:pt x="54" y="77"/>
                        <a:pt x="54" y="77"/>
                      </a:cubicBezTo>
                      <a:cubicBezTo>
                        <a:pt x="47" y="77"/>
                        <a:pt x="40" y="75"/>
                        <a:pt x="35" y="69"/>
                      </a:cubicBezTo>
                      <a:cubicBezTo>
                        <a:pt x="30" y="64"/>
                        <a:pt x="27" y="58"/>
                        <a:pt x="27" y="51"/>
                      </a:cubicBezTo>
                      <a:cubicBezTo>
                        <a:pt x="27" y="50"/>
                        <a:pt x="27" y="50"/>
                        <a:pt x="27" y="50"/>
                      </a:cubicBezTo>
                      <a:cubicBezTo>
                        <a:pt x="29" y="37"/>
                        <a:pt x="40" y="27"/>
                        <a:pt x="54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93" y="27"/>
                        <a:pt x="104" y="38"/>
                        <a:pt x="104" y="53"/>
                      </a:cubicBezTo>
                      <a:cubicBezTo>
                        <a:pt x="104" y="280"/>
                        <a:pt x="104" y="280"/>
                        <a:pt x="104" y="280"/>
                      </a:cubicBezTo>
                      <a:cubicBezTo>
                        <a:pt x="104" y="295"/>
                        <a:pt x="93" y="307"/>
                        <a:pt x="78" y="307"/>
                      </a:cubicBezTo>
                      <a:cubicBezTo>
                        <a:pt x="71" y="307"/>
                        <a:pt x="71" y="307"/>
                        <a:pt x="71" y="307"/>
                      </a:cubicBezTo>
                      <a:cubicBezTo>
                        <a:pt x="70" y="307"/>
                        <a:pt x="69" y="307"/>
                        <a:pt x="69" y="307"/>
                      </a:cubicBezTo>
                      <a:cubicBezTo>
                        <a:pt x="68" y="307"/>
                        <a:pt x="67" y="307"/>
                        <a:pt x="67" y="307"/>
                      </a:cubicBezTo>
                      <a:cubicBezTo>
                        <a:pt x="59" y="307"/>
                        <a:pt x="53" y="313"/>
                        <a:pt x="53" y="320"/>
                      </a:cubicBezTo>
                      <a:cubicBezTo>
                        <a:pt x="53" y="368"/>
                        <a:pt x="53" y="368"/>
                        <a:pt x="53" y="368"/>
                      </a:cubicBezTo>
                      <a:cubicBezTo>
                        <a:pt x="53" y="374"/>
                        <a:pt x="57" y="378"/>
                        <a:pt x="61" y="380"/>
                      </a:cubicBezTo>
                      <a:cubicBezTo>
                        <a:pt x="63" y="381"/>
                        <a:pt x="66" y="382"/>
                        <a:pt x="68" y="382"/>
                      </a:cubicBezTo>
                      <a:cubicBezTo>
                        <a:pt x="92" y="382"/>
                        <a:pt x="106" y="391"/>
                        <a:pt x="107" y="394"/>
                      </a:cubicBezTo>
                      <a:cubicBezTo>
                        <a:pt x="106" y="397"/>
                        <a:pt x="92" y="406"/>
                        <a:pt x="68" y="406"/>
                      </a:cubicBezTo>
                      <a:cubicBezTo>
                        <a:pt x="44" y="406"/>
                        <a:pt x="30" y="398"/>
                        <a:pt x="29" y="394"/>
                      </a:cubicBezTo>
                      <a:cubicBezTo>
                        <a:pt x="29" y="393"/>
                        <a:pt x="32" y="390"/>
                        <a:pt x="39" y="387"/>
                      </a:cubicBezTo>
                      <a:cubicBezTo>
                        <a:pt x="46" y="384"/>
                        <a:pt x="49" y="376"/>
                        <a:pt x="46" y="370"/>
                      </a:cubicBezTo>
                      <a:cubicBezTo>
                        <a:pt x="43" y="363"/>
                        <a:pt x="36" y="360"/>
                        <a:pt x="29" y="362"/>
                      </a:cubicBezTo>
                      <a:cubicBezTo>
                        <a:pt x="12" y="369"/>
                        <a:pt x="2" y="381"/>
                        <a:pt x="2" y="394"/>
                      </a:cubicBezTo>
                      <a:cubicBezTo>
                        <a:pt x="2" y="416"/>
                        <a:pt x="30" y="433"/>
                        <a:pt x="68" y="433"/>
                      </a:cubicBezTo>
                      <a:cubicBezTo>
                        <a:pt x="106" y="433"/>
                        <a:pt x="134" y="416"/>
                        <a:pt x="134" y="394"/>
                      </a:cubicBezTo>
                      <a:cubicBezTo>
                        <a:pt x="134" y="374"/>
                        <a:pt x="112" y="359"/>
                        <a:pt x="80" y="35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  <p:sp>
              <p:nvSpPr>
                <p:cNvPr id="216" name="Freeform 572"/>
                <p:cNvSpPr>
                  <a:spLocks/>
                </p:cNvSpPr>
                <p:nvPr/>
              </p:nvSpPr>
              <p:spPr bwMode="auto">
                <a:xfrm>
                  <a:off x="2244994" y="3505724"/>
                  <a:ext cx="491797" cy="418514"/>
                </a:xfrm>
                <a:custGeom>
                  <a:avLst/>
                  <a:gdLst/>
                  <a:ahLst/>
                  <a:cxnLst>
                    <a:cxn ang="0">
                      <a:pos x="406" y="233"/>
                    </a:cxn>
                    <a:cxn ang="0">
                      <a:pos x="383" y="124"/>
                    </a:cxn>
                    <a:cxn ang="0">
                      <a:pos x="342" y="120"/>
                    </a:cxn>
                    <a:cxn ang="0">
                      <a:pos x="333" y="124"/>
                    </a:cxn>
                    <a:cxn ang="0">
                      <a:pos x="274" y="147"/>
                    </a:cxn>
                    <a:cxn ang="0">
                      <a:pos x="241" y="103"/>
                    </a:cxn>
                    <a:cxn ang="0">
                      <a:pos x="370" y="61"/>
                    </a:cxn>
                    <a:cxn ang="0">
                      <a:pos x="240" y="19"/>
                    </a:cxn>
                    <a:cxn ang="0">
                      <a:pos x="195" y="0"/>
                    </a:cxn>
                    <a:cxn ang="0">
                      <a:pos x="83" y="29"/>
                    </a:cxn>
                    <a:cxn ang="0">
                      <a:pos x="84" y="93"/>
                    </a:cxn>
                    <a:cxn ang="0">
                      <a:pos x="165" y="129"/>
                    </a:cxn>
                    <a:cxn ang="0">
                      <a:pos x="85" y="147"/>
                    </a:cxn>
                    <a:cxn ang="0">
                      <a:pos x="73" y="123"/>
                    </a:cxn>
                    <a:cxn ang="0">
                      <a:pos x="64" y="120"/>
                    </a:cxn>
                    <a:cxn ang="0">
                      <a:pos x="23" y="124"/>
                    </a:cxn>
                    <a:cxn ang="0">
                      <a:pos x="23" y="343"/>
                    </a:cxn>
                    <a:cxn ang="0">
                      <a:pos x="64" y="346"/>
                    </a:cxn>
                    <a:cxn ang="0">
                      <a:pos x="73" y="343"/>
                    </a:cxn>
                    <a:cxn ang="0">
                      <a:pos x="82" y="220"/>
                    </a:cxn>
                    <a:cxn ang="0">
                      <a:pos x="57" y="319"/>
                    </a:cxn>
                    <a:cxn ang="0">
                      <a:pos x="36" y="310"/>
                    </a:cxn>
                    <a:cxn ang="0">
                      <a:pos x="39" y="147"/>
                    </a:cxn>
                    <a:cxn ang="0">
                      <a:pos x="62" y="163"/>
                    </a:cxn>
                    <a:cxn ang="0">
                      <a:pos x="136" y="174"/>
                    </a:cxn>
                    <a:cxn ang="0">
                      <a:pos x="137" y="174"/>
                    </a:cxn>
                    <a:cxn ang="0">
                      <a:pos x="145" y="171"/>
                    </a:cxn>
                    <a:cxn ang="0">
                      <a:pos x="182" y="153"/>
                    </a:cxn>
                    <a:cxn ang="0">
                      <a:pos x="192" y="139"/>
                    </a:cxn>
                    <a:cxn ang="0">
                      <a:pos x="179" y="77"/>
                    </a:cxn>
                    <a:cxn ang="0">
                      <a:pos x="71" y="60"/>
                    </a:cxn>
                    <a:cxn ang="0">
                      <a:pos x="177" y="45"/>
                    </a:cxn>
                    <a:cxn ang="0">
                      <a:pos x="190" y="32"/>
                    </a:cxn>
                    <a:cxn ang="0">
                      <a:pos x="211" y="27"/>
                    </a:cxn>
                    <a:cxn ang="0">
                      <a:pos x="216" y="32"/>
                    </a:cxn>
                    <a:cxn ang="0">
                      <a:pos x="228" y="45"/>
                    </a:cxn>
                    <a:cxn ang="0">
                      <a:pos x="335" y="60"/>
                    </a:cxn>
                    <a:cxn ang="0">
                      <a:pos x="227" y="77"/>
                    </a:cxn>
                    <a:cxn ang="0">
                      <a:pos x="214" y="90"/>
                    </a:cxn>
                    <a:cxn ang="0">
                      <a:pos x="224" y="152"/>
                    </a:cxn>
                    <a:cxn ang="0">
                      <a:pos x="261" y="171"/>
                    </a:cxn>
                    <a:cxn ang="0">
                      <a:pos x="261" y="171"/>
                    </a:cxn>
                    <a:cxn ang="0">
                      <a:pos x="332" y="174"/>
                    </a:cxn>
                    <a:cxn ang="0">
                      <a:pos x="344" y="164"/>
                    </a:cxn>
                    <a:cxn ang="0">
                      <a:pos x="366" y="147"/>
                    </a:cxn>
                    <a:cxn ang="0">
                      <a:pos x="366" y="319"/>
                    </a:cxn>
                    <a:cxn ang="0">
                      <a:pos x="344" y="303"/>
                    </a:cxn>
                    <a:cxn ang="0">
                      <a:pos x="331" y="293"/>
                    </a:cxn>
                    <a:cxn ang="0">
                      <a:pos x="123" y="293"/>
                    </a:cxn>
                    <a:cxn ang="0">
                      <a:pos x="123" y="320"/>
                    </a:cxn>
                    <a:cxn ang="0">
                      <a:pos x="333" y="343"/>
                    </a:cxn>
                    <a:cxn ang="0">
                      <a:pos x="342" y="346"/>
                    </a:cxn>
                    <a:cxn ang="0">
                      <a:pos x="383" y="34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</a:cxnLst>
                  <a:rect l="0" t="0" r="r" b="b"/>
                  <a:pathLst>
                    <a:path w="406" h="346">
                      <a:moveTo>
                        <a:pt x="406" y="233"/>
                      </a:move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149"/>
                        <a:pt x="386" y="127"/>
                        <a:pt x="383" y="124"/>
                      </a:cubicBezTo>
                      <a:cubicBezTo>
                        <a:pt x="380" y="122"/>
                        <a:pt x="377" y="120"/>
                        <a:pt x="374" y="120"/>
                      </a:cubicBezTo>
                      <a:cubicBezTo>
                        <a:pt x="342" y="120"/>
                        <a:pt x="342" y="120"/>
                        <a:pt x="342" y="120"/>
                      </a:cubicBezTo>
                      <a:cubicBezTo>
                        <a:pt x="339" y="120"/>
                        <a:pt x="336" y="122"/>
                        <a:pt x="333" y="124"/>
                      </a:cubicBezTo>
                      <a:cubicBezTo>
                        <a:pt x="333" y="124"/>
                        <a:pt x="333" y="124"/>
                        <a:pt x="333" y="124"/>
                      </a:cubicBezTo>
                      <a:cubicBezTo>
                        <a:pt x="331" y="126"/>
                        <a:pt x="325" y="132"/>
                        <a:pt x="320" y="147"/>
                      </a:cubicBezTo>
                      <a:cubicBezTo>
                        <a:pt x="274" y="147"/>
                        <a:pt x="274" y="147"/>
                        <a:pt x="274" y="147"/>
                      </a:cubicBezTo>
                      <a:cubicBezTo>
                        <a:pt x="264" y="139"/>
                        <a:pt x="253" y="133"/>
                        <a:pt x="241" y="129"/>
                      </a:cubicBezTo>
                      <a:cubicBezTo>
                        <a:pt x="241" y="103"/>
                        <a:pt x="241" y="103"/>
                        <a:pt x="241" y="103"/>
                      </a:cubicBezTo>
                      <a:cubicBezTo>
                        <a:pt x="272" y="102"/>
                        <a:pt x="301" y="98"/>
                        <a:pt x="322" y="93"/>
                      </a:cubicBezTo>
                      <a:cubicBezTo>
                        <a:pt x="344" y="88"/>
                        <a:pt x="370" y="80"/>
                        <a:pt x="370" y="61"/>
                      </a:cubicBezTo>
                      <a:cubicBezTo>
                        <a:pt x="370" y="42"/>
                        <a:pt x="345" y="34"/>
                        <a:pt x="323" y="29"/>
                      </a:cubicBezTo>
                      <a:cubicBezTo>
                        <a:pt x="301" y="24"/>
                        <a:pt x="272" y="20"/>
                        <a:pt x="240" y="19"/>
                      </a:cubicBezTo>
                      <a:cubicBezTo>
                        <a:pt x="235" y="8"/>
                        <a:pt x="224" y="0"/>
                        <a:pt x="211" y="0"/>
                      </a:cubicBezTo>
                      <a:cubicBezTo>
                        <a:pt x="195" y="0"/>
                        <a:pt x="195" y="0"/>
                        <a:pt x="195" y="0"/>
                      </a:cubicBezTo>
                      <a:cubicBezTo>
                        <a:pt x="182" y="0"/>
                        <a:pt x="171" y="8"/>
                        <a:pt x="166" y="19"/>
                      </a:cubicBezTo>
                      <a:cubicBezTo>
                        <a:pt x="134" y="20"/>
                        <a:pt x="105" y="24"/>
                        <a:pt x="83" y="29"/>
                      </a:cubicBezTo>
                      <a:cubicBezTo>
                        <a:pt x="61" y="34"/>
                        <a:pt x="36" y="42"/>
                        <a:pt x="36" y="61"/>
                      </a:cubicBezTo>
                      <a:cubicBezTo>
                        <a:pt x="36" y="80"/>
                        <a:pt x="61" y="88"/>
                        <a:pt x="84" y="93"/>
                      </a:cubicBezTo>
                      <a:cubicBezTo>
                        <a:pt x="105" y="98"/>
                        <a:pt x="134" y="102"/>
                        <a:pt x="165" y="103"/>
                      </a:cubicBezTo>
                      <a:cubicBezTo>
                        <a:pt x="165" y="129"/>
                        <a:pt x="165" y="129"/>
                        <a:pt x="165" y="129"/>
                      </a:cubicBezTo>
                      <a:cubicBezTo>
                        <a:pt x="153" y="133"/>
                        <a:pt x="142" y="139"/>
                        <a:pt x="131" y="147"/>
                      </a:cubicBezTo>
                      <a:cubicBezTo>
                        <a:pt x="85" y="147"/>
                        <a:pt x="85" y="147"/>
                        <a:pt x="85" y="147"/>
                      </a:cubicBezTo>
                      <a:cubicBezTo>
                        <a:pt x="80" y="132"/>
                        <a:pt x="75" y="126"/>
                        <a:pt x="73" y="124"/>
                      </a:cubicBezTo>
                      <a:cubicBezTo>
                        <a:pt x="73" y="124"/>
                        <a:pt x="73" y="124"/>
                        <a:pt x="73" y="123"/>
                      </a:cubicBezTo>
                      <a:cubicBezTo>
                        <a:pt x="70" y="121"/>
                        <a:pt x="67" y="120"/>
                        <a:pt x="64" y="120"/>
                      </a:cubicBezTo>
                      <a:cubicBezTo>
                        <a:pt x="64" y="120"/>
                        <a:pt x="64" y="120"/>
                        <a:pt x="64" y="120"/>
                      </a:cubicBezTo>
                      <a:cubicBezTo>
                        <a:pt x="32" y="120"/>
                        <a:pt x="32" y="120"/>
                        <a:pt x="32" y="120"/>
                      </a:cubicBezTo>
                      <a:cubicBezTo>
                        <a:pt x="29" y="120"/>
                        <a:pt x="26" y="121"/>
                        <a:pt x="23" y="124"/>
                      </a:cubicBezTo>
                      <a:cubicBezTo>
                        <a:pt x="19" y="127"/>
                        <a:pt x="0" y="148"/>
                        <a:pt x="0" y="233"/>
                      </a:cubicBezTo>
                      <a:cubicBezTo>
                        <a:pt x="0" y="318"/>
                        <a:pt x="19" y="339"/>
                        <a:pt x="23" y="343"/>
                      </a:cubicBezTo>
                      <a:cubicBezTo>
                        <a:pt x="26" y="345"/>
                        <a:pt x="29" y="346"/>
                        <a:pt x="32" y="346"/>
                      </a:cubicBezTo>
                      <a:cubicBezTo>
                        <a:pt x="64" y="346"/>
                        <a:pt x="64" y="346"/>
                        <a:pt x="64" y="346"/>
                      </a:cubicBezTo>
                      <a:cubicBezTo>
                        <a:pt x="67" y="346"/>
                        <a:pt x="70" y="345"/>
                        <a:pt x="73" y="343"/>
                      </a:cubicBezTo>
                      <a:cubicBezTo>
                        <a:pt x="73" y="343"/>
                        <a:pt x="73" y="343"/>
                        <a:pt x="73" y="343"/>
                      </a:cubicBezTo>
                      <a:cubicBezTo>
                        <a:pt x="77" y="339"/>
                        <a:pt x="96" y="318"/>
                        <a:pt x="96" y="233"/>
                      </a:cubicBezTo>
                      <a:cubicBezTo>
                        <a:pt x="96" y="226"/>
                        <a:pt x="90" y="220"/>
                        <a:pt x="82" y="220"/>
                      </a:cubicBezTo>
                      <a:cubicBezTo>
                        <a:pt x="75" y="220"/>
                        <a:pt x="69" y="226"/>
                        <a:pt x="69" y="233"/>
                      </a:cubicBezTo>
                      <a:cubicBezTo>
                        <a:pt x="69" y="287"/>
                        <a:pt x="61" y="311"/>
                        <a:pt x="57" y="319"/>
                      </a:cubicBezTo>
                      <a:cubicBezTo>
                        <a:pt x="39" y="319"/>
                        <a:pt x="39" y="319"/>
                        <a:pt x="39" y="319"/>
                      </a:cubicBezTo>
                      <a:cubicBezTo>
                        <a:pt x="38" y="317"/>
                        <a:pt x="37" y="314"/>
                        <a:pt x="36" y="310"/>
                      </a:cubicBezTo>
                      <a:cubicBezTo>
                        <a:pt x="32" y="297"/>
                        <a:pt x="27" y="274"/>
                        <a:pt x="27" y="233"/>
                      </a:cubicBezTo>
                      <a:cubicBezTo>
                        <a:pt x="27" y="179"/>
                        <a:pt x="35" y="156"/>
                        <a:pt x="39" y="147"/>
                      </a:cubicBezTo>
                      <a:cubicBezTo>
                        <a:pt x="57" y="147"/>
                        <a:pt x="57" y="147"/>
                        <a:pt x="57" y="147"/>
                      </a:cubicBezTo>
                      <a:cubicBezTo>
                        <a:pt x="58" y="150"/>
                        <a:pt x="60" y="155"/>
                        <a:pt x="62" y="163"/>
                      </a:cubicBezTo>
                      <a:cubicBezTo>
                        <a:pt x="63" y="169"/>
                        <a:pt x="69" y="174"/>
                        <a:pt x="75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7" y="174"/>
                        <a:pt x="137" y="174"/>
                        <a:pt x="137" y="174"/>
                      </a:cubicBezTo>
                      <a:cubicBezTo>
                        <a:pt x="140" y="174"/>
                        <a:pt x="142" y="173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55" y="162"/>
                        <a:pt x="168" y="156"/>
                        <a:pt x="182" y="153"/>
                      </a:cubicBezTo>
                      <a:cubicBezTo>
                        <a:pt x="182" y="152"/>
                        <a:pt x="182" y="152"/>
                        <a:pt x="182" y="152"/>
                      </a:cubicBezTo>
                      <a:cubicBezTo>
                        <a:pt x="188" y="151"/>
                        <a:pt x="192" y="145"/>
                        <a:pt x="192" y="139"/>
                      </a:cubicBezTo>
                      <a:cubicBezTo>
                        <a:pt x="192" y="139"/>
                        <a:pt x="192" y="90"/>
                        <a:pt x="192" y="90"/>
                      </a:cubicBezTo>
                      <a:cubicBezTo>
                        <a:pt x="192" y="83"/>
                        <a:pt x="186" y="77"/>
                        <a:pt x="179" y="77"/>
                      </a:cubicBezTo>
                      <a:cubicBezTo>
                        <a:pt x="121" y="75"/>
                        <a:pt x="86" y="68"/>
                        <a:pt x="71" y="62"/>
                      </a:cubicBezTo>
                      <a:cubicBezTo>
                        <a:pt x="70" y="62"/>
                        <a:pt x="70" y="60"/>
                        <a:pt x="71" y="60"/>
                      </a:cubicBezTo>
                      <a:cubicBezTo>
                        <a:pt x="86" y="55"/>
                        <a:pt x="120" y="47"/>
                        <a:pt x="177" y="45"/>
                      </a:cubicBezTo>
                      <a:cubicBezTo>
                        <a:pt x="177" y="45"/>
                        <a:pt x="177" y="45"/>
                        <a:pt x="177" y="45"/>
                      </a:cubicBezTo>
                      <a:cubicBezTo>
                        <a:pt x="184" y="45"/>
                        <a:pt x="190" y="39"/>
                        <a:pt x="190" y="32"/>
                      </a:cubicBezTo>
                      <a:cubicBezTo>
                        <a:pt x="190" y="32"/>
                        <a:pt x="190" y="32"/>
                        <a:pt x="190" y="32"/>
                      </a:cubicBezTo>
                      <a:cubicBezTo>
                        <a:pt x="190" y="29"/>
                        <a:pt x="192" y="27"/>
                        <a:pt x="195" y="27"/>
                      </a:cubicBezTo>
                      <a:cubicBezTo>
                        <a:pt x="211" y="27"/>
                        <a:pt x="211" y="27"/>
                        <a:pt x="211" y="27"/>
                      </a:cubicBezTo>
                      <a:cubicBezTo>
                        <a:pt x="214" y="27"/>
                        <a:pt x="216" y="29"/>
                        <a:pt x="216" y="32"/>
                      </a:cubicBezTo>
                      <a:cubicBezTo>
                        <a:pt x="216" y="32"/>
                        <a:pt x="216" y="32"/>
                        <a:pt x="216" y="32"/>
                      </a:cubicBezTo>
                      <a:cubicBezTo>
                        <a:pt x="216" y="38"/>
                        <a:pt x="220" y="44"/>
                        <a:pt x="226" y="45"/>
                      </a:cubicBezTo>
                      <a:cubicBezTo>
                        <a:pt x="227" y="45"/>
                        <a:pt x="228" y="45"/>
                        <a:pt x="228" y="45"/>
                      </a:cubicBezTo>
                      <a:cubicBezTo>
                        <a:pt x="229" y="45"/>
                        <a:pt x="229" y="45"/>
                        <a:pt x="229" y="45"/>
                      </a:cubicBezTo>
                      <a:cubicBezTo>
                        <a:pt x="285" y="47"/>
                        <a:pt x="320" y="55"/>
                        <a:pt x="335" y="60"/>
                      </a:cubicBezTo>
                      <a:cubicBezTo>
                        <a:pt x="336" y="60"/>
                        <a:pt x="336" y="62"/>
                        <a:pt x="335" y="62"/>
                      </a:cubicBezTo>
                      <a:cubicBezTo>
                        <a:pt x="319" y="68"/>
                        <a:pt x="285" y="75"/>
                        <a:pt x="227" y="77"/>
                      </a:cubicBezTo>
                      <a:cubicBezTo>
                        <a:pt x="227" y="77"/>
                        <a:pt x="226" y="77"/>
                        <a:pt x="226" y="77"/>
                      </a:cubicBezTo>
                      <a:cubicBezTo>
                        <a:pt x="219" y="77"/>
                        <a:pt x="214" y="83"/>
                        <a:pt x="214" y="90"/>
                      </a:cubicBezTo>
                      <a:cubicBezTo>
                        <a:pt x="214" y="90"/>
                        <a:pt x="214" y="139"/>
                        <a:pt x="214" y="139"/>
                      </a:cubicBezTo>
                      <a:cubicBezTo>
                        <a:pt x="214" y="145"/>
                        <a:pt x="218" y="151"/>
                        <a:pt x="224" y="152"/>
                      </a:cubicBezTo>
                      <a:cubicBezTo>
                        <a:pt x="224" y="152"/>
                        <a:pt x="224" y="152"/>
                        <a:pt x="224" y="153"/>
                      </a:cubicBezTo>
                      <a:cubicBezTo>
                        <a:pt x="238" y="156"/>
                        <a:pt x="250" y="162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3" y="173"/>
                        <a:pt x="266" y="174"/>
                        <a:pt x="268" y="174"/>
                      </a:cubicBezTo>
                      <a:cubicBezTo>
                        <a:pt x="269" y="174"/>
                        <a:pt x="331" y="174"/>
                        <a:pt x="332" y="174"/>
                      </a:cubicBezTo>
                      <a:cubicBezTo>
                        <a:pt x="337" y="173"/>
                        <a:pt x="342" y="169"/>
                        <a:pt x="344" y="164"/>
                      </a:cubicBezTo>
                      <a:cubicBezTo>
                        <a:pt x="344" y="164"/>
                        <a:pt x="344" y="164"/>
                        <a:pt x="344" y="164"/>
                      </a:cubicBezTo>
                      <a:cubicBezTo>
                        <a:pt x="346" y="156"/>
                        <a:pt x="348" y="151"/>
                        <a:pt x="349" y="147"/>
                      </a:cubicBezTo>
                      <a:cubicBezTo>
                        <a:pt x="366" y="147"/>
                        <a:pt x="366" y="147"/>
                        <a:pt x="366" y="147"/>
                      </a:cubicBezTo>
                      <a:cubicBezTo>
                        <a:pt x="371" y="156"/>
                        <a:pt x="379" y="179"/>
                        <a:pt x="379" y="233"/>
                      </a:cubicBezTo>
                      <a:cubicBezTo>
                        <a:pt x="379" y="287"/>
                        <a:pt x="371" y="311"/>
                        <a:pt x="366" y="319"/>
                      </a:cubicBezTo>
                      <a:cubicBezTo>
                        <a:pt x="349" y="319"/>
                        <a:pt x="349" y="319"/>
                        <a:pt x="349" y="319"/>
                      </a:cubicBezTo>
                      <a:cubicBezTo>
                        <a:pt x="348" y="316"/>
                        <a:pt x="346" y="311"/>
                        <a:pt x="344" y="303"/>
                      </a:cubicBezTo>
                      <a:cubicBezTo>
                        <a:pt x="344" y="303"/>
                        <a:pt x="344" y="303"/>
                        <a:pt x="344" y="302"/>
                      </a:cubicBezTo>
                      <a:cubicBezTo>
                        <a:pt x="342" y="297"/>
                        <a:pt x="337" y="293"/>
                        <a:pt x="331" y="293"/>
                      </a:cubicBezTo>
                      <a:cubicBezTo>
                        <a:pt x="331" y="293"/>
                        <a:pt x="331" y="293"/>
                        <a:pt x="331" y="293"/>
                      </a:cubicBezTo>
                      <a:cubicBezTo>
                        <a:pt x="123" y="293"/>
                        <a:pt x="123" y="293"/>
                        <a:pt x="123" y="293"/>
                      </a:cubicBezTo>
                      <a:cubicBezTo>
                        <a:pt x="116" y="293"/>
                        <a:pt x="110" y="299"/>
                        <a:pt x="110" y="306"/>
                      </a:cubicBezTo>
                      <a:cubicBezTo>
                        <a:pt x="110" y="314"/>
                        <a:pt x="116" y="320"/>
                        <a:pt x="123" y="320"/>
                      </a:cubicBezTo>
                      <a:cubicBezTo>
                        <a:pt x="320" y="320"/>
                        <a:pt x="320" y="320"/>
                        <a:pt x="320" y="320"/>
                      </a:cubicBezTo>
                      <a:cubicBezTo>
                        <a:pt x="325" y="334"/>
                        <a:pt x="331" y="341"/>
                        <a:pt x="333" y="343"/>
                      </a:cubicBezTo>
                      <a:cubicBezTo>
                        <a:pt x="333" y="343"/>
                        <a:pt x="333" y="343"/>
                        <a:pt x="333" y="343"/>
                      </a:cubicBezTo>
                      <a:cubicBezTo>
                        <a:pt x="336" y="345"/>
                        <a:pt x="339" y="346"/>
                        <a:pt x="342" y="346"/>
                      </a:cubicBezTo>
                      <a:cubicBezTo>
                        <a:pt x="374" y="346"/>
                        <a:pt x="374" y="346"/>
                        <a:pt x="374" y="346"/>
                      </a:cubicBezTo>
                      <a:cubicBezTo>
                        <a:pt x="377" y="346"/>
                        <a:pt x="380" y="345"/>
                        <a:pt x="383" y="343"/>
                      </a:cubicBezTo>
                      <a:cubicBezTo>
                        <a:pt x="386" y="339"/>
                        <a:pt x="406" y="318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11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833817" y="2799820"/>
                <a:ext cx="433945" cy="433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2" name="Straight Connector 211"/>
              <p:cNvCxnSpPr/>
              <p:nvPr/>
            </p:nvCxnSpPr>
            <p:spPr bwMode="ltGray">
              <a:xfrm flipV="1">
                <a:off x="1933575" y="1364117"/>
                <a:ext cx="129051" cy="253311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3" name="Picture 15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ltGray">
              <a:xfrm>
                <a:off x="1825082" y="885167"/>
                <a:ext cx="563517" cy="563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9" name="Straight Connector 218"/>
              <p:cNvCxnSpPr/>
              <p:nvPr/>
            </p:nvCxnSpPr>
            <p:spPr bwMode="ltGray">
              <a:xfrm flipH="1" flipV="1">
                <a:off x="2083406" y="1342117"/>
                <a:ext cx="129051" cy="253311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 bwMode="ltGray">
              <a:xfrm flipV="1">
                <a:off x="2039549" y="1986409"/>
                <a:ext cx="129051" cy="253311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 bwMode="ltGray">
              <a:xfrm flipH="1" flipV="1">
                <a:off x="1954356" y="2072632"/>
                <a:ext cx="85193" cy="152706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4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75803" y="1546774"/>
                <a:ext cx="566291" cy="566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14871" y="1546774"/>
                <a:ext cx="566291" cy="566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7" name="TextBox 226"/>
            <p:cNvSpPr txBox="1"/>
            <p:nvPr/>
          </p:nvSpPr>
          <p:spPr>
            <a:xfrm>
              <a:off x="5942132" y="4007007"/>
              <a:ext cx="1787107" cy="49242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9530"/>
                  </a:solidFill>
                </a:rPr>
                <a:t>5. Redundant</a:t>
              </a:r>
            </a:p>
            <a:p>
              <a:pPr algn="ctr"/>
              <a:r>
                <a:rPr lang="en-US" sz="1200" dirty="0" smtClean="0">
                  <a:solidFill>
                    <a:srgbClr val="009530"/>
                  </a:solidFill>
                </a:rPr>
                <a:t>(reliable access)</a:t>
              </a:r>
              <a:endParaRPr lang="en-US" sz="1200" dirty="0">
                <a:solidFill>
                  <a:srgbClr val="00953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79316" y="1048132"/>
            <a:ext cx="1787107" cy="3451299"/>
            <a:chOff x="2779316" y="1048132"/>
            <a:chExt cx="1787107" cy="3451299"/>
          </a:xfrm>
        </p:grpSpPr>
        <p:grpSp>
          <p:nvGrpSpPr>
            <p:cNvPr id="204" name="Group 203"/>
            <p:cNvGrpSpPr/>
            <p:nvPr/>
          </p:nvGrpSpPr>
          <p:grpSpPr>
            <a:xfrm>
              <a:off x="3394929" y="1048132"/>
              <a:ext cx="599493" cy="2797301"/>
              <a:chOff x="2062567" y="1176157"/>
              <a:chExt cx="599493" cy="2797301"/>
            </a:xfrm>
          </p:grpSpPr>
          <p:sp>
            <p:nvSpPr>
              <p:cNvPr id="135" name="Rectangle 134"/>
              <p:cNvSpPr/>
              <p:nvPr/>
            </p:nvSpPr>
            <p:spPr>
              <a:xfrm rot="10800000" flipH="1" flipV="1">
                <a:off x="2295776" y="3124192"/>
                <a:ext cx="30611" cy="14996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 flipH="1" flipV="1">
                <a:off x="2208716" y="2375481"/>
                <a:ext cx="144486" cy="361799"/>
                <a:chOff x="3119441" y="2033588"/>
                <a:chExt cx="561972" cy="1407199"/>
              </a:xfrm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3176592" y="2857502"/>
                  <a:ext cx="119061" cy="58328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3119441" y="2690811"/>
                  <a:ext cx="242750" cy="24274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9" name="Freeform 118"/>
                <p:cNvSpPr/>
                <p:nvPr/>
              </p:nvSpPr>
              <p:spPr>
                <a:xfrm>
                  <a:off x="3319463" y="2033588"/>
                  <a:ext cx="361950" cy="647699"/>
                </a:xfrm>
                <a:custGeom>
                  <a:avLst/>
                  <a:gdLst>
                    <a:gd name="connsiteX0" fmla="*/ 361950 w 361950"/>
                    <a:gd name="connsiteY0" fmla="*/ 0 h 647700"/>
                    <a:gd name="connsiteX1" fmla="*/ 57150 w 361950"/>
                    <a:gd name="connsiteY1" fmla="*/ 319087 h 647700"/>
                    <a:gd name="connsiteX2" fmla="*/ 309562 w 361950"/>
                    <a:gd name="connsiteY2" fmla="*/ 338137 h 647700"/>
                    <a:gd name="connsiteX3" fmla="*/ 0 w 361950"/>
                    <a:gd name="connsiteY3" fmla="*/ 6477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647700">
                      <a:moveTo>
                        <a:pt x="361950" y="0"/>
                      </a:moveTo>
                      <a:lnTo>
                        <a:pt x="57150" y="319087"/>
                      </a:lnTo>
                      <a:lnTo>
                        <a:pt x="309562" y="338137"/>
                      </a:lnTo>
                      <a:lnTo>
                        <a:pt x="0" y="647700"/>
                      </a:lnTo>
                    </a:path>
                  </a:pathLst>
                </a:cu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</p:grpSp>
          <p:cxnSp>
            <p:nvCxnSpPr>
              <p:cNvPr id="85" name="Straight Connector 84"/>
              <p:cNvCxnSpPr/>
              <p:nvPr/>
            </p:nvCxnSpPr>
            <p:spPr bwMode="ltGray">
              <a:xfrm flipH="1" flipV="1">
                <a:off x="2329423" y="1655106"/>
                <a:ext cx="1" cy="249805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7" name="Picture 15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ltGray">
              <a:xfrm>
                <a:off x="2091880" y="1176157"/>
                <a:ext cx="563517" cy="563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1" name="Straight Connector 110"/>
              <p:cNvCxnSpPr/>
              <p:nvPr/>
            </p:nvCxnSpPr>
            <p:spPr>
              <a:xfrm flipV="1">
                <a:off x="2329424" y="3504189"/>
                <a:ext cx="0" cy="175793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/>
              <p:cNvGrpSpPr/>
              <p:nvPr/>
            </p:nvGrpSpPr>
            <p:grpSpPr>
              <a:xfrm>
                <a:off x="2062567" y="3423998"/>
                <a:ext cx="475645" cy="549460"/>
                <a:chOff x="2244994" y="3226378"/>
                <a:chExt cx="604108" cy="697860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13" name="Freeform 369"/>
                <p:cNvSpPr>
                  <a:spLocks/>
                </p:cNvSpPr>
                <p:nvPr/>
              </p:nvSpPr>
              <p:spPr bwMode="auto">
                <a:xfrm>
                  <a:off x="2711239" y="3226378"/>
                  <a:ext cx="137863" cy="442195"/>
                </a:xfrm>
                <a:custGeom>
                  <a:avLst/>
                  <a:gdLst/>
                  <a:ahLst/>
                  <a:cxnLst>
                    <a:cxn ang="0">
                      <a:pos x="80" y="356"/>
                    </a:cxn>
                    <a:cxn ang="0">
                      <a:pos x="80" y="333"/>
                    </a:cxn>
                    <a:cxn ang="0">
                      <a:pos x="131" y="280"/>
                    </a:cxn>
                    <a:cxn ang="0">
                      <a:pos x="131" y="53"/>
                    </a:cxn>
                    <a:cxn ang="0">
                      <a:pos x="78" y="0"/>
                    </a:cxn>
                    <a:cxn ang="0">
                      <a:pos x="54" y="0"/>
                    </a:cxn>
                    <a:cxn ang="0">
                      <a:pos x="0" y="53"/>
                    </a:cxn>
                    <a:cxn ang="0">
                      <a:pos x="0" y="280"/>
                    </a:cxn>
                    <a:cxn ang="0">
                      <a:pos x="16" y="318"/>
                    </a:cxn>
                    <a:cxn ang="0">
                      <a:pos x="35" y="318"/>
                    </a:cxn>
                    <a:cxn ang="0">
                      <a:pos x="35" y="299"/>
                    </a:cxn>
                    <a:cxn ang="0">
                      <a:pos x="27" y="280"/>
                    </a:cxn>
                    <a:cxn ang="0">
                      <a:pos x="27" y="255"/>
                    </a:cxn>
                    <a:cxn ang="0">
                      <a:pos x="54" y="263"/>
                    </a:cxn>
                    <a:cxn ang="0">
                      <a:pos x="77" y="263"/>
                    </a:cxn>
                    <a:cxn ang="0">
                      <a:pos x="91" y="249"/>
                    </a:cxn>
                    <a:cxn ang="0">
                      <a:pos x="77" y="236"/>
                    </a:cxn>
                    <a:cxn ang="0">
                      <a:pos x="54" y="236"/>
                    </a:cxn>
                    <a:cxn ang="0">
                      <a:pos x="35" y="228"/>
                    </a:cxn>
                    <a:cxn ang="0">
                      <a:pos x="27" y="209"/>
                    </a:cxn>
                    <a:cxn ang="0">
                      <a:pos x="27" y="206"/>
                    </a:cxn>
                    <a:cxn ang="0">
                      <a:pos x="27" y="177"/>
                    </a:cxn>
                    <a:cxn ang="0">
                      <a:pos x="54" y="184"/>
                    </a:cxn>
                    <a:cxn ang="0">
                      <a:pos x="77" y="184"/>
                    </a:cxn>
                    <a:cxn ang="0">
                      <a:pos x="91" y="171"/>
                    </a:cxn>
                    <a:cxn ang="0">
                      <a:pos x="77" y="157"/>
                    </a:cxn>
                    <a:cxn ang="0">
                      <a:pos x="54" y="157"/>
                    </a:cxn>
                    <a:cxn ang="0">
                      <a:pos x="35" y="149"/>
                    </a:cxn>
                    <a:cxn ang="0">
                      <a:pos x="27" y="131"/>
                    </a:cxn>
                    <a:cxn ang="0">
                      <a:pos x="27" y="128"/>
                    </a:cxn>
                    <a:cxn ang="0">
                      <a:pos x="27" y="97"/>
                    </a:cxn>
                    <a:cxn ang="0">
                      <a:pos x="54" y="104"/>
                    </a:cxn>
                    <a:cxn ang="0">
                      <a:pos x="77" y="104"/>
                    </a:cxn>
                    <a:cxn ang="0">
                      <a:pos x="91" y="91"/>
                    </a:cxn>
                    <a:cxn ang="0">
                      <a:pos x="77" y="77"/>
                    </a:cxn>
                    <a:cxn ang="0">
                      <a:pos x="54" y="77"/>
                    </a:cxn>
                    <a:cxn ang="0">
                      <a:pos x="35" y="69"/>
                    </a:cxn>
                    <a:cxn ang="0">
                      <a:pos x="27" y="51"/>
                    </a:cxn>
                    <a:cxn ang="0">
                      <a:pos x="27" y="50"/>
                    </a:cxn>
                    <a:cxn ang="0">
                      <a:pos x="54" y="27"/>
                    </a:cxn>
                    <a:cxn ang="0">
                      <a:pos x="78" y="27"/>
                    </a:cxn>
                    <a:cxn ang="0">
                      <a:pos x="104" y="53"/>
                    </a:cxn>
                    <a:cxn ang="0">
                      <a:pos x="104" y="280"/>
                    </a:cxn>
                    <a:cxn ang="0">
                      <a:pos x="78" y="307"/>
                    </a:cxn>
                    <a:cxn ang="0">
                      <a:pos x="71" y="307"/>
                    </a:cxn>
                    <a:cxn ang="0">
                      <a:pos x="69" y="307"/>
                    </a:cxn>
                    <a:cxn ang="0">
                      <a:pos x="67" y="307"/>
                    </a:cxn>
                    <a:cxn ang="0">
                      <a:pos x="53" y="320"/>
                    </a:cxn>
                    <a:cxn ang="0">
                      <a:pos x="53" y="368"/>
                    </a:cxn>
                    <a:cxn ang="0">
                      <a:pos x="61" y="380"/>
                    </a:cxn>
                    <a:cxn ang="0">
                      <a:pos x="68" y="382"/>
                    </a:cxn>
                    <a:cxn ang="0">
                      <a:pos x="107" y="394"/>
                    </a:cxn>
                    <a:cxn ang="0">
                      <a:pos x="68" y="406"/>
                    </a:cxn>
                    <a:cxn ang="0">
                      <a:pos x="29" y="394"/>
                    </a:cxn>
                    <a:cxn ang="0">
                      <a:pos x="39" y="387"/>
                    </a:cxn>
                    <a:cxn ang="0">
                      <a:pos x="46" y="370"/>
                    </a:cxn>
                    <a:cxn ang="0">
                      <a:pos x="29" y="362"/>
                    </a:cxn>
                    <a:cxn ang="0">
                      <a:pos x="2" y="394"/>
                    </a:cxn>
                    <a:cxn ang="0">
                      <a:pos x="68" y="433"/>
                    </a:cxn>
                    <a:cxn ang="0">
                      <a:pos x="134" y="394"/>
                    </a:cxn>
                    <a:cxn ang="0">
                      <a:pos x="80" y="356"/>
                    </a:cxn>
                  </a:cxnLst>
                  <a:rect l="0" t="0" r="r" b="b"/>
                  <a:pathLst>
                    <a:path w="134" h="433">
                      <a:moveTo>
                        <a:pt x="80" y="356"/>
                      </a:moveTo>
                      <a:cubicBezTo>
                        <a:pt x="80" y="333"/>
                        <a:pt x="80" y="333"/>
                        <a:pt x="80" y="333"/>
                      </a:cubicBezTo>
                      <a:cubicBezTo>
                        <a:pt x="108" y="332"/>
                        <a:pt x="131" y="309"/>
                        <a:pt x="131" y="280"/>
                      </a:cubicBezTo>
                      <a:cubicBezTo>
                        <a:pt x="131" y="53"/>
                        <a:pt x="131" y="53"/>
                        <a:pt x="131" y="53"/>
                      </a:cubicBezTo>
                      <a:cubicBezTo>
                        <a:pt x="131" y="24"/>
                        <a:pt x="107" y="0"/>
                        <a:pt x="78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24" y="0"/>
                        <a:pt x="0" y="24"/>
                        <a:pt x="0" y="53"/>
                      </a:cubicBezTo>
                      <a:cubicBezTo>
                        <a:pt x="0" y="280"/>
                        <a:pt x="0" y="280"/>
                        <a:pt x="0" y="280"/>
                      </a:cubicBezTo>
                      <a:cubicBezTo>
                        <a:pt x="0" y="294"/>
                        <a:pt x="6" y="308"/>
                        <a:pt x="16" y="318"/>
                      </a:cubicBezTo>
                      <a:cubicBezTo>
                        <a:pt x="21" y="323"/>
                        <a:pt x="30" y="323"/>
                        <a:pt x="35" y="318"/>
                      </a:cubicBezTo>
                      <a:cubicBezTo>
                        <a:pt x="40" y="313"/>
                        <a:pt x="40" y="304"/>
                        <a:pt x="35" y="299"/>
                      </a:cubicBezTo>
                      <a:cubicBezTo>
                        <a:pt x="29" y="294"/>
                        <a:pt x="27" y="287"/>
                        <a:pt x="27" y="280"/>
                      </a:cubicBezTo>
                      <a:cubicBezTo>
                        <a:pt x="27" y="255"/>
                        <a:pt x="27" y="255"/>
                        <a:pt x="27" y="255"/>
                      </a:cubicBezTo>
                      <a:cubicBezTo>
                        <a:pt x="35" y="260"/>
                        <a:pt x="44" y="263"/>
                        <a:pt x="54" y="263"/>
                      </a:cubicBezTo>
                      <a:cubicBezTo>
                        <a:pt x="77" y="263"/>
                        <a:pt x="77" y="263"/>
                        <a:pt x="77" y="263"/>
                      </a:cubicBezTo>
                      <a:cubicBezTo>
                        <a:pt x="85" y="263"/>
                        <a:pt x="91" y="257"/>
                        <a:pt x="91" y="249"/>
                      </a:cubicBezTo>
                      <a:cubicBezTo>
                        <a:pt x="91" y="242"/>
                        <a:pt x="85" y="236"/>
                        <a:pt x="77" y="236"/>
                      </a:cubicBezTo>
                      <a:cubicBezTo>
                        <a:pt x="54" y="236"/>
                        <a:pt x="54" y="236"/>
                        <a:pt x="54" y="236"/>
                      </a:cubicBezTo>
                      <a:cubicBezTo>
                        <a:pt x="47" y="236"/>
                        <a:pt x="40" y="233"/>
                        <a:pt x="35" y="228"/>
                      </a:cubicBezTo>
                      <a:cubicBezTo>
                        <a:pt x="30" y="223"/>
                        <a:pt x="27" y="216"/>
                        <a:pt x="27" y="209"/>
                      </a:cubicBezTo>
                      <a:cubicBezTo>
                        <a:pt x="27" y="208"/>
                        <a:pt x="27" y="207"/>
                        <a:pt x="27" y="206"/>
                      </a:cubicBezTo>
                      <a:cubicBezTo>
                        <a:pt x="27" y="177"/>
                        <a:pt x="27" y="177"/>
                        <a:pt x="27" y="177"/>
                      </a:cubicBezTo>
                      <a:cubicBezTo>
                        <a:pt x="35" y="181"/>
                        <a:pt x="44" y="184"/>
                        <a:pt x="54" y="184"/>
                      </a:cubicBezTo>
                      <a:cubicBezTo>
                        <a:pt x="77" y="184"/>
                        <a:pt x="77" y="184"/>
                        <a:pt x="77" y="184"/>
                      </a:cubicBezTo>
                      <a:cubicBezTo>
                        <a:pt x="85" y="184"/>
                        <a:pt x="91" y="178"/>
                        <a:pt x="91" y="171"/>
                      </a:cubicBezTo>
                      <a:cubicBezTo>
                        <a:pt x="91" y="163"/>
                        <a:pt x="85" y="157"/>
                        <a:pt x="77" y="157"/>
                      </a:cubicBezTo>
                      <a:cubicBezTo>
                        <a:pt x="54" y="157"/>
                        <a:pt x="54" y="157"/>
                        <a:pt x="54" y="157"/>
                      </a:cubicBezTo>
                      <a:cubicBezTo>
                        <a:pt x="47" y="157"/>
                        <a:pt x="40" y="155"/>
                        <a:pt x="35" y="149"/>
                      </a:cubicBezTo>
                      <a:cubicBezTo>
                        <a:pt x="30" y="144"/>
                        <a:pt x="27" y="138"/>
                        <a:pt x="27" y="131"/>
                      </a:cubicBezTo>
                      <a:cubicBezTo>
                        <a:pt x="27" y="130"/>
                        <a:pt x="27" y="129"/>
                        <a:pt x="27" y="128"/>
                      </a:cubicBezTo>
                      <a:cubicBezTo>
                        <a:pt x="27" y="97"/>
                        <a:pt x="27" y="97"/>
                        <a:pt x="27" y="97"/>
                      </a:cubicBezTo>
                      <a:cubicBezTo>
                        <a:pt x="35" y="101"/>
                        <a:pt x="44" y="104"/>
                        <a:pt x="54" y="104"/>
                      </a:cubicBezTo>
                      <a:cubicBezTo>
                        <a:pt x="77" y="104"/>
                        <a:pt x="77" y="104"/>
                        <a:pt x="77" y="104"/>
                      </a:cubicBezTo>
                      <a:cubicBezTo>
                        <a:pt x="85" y="104"/>
                        <a:pt x="91" y="98"/>
                        <a:pt x="91" y="91"/>
                      </a:cubicBezTo>
                      <a:cubicBezTo>
                        <a:pt x="91" y="83"/>
                        <a:pt x="85" y="77"/>
                        <a:pt x="77" y="77"/>
                      </a:cubicBezTo>
                      <a:cubicBezTo>
                        <a:pt x="54" y="77"/>
                        <a:pt x="54" y="77"/>
                        <a:pt x="54" y="77"/>
                      </a:cubicBezTo>
                      <a:cubicBezTo>
                        <a:pt x="47" y="77"/>
                        <a:pt x="40" y="75"/>
                        <a:pt x="35" y="69"/>
                      </a:cubicBezTo>
                      <a:cubicBezTo>
                        <a:pt x="30" y="64"/>
                        <a:pt x="27" y="58"/>
                        <a:pt x="27" y="51"/>
                      </a:cubicBezTo>
                      <a:cubicBezTo>
                        <a:pt x="27" y="50"/>
                        <a:pt x="27" y="50"/>
                        <a:pt x="27" y="50"/>
                      </a:cubicBezTo>
                      <a:cubicBezTo>
                        <a:pt x="29" y="37"/>
                        <a:pt x="40" y="27"/>
                        <a:pt x="54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93" y="27"/>
                        <a:pt x="104" y="38"/>
                        <a:pt x="104" y="53"/>
                      </a:cubicBezTo>
                      <a:cubicBezTo>
                        <a:pt x="104" y="280"/>
                        <a:pt x="104" y="280"/>
                        <a:pt x="104" y="280"/>
                      </a:cubicBezTo>
                      <a:cubicBezTo>
                        <a:pt x="104" y="295"/>
                        <a:pt x="93" y="307"/>
                        <a:pt x="78" y="307"/>
                      </a:cubicBezTo>
                      <a:cubicBezTo>
                        <a:pt x="71" y="307"/>
                        <a:pt x="71" y="307"/>
                        <a:pt x="71" y="307"/>
                      </a:cubicBezTo>
                      <a:cubicBezTo>
                        <a:pt x="70" y="307"/>
                        <a:pt x="69" y="307"/>
                        <a:pt x="69" y="307"/>
                      </a:cubicBezTo>
                      <a:cubicBezTo>
                        <a:pt x="68" y="307"/>
                        <a:pt x="67" y="307"/>
                        <a:pt x="67" y="307"/>
                      </a:cubicBezTo>
                      <a:cubicBezTo>
                        <a:pt x="59" y="307"/>
                        <a:pt x="53" y="313"/>
                        <a:pt x="53" y="320"/>
                      </a:cubicBezTo>
                      <a:cubicBezTo>
                        <a:pt x="53" y="368"/>
                        <a:pt x="53" y="368"/>
                        <a:pt x="53" y="368"/>
                      </a:cubicBezTo>
                      <a:cubicBezTo>
                        <a:pt x="53" y="374"/>
                        <a:pt x="57" y="378"/>
                        <a:pt x="61" y="380"/>
                      </a:cubicBezTo>
                      <a:cubicBezTo>
                        <a:pt x="63" y="381"/>
                        <a:pt x="66" y="382"/>
                        <a:pt x="68" y="382"/>
                      </a:cubicBezTo>
                      <a:cubicBezTo>
                        <a:pt x="92" y="382"/>
                        <a:pt x="106" y="391"/>
                        <a:pt x="107" y="394"/>
                      </a:cubicBezTo>
                      <a:cubicBezTo>
                        <a:pt x="106" y="397"/>
                        <a:pt x="92" y="406"/>
                        <a:pt x="68" y="406"/>
                      </a:cubicBezTo>
                      <a:cubicBezTo>
                        <a:pt x="44" y="406"/>
                        <a:pt x="30" y="398"/>
                        <a:pt x="29" y="394"/>
                      </a:cubicBezTo>
                      <a:cubicBezTo>
                        <a:pt x="29" y="393"/>
                        <a:pt x="32" y="390"/>
                        <a:pt x="39" y="387"/>
                      </a:cubicBezTo>
                      <a:cubicBezTo>
                        <a:pt x="46" y="384"/>
                        <a:pt x="49" y="376"/>
                        <a:pt x="46" y="370"/>
                      </a:cubicBezTo>
                      <a:cubicBezTo>
                        <a:pt x="43" y="363"/>
                        <a:pt x="36" y="360"/>
                        <a:pt x="29" y="362"/>
                      </a:cubicBezTo>
                      <a:cubicBezTo>
                        <a:pt x="12" y="369"/>
                        <a:pt x="2" y="381"/>
                        <a:pt x="2" y="394"/>
                      </a:cubicBezTo>
                      <a:cubicBezTo>
                        <a:pt x="2" y="416"/>
                        <a:pt x="30" y="433"/>
                        <a:pt x="68" y="433"/>
                      </a:cubicBezTo>
                      <a:cubicBezTo>
                        <a:pt x="106" y="433"/>
                        <a:pt x="134" y="416"/>
                        <a:pt x="134" y="394"/>
                      </a:cubicBezTo>
                      <a:cubicBezTo>
                        <a:pt x="134" y="374"/>
                        <a:pt x="112" y="359"/>
                        <a:pt x="80" y="35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  <p:sp>
              <p:nvSpPr>
                <p:cNvPr id="114" name="Freeform 572"/>
                <p:cNvSpPr>
                  <a:spLocks/>
                </p:cNvSpPr>
                <p:nvPr/>
              </p:nvSpPr>
              <p:spPr bwMode="auto">
                <a:xfrm>
                  <a:off x="2244994" y="3505724"/>
                  <a:ext cx="491797" cy="418514"/>
                </a:xfrm>
                <a:custGeom>
                  <a:avLst/>
                  <a:gdLst/>
                  <a:ahLst/>
                  <a:cxnLst>
                    <a:cxn ang="0">
                      <a:pos x="406" y="233"/>
                    </a:cxn>
                    <a:cxn ang="0">
                      <a:pos x="383" y="124"/>
                    </a:cxn>
                    <a:cxn ang="0">
                      <a:pos x="342" y="120"/>
                    </a:cxn>
                    <a:cxn ang="0">
                      <a:pos x="333" y="124"/>
                    </a:cxn>
                    <a:cxn ang="0">
                      <a:pos x="274" y="147"/>
                    </a:cxn>
                    <a:cxn ang="0">
                      <a:pos x="241" y="103"/>
                    </a:cxn>
                    <a:cxn ang="0">
                      <a:pos x="370" y="61"/>
                    </a:cxn>
                    <a:cxn ang="0">
                      <a:pos x="240" y="19"/>
                    </a:cxn>
                    <a:cxn ang="0">
                      <a:pos x="195" y="0"/>
                    </a:cxn>
                    <a:cxn ang="0">
                      <a:pos x="83" y="29"/>
                    </a:cxn>
                    <a:cxn ang="0">
                      <a:pos x="84" y="93"/>
                    </a:cxn>
                    <a:cxn ang="0">
                      <a:pos x="165" y="129"/>
                    </a:cxn>
                    <a:cxn ang="0">
                      <a:pos x="85" y="147"/>
                    </a:cxn>
                    <a:cxn ang="0">
                      <a:pos x="73" y="123"/>
                    </a:cxn>
                    <a:cxn ang="0">
                      <a:pos x="64" y="120"/>
                    </a:cxn>
                    <a:cxn ang="0">
                      <a:pos x="23" y="124"/>
                    </a:cxn>
                    <a:cxn ang="0">
                      <a:pos x="23" y="343"/>
                    </a:cxn>
                    <a:cxn ang="0">
                      <a:pos x="64" y="346"/>
                    </a:cxn>
                    <a:cxn ang="0">
                      <a:pos x="73" y="343"/>
                    </a:cxn>
                    <a:cxn ang="0">
                      <a:pos x="82" y="220"/>
                    </a:cxn>
                    <a:cxn ang="0">
                      <a:pos x="57" y="319"/>
                    </a:cxn>
                    <a:cxn ang="0">
                      <a:pos x="36" y="310"/>
                    </a:cxn>
                    <a:cxn ang="0">
                      <a:pos x="39" y="147"/>
                    </a:cxn>
                    <a:cxn ang="0">
                      <a:pos x="62" y="163"/>
                    </a:cxn>
                    <a:cxn ang="0">
                      <a:pos x="136" y="174"/>
                    </a:cxn>
                    <a:cxn ang="0">
                      <a:pos x="137" y="174"/>
                    </a:cxn>
                    <a:cxn ang="0">
                      <a:pos x="145" y="171"/>
                    </a:cxn>
                    <a:cxn ang="0">
                      <a:pos x="182" y="153"/>
                    </a:cxn>
                    <a:cxn ang="0">
                      <a:pos x="192" y="139"/>
                    </a:cxn>
                    <a:cxn ang="0">
                      <a:pos x="179" y="77"/>
                    </a:cxn>
                    <a:cxn ang="0">
                      <a:pos x="71" y="60"/>
                    </a:cxn>
                    <a:cxn ang="0">
                      <a:pos x="177" y="45"/>
                    </a:cxn>
                    <a:cxn ang="0">
                      <a:pos x="190" y="32"/>
                    </a:cxn>
                    <a:cxn ang="0">
                      <a:pos x="211" y="27"/>
                    </a:cxn>
                    <a:cxn ang="0">
                      <a:pos x="216" y="32"/>
                    </a:cxn>
                    <a:cxn ang="0">
                      <a:pos x="228" y="45"/>
                    </a:cxn>
                    <a:cxn ang="0">
                      <a:pos x="335" y="60"/>
                    </a:cxn>
                    <a:cxn ang="0">
                      <a:pos x="227" y="77"/>
                    </a:cxn>
                    <a:cxn ang="0">
                      <a:pos x="214" y="90"/>
                    </a:cxn>
                    <a:cxn ang="0">
                      <a:pos x="224" y="152"/>
                    </a:cxn>
                    <a:cxn ang="0">
                      <a:pos x="261" y="171"/>
                    </a:cxn>
                    <a:cxn ang="0">
                      <a:pos x="261" y="171"/>
                    </a:cxn>
                    <a:cxn ang="0">
                      <a:pos x="332" y="174"/>
                    </a:cxn>
                    <a:cxn ang="0">
                      <a:pos x="344" y="164"/>
                    </a:cxn>
                    <a:cxn ang="0">
                      <a:pos x="366" y="147"/>
                    </a:cxn>
                    <a:cxn ang="0">
                      <a:pos x="366" y="319"/>
                    </a:cxn>
                    <a:cxn ang="0">
                      <a:pos x="344" y="303"/>
                    </a:cxn>
                    <a:cxn ang="0">
                      <a:pos x="331" y="293"/>
                    </a:cxn>
                    <a:cxn ang="0">
                      <a:pos x="123" y="293"/>
                    </a:cxn>
                    <a:cxn ang="0">
                      <a:pos x="123" y="320"/>
                    </a:cxn>
                    <a:cxn ang="0">
                      <a:pos x="333" y="343"/>
                    </a:cxn>
                    <a:cxn ang="0">
                      <a:pos x="342" y="346"/>
                    </a:cxn>
                    <a:cxn ang="0">
                      <a:pos x="383" y="34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</a:cxnLst>
                  <a:rect l="0" t="0" r="r" b="b"/>
                  <a:pathLst>
                    <a:path w="406" h="346">
                      <a:moveTo>
                        <a:pt x="406" y="233"/>
                      </a:move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149"/>
                        <a:pt x="386" y="127"/>
                        <a:pt x="383" y="124"/>
                      </a:cubicBezTo>
                      <a:cubicBezTo>
                        <a:pt x="380" y="122"/>
                        <a:pt x="377" y="120"/>
                        <a:pt x="374" y="120"/>
                      </a:cubicBezTo>
                      <a:cubicBezTo>
                        <a:pt x="342" y="120"/>
                        <a:pt x="342" y="120"/>
                        <a:pt x="342" y="120"/>
                      </a:cubicBezTo>
                      <a:cubicBezTo>
                        <a:pt x="339" y="120"/>
                        <a:pt x="336" y="122"/>
                        <a:pt x="333" y="124"/>
                      </a:cubicBezTo>
                      <a:cubicBezTo>
                        <a:pt x="333" y="124"/>
                        <a:pt x="333" y="124"/>
                        <a:pt x="333" y="124"/>
                      </a:cubicBezTo>
                      <a:cubicBezTo>
                        <a:pt x="331" y="126"/>
                        <a:pt x="325" y="132"/>
                        <a:pt x="320" y="147"/>
                      </a:cubicBezTo>
                      <a:cubicBezTo>
                        <a:pt x="274" y="147"/>
                        <a:pt x="274" y="147"/>
                        <a:pt x="274" y="147"/>
                      </a:cubicBezTo>
                      <a:cubicBezTo>
                        <a:pt x="264" y="139"/>
                        <a:pt x="253" y="133"/>
                        <a:pt x="241" y="129"/>
                      </a:cubicBezTo>
                      <a:cubicBezTo>
                        <a:pt x="241" y="103"/>
                        <a:pt x="241" y="103"/>
                        <a:pt x="241" y="103"/>
                      </a:cubicBezTo>
                      <a:cubicBezTo>
                        <a:pt x="272" y="102"/>
                        <a:pt x="301" y="98"/>
                        <a:pt x="322" y="93"/>
                      </a:cubicBezTo>
                      <a:cubicBezTo>
                        <a:pt x="344" y="88"/>
                        <a:pt x="370" y="80"/>
                        <a:pt x="370" y="61"/>
                      </a:cubicBezTo>
                      <a:cubicBezTo>
                        <a:pt x="370" y="42"/>
                        <a:pt x="345" y="34"/>
                        <a:pt x="323" y="29"/>
                      </a:cubicBezTo>
                      <a:cubicBezTo>
                        <a:pt x="301" y="24"/>
                        <a:pt x="272" y="20"/>
                        <a:pt x="240" y="19"/>
                      </a:cubicBezTo>
                      <a:cubicBezTo>
                        <a:pt x="235" y="8"/>
                        <a:pt x="224" y="0"/>
                        <a:pt x="211" y="0"/>
                      </a:cubicBezTo>
                      <a:cubicBezTo>
                        <a:pt x="195" y="0"/>
                        <a:pt x="195" y="0"/>
                        <a:pt x="195" y="0"/>
                      </a:cubicBezTo>
                      <a:cubicBezTo>
                        <a:pt x="182" y="0"/>
                        <a:pt x="171" y="8"/>
                        <a:pt x="166" y="19"/>
                      </a:cubicBezTo>
                      <a:cubicBezTo>
                        <a:pt x="134" y="20"/>
                        <a:pt x="105" y="24"/>
                        <a:pt x="83" y="29"/>
                      </a:cubicBezTo>
                      <a:cubicBezTo>
                        <a:pt x="61" y="34"/>
                        <a:pt x="36" y="42"/>
                        <a:pt x="36" y="61"/>
                      </a:cubicBezTo>
                      <a:cubicBezTo>
                        <a:pt x="36" y="80"/>
                        <a:pt x="61" y="88"/>
                        <a:pt x="84" y="93"/>
                      </a:cubicBezTo>
                      <a:cubicBezTo>
                        <a:pt x="105" y="98"/>
                        <a:pt x="134" y="102"/>
                        <a:pt x="165" y="103"/>
                      </a:cubicBezTo>
                      <a:cubicBezTo>
                        <a:pt x="165" y="129"/>
                        <a:pt x="165" y="129"/>
                        <a:pt x="165" y="129"/>
                      </a:cubicBezTo>
                      <a:cubicBezTo>
                        <a:pt x="153" y="133"/>
                        <a:pt x="142" y="139"/>
                        <a:pt x="131" y="147"/>
                      </a:cubicBezTo>
                      <a:cubicBezTo>
                        <a:pt x="85" y="147"/>
                        <a:pt x="85" y="147"/>
                        <a:pt x="85" y="147"/>
                      </a:cubicBezTo>
                      <a:cubicBezTo>
                        <a:pt x="80" y="132"/>
                        <a:pt x="75" y="126"/>
                        <a:pt x="73" y="124"/>
                      </a:cubicBezTo>
                      <a:cubicBezTo>
                        <a:pt x="73" y="124"/>
                        <a:pt x="73" y="124"/>
                        <a:pt x="73" y="123"/>
                      </a:cubicBezTo>
                      <a:cubicBezTo>
                        <a:pt x="70" y="121"/>
                        <a:pt x="67" y="120"/>
                        <a:pt x="64" y="120"/>
                      </a:cubicBezTo>
                      <a:cubicBezTo>
                        <a:pt x="64" y="120"/>
                        <a:pt x="64" y="120"/>
                        <a:pt x="64" y="120"/>
                      </a:cubicBezTo>
                      <a:cubicBezTo>
                        <a:pt x="32" y="120"/>
                        <a:pt x="32" y="120"/>
                        <a:pt x="32" y="120"/>
                      </a:cubicBezTo>
                      <a:cubicBezTo>
                        <a:pt x="29" y="120"/>
                        <a:pt x="26" y="121"/>
                        <a:pt x="23" y="124"/>
                      </a:cubicBezTo>
                      <a:cubicBezTo>
                        <a:pt x="19" y="127"/>
                        <a:pt x="0" y="148"/>
                        <a:pt x="0" y="233"/>
                      </a:cubicBezTo>
                      <a:cubicBezTo>
                        <a:pt x="0" y="318"/>
                        <a:pt x="19" y="339"/>
                        <a:pt x="23" y="343"/>
                      </a:cubicBezTo>
                      <a:cubicBezTo>
                        <a:pt x="26" y="345"/>
                        <a:pt x="29" y="346"/>
                        <a:pt x="32" y="346"/>
                      </a:cubicBezTo>
                      <a:cubicBezTo>
                        <a:pt x="64" y="346"/>
                        <a:pt x="64" y="346"/>
                        <a:pt x="64" y="346"/>
                      </a:cubicBezTo>
                      <a:cubicBezTo>
                        <a:pt x="67" y="346"/>
                        <a:pt x="70" y="345"/>
                        <a:pt x="73" y="343"/>
                      </a:cubicBezTo>
                      <a:cubicBezTo>
                        <a:pt x="73" y="343"/>
                        <a:pt x="73" y="343"/>
                        <a:pt x="73" y="343"/>
                      </a:cubicBezTo>
                      <a:cubicBezTo>
                        <a:pt x="77" y="339"/>
                        <a:pt x="96" y="318"/>
                        <a:pt x="96" y="233"/>
                      </a:cubicBezTo>
                      <a:cubicBezTo>
                        <a:pt x="96" y="226"/>
                        <a:pt x="90" y="220"/>
                        <a:pt x="82" y="220"/>
                      </a:cubicBezTo>
                      <a:cubicBezTo>
                        <a:pt x="75" y="220"/>
                        <a:pt x="69" y="226"/>
                        <a:pt x="69" y="233"/>
                      </a:cubicBezTo>
                      <a:cubicBezTo>
                        <a:pt x="69" y="287"/>
                        <a:pt x="61" y="311"/>
                        <a:pt x="57" y="319"/>
                      </a:cubicBezTo>
                      <a:cubicBezTo>
                        <a:pt x="39" y="319"/>
                        <a:pt x="39" y="319"/>
                        <a:pt x="39" y="319"/>
                      </a:cubicBezTo>
                      <a:cubicBezTo>
                        <a:pt x="38" y="317"/>
                        <a:pt x="37" y="314"/>
                        <a:pt x="36" y="310"/>
                      </a:cubicBezTo>
                      <a:cubicBezTo>
                        <a:pt x="32" y="297"/>
                        <a:pt x="27" y="274"/>
                        <a:pt x="27" y="233"/>
                      </a:cubicBezTo>
                      <a:cubicBezTo>
                        <a:pt x="27" y="179"/>
                        <a:pt x="35" y="156"/>
                        <a:pt x="39" y="147"/>
                      </a:cubicBezTo>
                      <a:cubicBezTo>
                        <a:pt x="57" y="147"/>
                        <a:pt x="57" y="147"/>
                        <a:pt x="57" y="147"/>
                      </a:cubicBezTo>
                      <a:cubicBezTo>
                        <a:pt x="58" y="150"/>
                        <a:pt x="60" y="155"/>
                        <a:pt x="62" y="163"/>
                      </a:cubicBezTo>
                      <a:cubicBezTo>
                        <a:pt x="63" y="169"/>
                        <a:pt x="69" y="174"/>
                        <a:pt x="75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7" y="174"/>
                        <a:pt x="137" y="174"/>
                        <a:pt x="137" y="174"/>
                      </a:cubicBezTo>
                      <a:cubicBezTo>
                        <a:pt x="140" y="174"/>
                        <a:pt x="142" y="173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55" y="162"/>
                        <a:pt x="168" y="156"/>
                        <a:pt x="182" y="153"/>
                      </a:cubicBezTo>
                      <a:cubicBezTo>
                        <a:pt x="182" y="152"/>
                        <a:pt x="182" y="152"/>
                        <a:pt x="182" y="152"/>
                      </a:cubicBezTo>
                      <a:cubicBezTo>
                        <a:pt x="188" y="151"/>
                        <a:pt x="192" y="145"/>
                        <a:pt x="192" y="139"/>
                      </a:cubicBezTo>
                      <a:cubicBezTo>
                        <a:pt x="192" y="139"/>
                        <a:pt x="192" y="90"/>
                        <a:pt x="192" y="90"/>
                      </a:cubicBezTo>
                      <a:cubicBezTo>
                        <a:pt x="192" y="83"/>
                        <a:pt x="186" y="77"/>
                        <a:pt x="179" y="77"/>
                      </a:cubicBezTo>
                      <a:cubicBezTo>
                        <a:pt x="121" y="75"/>
                        <a:pt x="86" y="68"/>
                        <a:pt x="71" y="62"/>
                      </a:cubicBezTo>
                      <a:cubicBezTo>
                        <a:pt x="70" y="62"/>
                        <a:pt x="70" y="60"/>
                        <a:pt x="71" y="60"/>
                      </a:cubicBezTo>
                      <a:cubicBezTo>
                        <a:pt x="86" y="55"/>
                        <a:pt x="120" y="47"/>
                        <a:pt x="177" y="45"/>
                      </a:cubicBezTo>
                      <a:cubicBezTo>
                        <a:pt x="177" y="45"/>
                        <a:pt x="177" y="45"/>
                        <a:pt x="177" y="45"/>
                      </a:cubicBezTo>
                      <a:cubicBezTo>
                        <a:pt x="184" y="45"/>
                        <a:pt x="190" y="39"/>
                        <a:pt x="190" y="32"/>
                      </a:cubicBezTo>
                      <a:cubicBezTo>
                        <a:pt x="190" y="32"/>
                        <a:pt x="190" y="32"/>
                        <a:pt x="190" y="32"/>
                      </a:cubicBezTo>
                      <a:cubicBezTo>
                        <a:pt x="190" y="29"/>
                        <a:pt x="192" y="27"/>
                        <a:pt x="195" y="27"/>
                      </a:cubicBezTo>
                      <a:cubicBezTo>
                        <a:pt x="211" y="27"/>
                        <a:pt x="211" y="27"/>
                        <a:pt x="211" y="27"/>
                      </a:cubicBezTo>
                      <a:cubicBezTo>
                        <a:pt x="214" y="27"/>
                        <a:pt x="216" y="29"/>
                        <a:pt x="216" y="32"/>
                      </a:cubicBezTo>
                      <a:cubicBezTo>
                        <a:pt x="216" y="32"/>
                        <a:pt x="216" y="32"/>
                        <a:pt x="216" y="32"/>
                      </a:cubicBezTo>
                      <a:cubicBezTo>
                        <a:pt x="216" y="38"/>
                        <a:pt x="220" y="44"/>
                        <a:pt x="226" y="45"/>
                      </a:cubicBezTo>
                      <a:cubicBezTo>
                        <a:pt x="227" y="45"/>
                        <a:pt x="228" y="45"/>
                        <a:pt x="228" y="45"/>
                      </a:cubicBezTo>
                      <a:cubicBezTo>
                        <a:pt x="229" y="45"/>
                        <a:pt x="229" y="45"/>
                        <a:pt x="229" y="45"/>
                      </a:cubicBezTo>
                      <a:cubicBezTo>
                        <a:pt x="285" y="47"/>
                        <a:pt x="320" y="55"/>
                        <a:pt x="335" y="60"/>
                      </a:cubicBezTo>
                      <a:cubicBezTo>
                        <a:pt x="336" y="60"/>
                        <a:pt x="336" y="62"/>
                        <a:pt x="335" y="62"/>
                      </a:cubicBezTo>
                      <a:cubicBezTo>
                        <a:pt x="319" y="68"/>
                        <a:pt x="285" y="75"/>
                        <a:pt x="227" y="77"/>
                      </a:cubicBezTo>
                      <a:cubicBezTo>
                        <a:pt x="227" y="77"/>
                        <a:pt x="226" y="77"/>
                        <a:pt x="226" y="77"/>
                      </a:cubicBezTo>
                      <a:cubicBezTo>
                        <a:pt x="219" y="77"/>
                        <a:pt x="214" y="83"/>
                        <a:pt x="214" y="90"/>
                      </a:cubicBezTo>
                      <a:cubicBezTo>
                        <a:pt x="214" y="90"/>
                        <a:pt x="214" y="139"/>
                        <a:pt x="214" y="139"/>
                      </a:cubicBezTo>
                      <a:cubicBezTo>
                        <a:pt x="214" y="145"/>
                        <a:pt x="218" y="151"/>
                        <a:pt x="224" y="152"/>
                      </a:cubicBezTo>
                      <a:cubicBezTo>
                        <a:pt x="224" y="152"/>
                        <a:pt x="224" y="152"/>
                        <a:pt x="224" y="153"/>
                      </a:cubicBezTo>
                      <a:cubicBezTo>
                        <a:pt x="238" y="156"/>
                        <a:pt x="250" y="162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3" y="173"/>
                        <a:pt x="266" y="174"/>
                        <a:pt x="268" y="174"/>
                      </a:cubicBezTo>
                      <a:cubicBezTo>
                        <a:pt x="269" y="174"/>
                        <a:pt x="331" y="174"/>
                        <a:pt x="332" y="174"/>
                      </a:cubicBezTo>
                      <a:cubicBezTo>
                        <a:pt x="337" y="173"/>
                        <a:pt x="342" y="169"/>
                        <a:pt x="344" y="164"/>
                      </a:cubicBezTo>
                      <a:cubicBezTo>
                        <a:pt x="344" y="164"/>
                        <a:pt x="344" y="164"/>
                        <a:pt x="344" y="164"/>
                      </a:cubicBezTo>
                      <a:cubicBezTo>
                        <a:pt x="346" y="156"/>
                        <a:pt x="348" y="151"/>
                        <a:pt x="349" y="147"/>
                      </a:cubicBezTo>
                      <a:cubicBezTo>
                        <a:pt x="366" y="147"/>
                        <a:pt x="366" y="147"/>
                        <a:pt x="366" y="147"/>
                      </a:cubicBezTo>
                      <a:cubicBezTo>
                        <a:pt x="371" y="156"/>
                        <a:pt x="379" y="179"/>
                        <a:pt x="379" y="233"/>
                      </a:cubicBezTo>
                      <a:cubicBezTo>
                        <a:pt x="379" y="287"/>
                        <a:pt x="371" y="311"/>
                        <a:pt x="366" y="319"/>
                      </a:cubicBezTo>
                      <a:cubicBezTo>
                        <a:pt x="349" y="319"/>
                        <a:pt x="349" y="319"/>
                        <a:pt x="349" y="319"/>
                      </a:cubicBezTo>
                      <a:cubicBezTo>
                        <a:pt x="348" y="316"/>
                        <a:pt x="346" y="311"/>
                        <a:pt x="344" y="303"/>
                      </a:cubicBezTo>
                      <a:cubicBezTo>
                        <a:pt x="344" y="303"/>
                        <a:pt x="344" y="303"/>
                        <a:pt x="344" y="302"/>
                      </a:cubicBezTo>
                      <a:cubicBezTo>
                        <a:pt x="342" y="297"/>
                        <a:pt x="337" y="293"/>
                        <a:pt x="331" y="293"/>
                      </a:cubicBezTo>
                      <a:cubicBezTo>
                        <a:pt x="331" y="293"/>
                        <a:pt x="331" y="293"/>
                        <a:pt x="331" y="293"/>
                      </a:cubicBezTo>
                      <a:cubicBezTo>
                        <a:pt x="123" y="293"/>
                        <a:pt x="123" y="293"/>
                        <a:pt x="123" y="293"/>
                      </a:cubicBezTo>
                      <a:cubicBezTo>
                        <a:pt x="116" y="293"/>
                        <a:pt x="110" y="299"/>
                        <a:pt x="110" y="306"/>
                      </a:cubicBezTo>
                      <a:cubicBezTo>
                        <a:pt x="110" y="314"/>
                        <a:pt x="116" y="320"/>
                        <a:pt x="123" y="320"/>
                      </a:cubicBezTo>
                      <a:cubicBezTo>
                        <a:pt x="320" y="320"/>
                        <a:pt x="320" y="320"/>
                        <a:pt x="320" y="320"/>
                      </a:cubicBezTo>
                      <a:cubicBezTo>
                        <a:pt x="325" y="334"/>
                        <a:pt x="331" y="341"/>
                        <a:pt x="333" y="343"/>
                      </a:cubicBezTo>
                      <a:cubicBezTo>
                        <a:pt x="333" y="343"/>
                        <a:pt x="333" y="343"/>
                        <a:pt x="333" y="343"/>
                      </a:cubicBezTo>
                      <a:cubicBezTo>
                        <a:pt x="336" y="345"/>
                        <a:pt x="339" y="346"/>
                        <a:pt x="342" y="346"/>
                      </a:cubicBezTo>
                      <a:cubicBezTo>
                        <a:pt x="374" y="346"/>
                        <a:pt x="374" y="346"/>
                        <a:pt x="374" y="346"/>
                      </a:cubicBezTo>
                      <a:cubicBezTo>
                        <a:pt x="377" y="346"/>
                        <a:pt x="380" y="345"/>
                        <a:pt x="383" y="343"/>
                      </a:cubicBezTo>
                      <a:cubicBezTo>
                        <a:pt x="386" y="339"/>
                        <a:pt x="406" y="318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 rot="10800000" flipH="1" flipV="1">
                <a:off x="2280959" y="2788663"/>
                <a:ext cx="144486" cy="361799"/>
                <a:chOff x="3119441" y="2033588"/>
                <a:chExt cx="561972" cy="1407199"/>
              </a:xfrm>
            </p:grpSpPr>
            <p:sp>
              <p:nvSpPr>
                <p:cNvPr id="121" name="Rectangle 120"/>
                <p:cNvSpPr/>
                <p:nvPr/>
              </p:nvSpPr>
              <p:spPr>
                <a:xfrm>
                  <a:off x="3176593" y="2857502"/>
                  <a:ext cx="119060" cy="58328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3119441" y="2690811"/>
                  <a:ext cx="242750" cy="24274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>
                  <a:off x="3319463" y="2033588"/>
                  <a:ext cx="361950" cy="647699"/>
                </a:xfrm>
                <a:custGeom>
                  <a:avLst/>
                  <a:gdLst>
                    <a:gd name="connsiteX0" fmla="*/ 361950 w 361950"/>
                    <a:gd name="connsiteY0" fmla="*/ 0 h 647700"/>
                    <a:gd name="connsiteX1" fmla="*/ 57150 w 361950"/>
                    <a:gd name="connsiteY1" fmla="*/ 319087 h 647700"/>
                    <a:gd name="connsiteX2" fmla="*/ 309562 w 361950"/>
                    <a:gd name="connsiteY2" fmla="*/ 338137 h 647700"/>
                    <a:gd name="connsiteX3" fmla="*/ 0 w 361950"/>
                    <a:gd name="connsiteY3" fmla="*/ 6477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647700">
                      <a:moveTo>
                        <a:pt x="361950" y="0"/>
                      </a:moveTo>
                      <a:lnTo>
                        <a:pt x="57150" y="319087"/>
                      </a:lnTo>
                      <a:lnTo>
                        <a:pt x="309562" y="338137"/>
                      </a:lnTo>
                      <a:lnTo>
                        <a:pt x="0" y="647700"/>
                      </a:lnTo>
                    </a:path>
                  </a:pathLst>
                </a:cu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</p:grpSp>
          <p:pic>
            <p:nvPicPr>
              <p:cNvPr id="133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95769" y="1837764"/>
                <a:ext cx="566291" cy="566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Can 133"/>
              <p:cNvSpPr/>
              <p:nvPr/>
            </p:nvSpPr>
            <p:spPr>
              <a:xfrm>
                <a:off x="2216914" y="3273274"/>
                <a:ext cx="190500" cy="224922"/>
              </a:xfrm>
              <a:prstGeom prst="can">
                <a:avLst>
                  <a:gd name="adj" fmla="val 375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8" name="TextBox 227"/>
            <p:cNvSpPr txBox="1"/>
            <p:nvPr/>
          </p:nvSpPr>
          <p:spPr>
            <a:xfrm>
              <a:off x="2779316" y="4007007"/>
              <a:ext cx="1787107" cy="49242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9530"/>
                  </a:solidFill>
                </a:rPr>
                <a:t>3. Remote IDAS</a:t>
              </a:r>
              <a:br>
                <a:rPr lang="en-US" sz="1400" dirty="0" smtClean="0">
                  <a:solidFill>
                    <a:srgbClr val="009530"/>
                  </a:solidFill>
                </a:rPr>
              </a:br>
              <a:r>
                <a:rPr lang="en-US" sz="1200" dirty="0" smtClean="0">
                  <a:solidFill>
                    <a:srgbClr val="009530"/>
                  </a:solidFill>
                </a:rPr>
                <a:t>(no local clients)</a:t>
              </a:r>
              <a:endParaRPr lang="en-US" sz="1200" dirty="0">
                <a:solidFill>
                  <a:srgbClr val="00953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97720" y="1048132"/>
            <a:ext cx="1787107" cy="3451299"/>
            <a:chOff x="4297720" y="1048132"/>
            <a:chExt cx="1787107" cy="3451299"/>
          </a:xfrm>
        </p:grpSpPr>
        <p:grpSp>
          <p:nvGrpSpPr>
            <p:cNvPr id="203" name="Group 202"/>
            <p:cNvGrpSpPr/>
            <p:nvPr/>
          </p:nvGrpSpPr>
          <p:grpSpPr>
            <a:xfrm>
              <a:off x="4657243" y="1048132"/>
              <a:ext cx="867057" cy="2797301"/>
              <a:chOff x="2976103" y="1176157"/>
              <a:chExt cx="867057" cy="2797301"/>
            </a:xfrm>
          </p:grpSpPr>
          <p:grpSp>
            <p:nvGrpSpPr>
              <p:cNvPr id="144" name="Group 143"/>
              <p:cNvGrpSpPr/>
              <p:nvPr/>
            </p:nvGrpSpPr>
            <p:grpSpPr>
              <a:xfrm>
                <a:off x="3243667" y="3423998"/>
                <a:ext cx="475645" cy="549460"/>
                <a:chOff x="2244994" y="3226378"/>
                <a:chExt cx="604108" cy="697860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45" name="Freeform 369"/>
                <p:cNvSpPr>
                  <a:spLocks/>
                </p:cNvSpPr>
                <p:nvPr/>
              </p:nvSpPr>
              <p:spPr bwMode="auto">
                <a:xfrm>
                  <a:off x="2711239" y="3226378"/>
                  <a:ext cx="137863" cy="442195"/>
                </a:xfrm>
                <a:custGeom>
                  <a:avLst/>
                  <a:gdLst/>
                  <a:ahLst/>
                  <a:cxnLst>
                    <a:cxn ang="0">
                      <a:pos x="80" y="356"/>
                    </a:cxn>
                    <a:cxn ang="0">
                      <a:pos x="80" y="333"/>
                    </a:cxn>
                    <a:cxn ang="0">
                      <a:pos x="131" y="280"/>
                    </a:cxn>
                    <a:cxn ang="0">
                      <a:pos x="131" y="53"/>
                    </a:cxn>
                    <a:cxn ang="0">
                      <a:pos x="78" y="0"/>
                    </a:cxn>
                    <a:cxn ang="0">
                      <a:pos x="54" y="0"/>
                    </a:cxn>
                    <a:cxn ang="0">
                      <a:pos x="0" y="53"/>
                    </a:cxn>
                    <a:cxn ang="0">
                      <a:pos x="0" y="280"/>
                    </a:cxn>
                    <a:cxn ang="0">
                      <a:pos x="16" y="318"/>
                    </a:cxn>
                    <a:cxn ang="0">
                      <a:pos x="35" y="318"/>
                    </a:cxn>
                    <a:cxn ang="0">
                      <a:pos x="35" y="299"/>
                    </a:cxn>
                    <a:cxn ang="0">
                      <a:pos x="27" y="280"/>
                    </a:cxn>
                    <a:cxn ang="0">
                      <a:pos x="27" y="255"/>
                    </a:cxn>
                    <a:cxn ang="0">
                      <a:pos x="54" y="263"/>
                    </a:cxn>
                    <a:cxn ang="0">
                      <a:pos x="77" y="263"/>
                    </a:cxn>
                    <a:cxn ang="0">
                      <a:pos x="91" y="249"/>
                    </a:cxn>
                    <a:cxn ang="0">
                      <a:pos x="77" y="236"/>
                    </a:cxn>
                    <a:cxn ang="0">
                      <a:pos x="54" y="236"/>
                    </a:cxn>
                    <a:cxn ang="0">
                      <a:pos x="35" y="228"/>
                    </a:cxn>
                    <a:cxn ang="0">
                      <a:pos x="27" y="209"/>
                    </a:cxn>
                    <a:cxn ang="0">
                      <a:pos x="27" y="206"/>
                    </a:cxn>
                    <a:cxn ang="0">
                      <a:pos x="27" y="177"/>
                    </a:cxn>
                    <a:cxn ang="0">
                      <a:pos x="54" y="184"/>
                    </a:cxn>
                    <a:cxn ang="0">
                      <a:pos x="77" y="184"/>
                    </a:cxn>
                    <a:cxn ang="0">
                      <a:pos x="91" y="171"/>
                    </a:cxn>
                    <a:cxn ang="0">
                      <a:pos x="77" y="157"/>
                    </a:cxn>
                    <a:cxn ang="0">
                      <a:pos x="54" y="157"/>
                    </a:cxn>
                    <a:cxn ang="0">
                      <a:pos x="35" y="149"/>
                    </a:cxn>
                    <a:cxn ang="0">
                      <a:pos x="27" y="131"/>
                    </a:cxn>
                    <a:cxn ang="0">
                      <a:pos x="27" y="128"/>
                    </a:cxn>
                    <a:cxn ang="0">
                      <a:pos x="27" y="97"/>
                    </a:cxn>
                    <a:cxn ang="0">
                      <a:pos x="54" y="104"/>
                    </a:cxn>
                    <a:cxn ang="0">
                      <a:pos x="77" y="104"/>
                    </a:cxn>
                    <a:cxn ang="0">
                      <a:pos x="91" y="91"/>
                    </a:cxn>
                    <a:cxn ang="0">
                      <a:pos x="77" y="77"/>
                    </a:cxn>
                    <a:cxn ang="0">
                      <a:pos x="54" y="77"/>
                    </a:cxn>
                    <a:cxn ang="0">
                      <a:pos x="35" y="69"/>
                    </a:cxn>
                    <a:cxn ang="0">
                      <a:pos x="27" y="51"/>
                    </a:cxn>
                    <a:cxn ang="0">
                      <a:pos x="27" y="50"/>
                    </a:cxn>
                    <a:cxn ang="0">
                      <a:pos x="54" y="27"/>
                    </a:cxn>
                    <a:cxn ang="0">
                      <a:pos x="78" y="27"/>
                    </a:cxn>
                    <a:cxn ang="0">
                      <a:pos x="104" y="53"/>
                    </a:cxn>
                    <a:cxn ang="0">
                      <a:pos x="104" y="280"/>
                    </a:cxn>
                    <a:cxn ang="0">
                      <a:pos x="78" y="307"/>
                    </a:cxn>
                    <a:cxn ang="0">
                      <a:pos x="71" y="307"/>
                    </a:cxn>
                    <a:cxn ang="0">
                      <a:pos x="69" y="307"/>
                    </a:cxn>
                    <a:cxn ang="0">
                      <a:pos x="67" y="307"/>
                    </a:cxn>
                    <a:cxn ang="0">
                      <a:pos x="53" y="320"/>
                    </a:cxn>
                    <a:cxn ang="0">
                      <a:pos x="53" y="368"/>
                    </a:cxn>
                    <a:cxn ang="0">
                      <a:pos x="61" y="380"/>
                    </a:cxn>
                    <a:cxn ang="0">
                      <a:pos x="68" y="382"/>
                    </a:cxn>
                    <a:cxn ang="0">
                      <a:pos x="107" y="394"/>
                    </a:cxn>
                    <a:cxn ang="0">
                      <a:pos x="68" y="406"/>
                    </a:cxn>
                    <a:cxn ang="0">
                      <a:pos x="29" y="394"/>
                    </a:cxn>
                    <a:cxn ang="0">
                      <a:pos x="39" y="387"/>
                    </a:cxn>
                    <a:cxn ang="0">
                      <a:pos x="46" y="370"/>
                    </a:cxn>
                    <a:cxn ang="0">
                      <a:pos x="29" y="362"/>
                    </a:cxn>
                    <a:cxn ang="0">
                      <a:pos x="2" y="394"/>
                    </a:cxn>
                    <a:cxn ang="0">
                      <a:pos x="68" y="433"/>
                    </a:cxn>
                    <a:cxn ang="0">
                      <a:pos x="134" y="394"/>
                    </a:cxn>
                    <a:cxn ang="0">
                      <a:pos x="80" y="356"/>
                    </a:cxn>
                  </a:cxnLst>
                  <a:rect l="0" t="0" r="r" b="b"/>
                  <a:pathLst>
                    <a:path w="134" h="433">
                      <a:moveTo>
                        <a:pt x="80" y="356"/>
                      </a:moveTo>
                      <a:cubicBezTo>
                        <a:pt x="80" y="333"/>
                        <a:pt x="80" y="333"/>
                        <a:pt x="80" y="333"/>
                      </a:cubicBezTo>
                      <a:cubicBezTo>
                        <a:pt x="108" y="332"/>
                        <a:pt x="131" y="309"/>
                        <a:pt x="131" y="280"/>
                      </a:cubicBezTo>
                      <a:cubicBezTo>
                        <a:pt x="131" y="53"/>
                        <a:pt x="131" y="53"/>
                        <a:pt x="131" y="53"/>
                      </a:cubicBezTo>
                      <a:cubicBezTo>
                        <a:pt x="131" y="24"/>
                        <a:pt x="107" y="0"/>
                        <a:pt x="78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24" y="0"/>
                        <a:pt x="0" y="24"/>
                        <a:pt x="0" y="53"/>
                      </a:cubicBezTo>
                      <a:cubicBezTo>
                        <a:pt x="0" y="280"/>
                        <a:pt x="0" y="280"/>
                        <a:pt x="0" y="280"/>
                      </a:cubicBezTo>
                      <a:cubicBezTo>
                        <a:pt x="0" y="294"/>
                        <a:pt x="6" y="308"/>
                        <a:pt x="16" y="318"/>
                      </a:cubicBezTo>
                      <a:cubicBezTo>
                        <a:pt x="21" y="323"/>
                        <a:pt x="30" y="323"/>
                        <a:pt x="35" y="318"/>
                      </a:cubicBezTo>
                      <a:cubicBezTo>
                        <a:pt x="40" y="313"/>
                        <a:pt x="40" y="304"/>
                        <a:pt x="35" y="299"/>
                      </a:cubicBezTo>
                      <a:cubicBezTo>
                        <a:pt x="29" y="294"/>
                        <a:pt x="27" y="287"/>
                        <a:pt x="27" y="280"/>
                      </a:cubicBezTo>
                      <a:cubicBezTo>
                        <a:pt x="27" y="255"/>
                        <a:pt x="27" y="255"/>
                        <a:pt x="27" y="255"/>
                      </a:cubicBezTo>
                      <a:cubicBezTo>
                        <a:pt x="35" y="260"/>
                        <a:pt x="44" y="263"/>
                        <a:pt x="54" y="263"/>
                      </a:cubicBezTo>
                      <a:cubicBezTo>
                        <a:pt x="77" y="263"/>
                        <a:pt x="77" y="263"/>
                        <a:pt x="77" y="263"/>
                      </a:cubicBezTo>
                      <a:cubicBezTo>
                        <a:pt x="85" y="263"/>
                        <a:pt x="91" y="257"/>
                        <a:pt x="91" y="249"/>
                      </a:cubicBezTo>
                      <a:cubicBezTo>
                        <a:pt x="91" y="242"/>
                        <a:pt x="85" y="236"/>
                        <a:pt x="77" y="236"/>
                      </a:cubicBezTo>
                      <a:cubicBezTo>
                        <a:pt x="54" y="236"/>
                        <a:pt x="54" y="236"/>
                        <a:pt x="54" y="236"/>
                      </a:cubicBezTo>
                      <a:cubicBezTo>
                        <a:pt x="47" y="236"/>
                        <a:pt x="40" y="233"/>
                        <a:pt x="35" y="228"/>
                      </a:cubicBezTo>
                      <a:cubicBezTo>
                        <a:pt x="30" y="223"/>
                        <a:pt x="27" y="216"/>
                        <a:pt x="27" y="209"/>
                      </a:cubicBezTo>
                      <a:cubicBezTo>
                        <a:pt x="27" y="208"/>
                        <a:pt x="27" y="207"/>
                        <a:pt x="27" y="206"/>
                      </a:cubicBezTo>
                      <a:cubicBezTo>
                        <a:pt x="27" y="177"/>
                        <a:pt x="27" y="177"/>
                        <a:pt x="27" y="177"/>
                      </a:cubicBezTo>
                      <a:cubicBezTo>
                        <a:pt x="35" y="181"/>
                        <a:pt x="44" y="184"/>
                        <a:pt x="54" y="184"/>
                      </a:cubicBezTo>
                      <a:cubicBezTo>
                        <a:pt x="77" y="184"/>
                        <a:pt x="77" y="184"/>
                        <a:pt x="77" y="184"/>
                      </a:cubicBezTo>
                      <a:cubicBezTo>
                        <a:pt x="85" y="184"/>
                        <a:pt x="91" y="178"/>
                        <a:pt x="91" y="171"/>
                      </a:cubicBezTo>
                      <a:cubicBezTo>
                        <a:pt x="91" y="163"/>
                        <a:pt x="85" y="157"/>
                        <a:pt x="77" y="157"/>
                      </a:cubicBezTo>
                      <a:cubicBezTo>
                        <a:pt x="54" y="157"/>
                        <a:pt x="54" y="157"/>
                        <a:pt x="54" y="157"/>
                      </a:cubicBezTo>
                      <a:cubicBezTo>
                        <a:pt x="47" y="157"/>
                        <a:pt x="40" y="155"/>
                        <a:pt x="35" y="149"/>
                      </a:cubicBezTo>
                      <a:cubicBezTo>
                        <a:pt x="30" y="144"/>
                        <a:pt x="27" y="138"/>
                        <a:pt x="27" y="131"/>
                      </a:cubicBezTo>
                      <a:cubicBezTo>
                        <a:pt x="27" y="130"/>
                        <a:pt x="27" y="129"/>
                        <a:pt x="27" y="128"/>
                      </a:cubicBezTo>
                      <a:cubicBezTo>
                        <a:pt x="27" y="97"/>
                        <a:pt x="27" y="97"/>
                        <a:pt x="27" y="97"/>
                      </a:cubicBezTo>
                      <a:cubicBezTo>
                        <a:pt x="35" y="101"/>
                        <a:pt x="44" y="104"/>
                        <a:pt x="54" y="104"/>
                      </a:cubicBezTo>
                      <a:cubicBezTo>
                        <a:pt x="77" y="104"/>
                        <a:pt x="77" y="104"/>
                        <a:pt x="77" y="104"/>
                      </a:cubicBezTo>
                      <a:cubicBezTo>
                        <a:pt x="85" y="104"/>
                        <a:pt x="91" y="98"/>
                        <a:pt x="91" y="91"/>
                      </a:cubicBezTo>
                      <a:cubicBezTo>
                        <a:pt x="91" y="83"/>
                        <a:pt x="85" y="77"/>
                        <a:pt x="77" y="77"/>
                      </a:cubicBezTo>
                      <a:cubicBezTo>
                        <a:pt x="54" y="77"/>
                        <a:pt x="54" y="77"/>
                        <a:pt x="54" y="77"/>
                      </a:cubicBezTo>
                      <a:cubicBezTo>
                        <a:pt x="47" y="77"/>
                        <a:pt x="40" y="75"/>
                        <a:pt x="35" y="69"/>
                      </a:cubicBezTo>
                      <a:cubicBezTo>
                        <a:pt x="30" y="64"/>
                        <a:pt x="27" y="58"/>
                        <a:pt x="27" y="51"/>
                      </a:cubicBezTo>
                      <a:cubicBezTo>
                        <a:pt x="27" y="50"/>
                        <a:pt x="27" y="50"/>
                        <a:pt x="27" y="50"/>
                      </a:cubicBezTo>
                      <a:cubicBezTo>
                        <a:pt x="29" y="37"/>
                        <a:pt x="40" y="27"/>
                        <a:pt x="54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93" y="27"/>
                        <a:pt x="104" y="38"/>
                        <a:pt x="104" y="53"/>
                      </a:cubicBezTo>
                      <a:cubicBezTo>
                        <a:pt x="104" y="280"/>
                        <a:pt x="104" y="280"/>
                        <a:pt x="104" y="280"/>
                      </a:cubicBezTo>
                      <a:cubicBezTo>
                        <a:pt x="104" y="295"/>
                        <a:pt x="93" y="307"/>
                        <a:pt x="78" y="307"/>
                      </a:cubicBezTo>
                      <a:cubicBezTo>
                        <a:pt x="71" y="307"/>
                        <a:pt x="71" y="307"/>
                        <a:pt x="71" y="307"/>
                      </a:cubicBezTo>
                      <a:cubicBezTo>
                        <a:pt x="70" y="307"/>
                        <a:pt x="69" y="307"/>
                        <a:pt x="69" y="307"/>
                      </a:cubicBezTo>
                      <a:cubicBezTo>
                        <a:pt x="68" y="307"/>
                        <a:pt x="67" y="307"/>
                        <a:pt x="67" y="307"/>
                      </a:cubicBezTo>
                      <a:cubicBezTo>
                        <a:pt x="59" y="307"/>
                        <a:pt x="53" y="313"/>
                        <a:pt x="53" y="320"/>
                      </a:cubicBezTo>
                      <a:cubicBezTo>
                        <a:pt x="53" y="368"/>
                        <a:pt x="53" y="368"/>
                        <a:pt x="53" y="368"/>
                      </a:cubicBezTo>
                      <a:cubicBezTo>
                        <a:pt x="53" y="374"/>
                        <a:pt x="57" y="378"/>
                        <a:pt x="61" y="380"/>
                      </a:cubicBezTo>
                      <a:cubicBezTo>
                        <a:pt x="63" y="381"/>
                        <a:pt x="66" y="382"/>
                        <a:pt x="68" y="382"/>
                      </a:cubicBezTo>
                      <a:cubicBezTo>
                        <a:pt x="92" y="382"/>
                        <a:pt x="106" y="391"/>
                        <a:pt x="107" y="394"/>
                      </a:cubicBezTo>
                      <a:cubicBezTo>
                        <a:pt x="106" y="397"/>
                        <a:pt x="92" y="406"/>
                        <a:pt x="68" y="406"/>
                      </a:cubicBezTo>
                      <a:cubicBezTo>
                        <a:pt x="44" y="406"/>
                        <a:pt x="30" y="398"/>
                        <a:pt x="29" y="394"/>
                      </a:cubicBezTo>
                      <a:cubicBezTo>
                        <a:pt x="29" y="393"/>
                        <a:pt x="32" y="390"/>
                        <a:pt x="39" y="387"/>
                      </a:cubicBezTo>
                      <a:cubicBezTo>
                        <a:pt x="46" y="384"/>
                        <a:pt x="49" y="376"/>
                        <a:pt x="46" y="370"/>
                      </a:cubicBezTo>
                      <a:cubicBezTo>
                        <a:pt x="43" y="363"/>
                        <a:pt x="36" y="360"/>
                        <a:pt x="29" y="362"/>
                      </a:cubicBezTo>
                      <a:cubicBezTo>
                        <a:pt x="12" y="369"/>
                        <a:pt x="2" y="381"/>
                        <a:pt x="2" y="394"/>
                      </a:cubicBezTo>
                      <a:cubicBezTo>
                        <a:pt x="2" y="416"/>
                        <a:pt x="30" y="433"/>
                        <a:pt x="68" y="433"/>
                      </a:cubicBezTo>
                      <a:cubicBezTo>
                        <a:pt x="106" y="433"/>
                        <a:pt x="134" y="416"/>
                        <a:pt x="134" y="394"/>
                      </a:cubicBezTo>
                      <a:cubicBezTo>
                        <a:pt x="134" y="374"/>
                        <a:pt x="112" y="359"/>
                        <a:pt x="80" y="35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  <p:sp>
              <p:nvSpPr>
                <p:cNvPr id="146" name="Freeform 572"/>
                <p:cNvSpPr>
                  <a:spLocks/>
                </p:cNvSpPr>
                <p:nvPr/>
              </p:nvSpPr>
              <p:spPr bwMode="auto">
                <a:xfrm>
                  <a:off x="2244994" y="3505724"/>
                  <a:ext cx="491797" cy="418514"/>
                </a:xfrm>
                <a:custGeom>
                  <a:avLst/>
                  <a:gdLst/>
                  <a:ahLst/>
                  <a:cxnLst>
                    <a:cxn ang="0">
                      <a:pos x="406" y="233"/>
                    </a:cxn>
                    <a:cxn ang="0">
                      <a:pos x="383" y="124"/>
                    </a:cxn>
                    <a:cxn ang="0">
                      <a:pos x="342" y="120"/>
                    </a:cxn>
                    <a:cxn ang="0">
                      <a:pos x="333" y="124"/>
                    </a:cxn>
                    <a:cxn ang="0">
                      <a:pos x="274" y="147"/>
                    </a:cxn>
                    <a:cxn ang="0">
                      <a:pos x="241" y="103"/>
                    </a:cxn>
                    <a:cxn ang="0">
                      <a:pos x="370" y="61"/>
                    </a:cxn>
                    <a:cxn ang="0">
                      <a:pos x="240" y="19"/>
                    </a:cxn>
                    <a:cxn ang="0">
                      <a:pos x="195" y="0"/>
                    </a:cxn>
                    <a:cxn ang="0">
                      <a:pos x="83" y="29"/>
                    </a:cxn>
                    <a:cxn ang="0">
                      <a:pos x="84" y="93"/>
                    </a:cxn>
                    <a:cxn ang="0">
                      <a:pos x="165" y="129"/>
                    </a:cxn>
                    <a:cxn ang="0">
                      <a:pos x="85" y="147"/>
                    </a:cxn>
                    <a:cxn ang="0">
                      <a:pos x="73" y="123"/>
                    </a:cxn>
                    <a:cxn ang="0">
                      <a:pos x="64" y="120"/>
                    </a:cxn>
                    <a:cxn ang="0">
                      <a:pos x="23" y="124"/>
                    </a:cxn>
                    <a:cxn ang="0">
                      <a:pos x="23" y="343"/>
                    </a:cxn>
                    <a:cxn ang="0">
                      <a:pos x="64" y="346"/>
                    </a:cxn>
                    <a:cxn ang="0">
                      <a:pos x="73" y="343"/>
                    </a:cxn>
                    <a:cxn ang="0">
                      <a:pos x="82" y="220"/>
                    </a:cxn>
                    <a:cxn ang="0">
                      <a:pos x="57" y="319"/>
                    </a:cxn>
                    <a:cxn ang="0">
                      <a:pos x="36" y="310"/>
                    </a:cxn>
                    <a:cxn ang="0">
                      <a:pos x="39" y="147"/>
                    </a:cxn>
                    <a:cxn ang="0">
                      <a:pos x="62" y="163"/>
                    </a:cxn>
                    <a:cxn ang="0">
                      <a:pos x="136" y="174"/>
                    </a:cxn>
                    <a:cxn ang="0">
                      <a:pos x="137" y="174"/>
                    </a:cxn>
                    <a:cxn ang="0">
                      <a:pos x="145" y="171"/>
                    </a:cxn>
                    <a:cxn ang="0">
                      <a:pos x="182" y="153"/>
                    </a:cxn>
                    <a:cxn ang="0">
                      <a:pos x="192" y="139"/>
                    </a:cxn>
                    <a:cxn ang="0">
                      <a:pos x="179" y="77"/>
                    </a:cxn>
                    <a:cxn ang="0">
                      <a:pos x="71" y="60"/>
                    </a:cxn>
                    <a:cxn ang="0">
                      <a:pos x="177" y="45"/>
                    </a:cxn>
                    <a:cxn ang="0">
                      <a:pos x="190" y="32"/>
                    </a:cxn>
                    <a:cxn ang="0">
                      <a:pos x="211" y="27"/>
                    </a:cxn>
                    <a:cxn ang="0">
                      <a:pos x="216" y="32"/>
                    </a:cxn>
                    <a:cxn ang="0">
                      <a:pos x="228" y="45"/>
                    </a:cxn>
                    <a:cxn ang="0">
                      <a:pos x="335" y="60"/>
                    </a:cxn>
                    <a:cxn ang="0">
                      <a:pos x="227" y="77"/>
                    </a:cxn>
                    <a:cxn ang="0">
                      <a:pos x="214" y="90"/>
                    </a:cxn>
                    <a:cxn ang="0">
                      <a:pos x="224" y="152"/>
                    </a:cxn>
                    <a:cxn ang="0">
                      <a:pos x="261" y="171"/>
                    </a:cxn>
                    <a:cxn ang="0">
                      <a:pos x="261" y="171"/>
                    </a:cxn>
                    <a:cxn ang="0">
                      <a:pos x="332" y="174"/>
                    </a:cxn>
                    <a:cxn ang="0">
                      <a:pos x="344" y="164"/>
                    </a:cxn>
                    <a:cxn ang="0">
                      <a:pos x="366" y="147"/>
                    </a:cxn>
                    <a:cxn ang="0">
                      <a:pos x="366" y="319"/>
                    </a:cxn>
                    <a:cxn ang="0">
                      <a:pos x="344" y="303"/>
                    </a:cxn>
                    <a:cxn ang="0">
                      <a:pos x="331" y="293"/>
                    </a:cxn>
                    <a:cxn ang="0">
                      <a:pos x="123" y="293"/>
                    </a:cxn>
                    <a:cxn ang="0">
                      <a:pos x="123" y="320"/>
                    </a:cxn>
                    <a:cxn ang="0">
                      <a:pos x="333" y="343"/>
                    </a:cxn>
                    <a:cxn ang="0">
                      <a:pos x="342" y="346"/>
                    </a:cxn>
                    <a:cxn ang="0">
                      <a:pos x="383" y="34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</a:cxnLst>
                  <a:rect l="0" t="0" r="r" b="b"/>
                  <a:pathLst>
                    <a:path w="406" h="346">
                      <a:moveTo>
                        <a:pt x="406" y="233"/>
                      </a:move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149"/>
                        <a:pt x="386" y="127"/>
                        <a:pt x="383" y="124"/>
                      </a:cubicBezTo>
                      <a:cubicBezTo>
                        <a:pt x="380" y="122"/>
                        <a:pt x="377" y="120"/>
                        <a:pt x="374" y="120"/>
                      </a:cubicBezTo>
                      <a:cubicBezTo>
                        <a:pt x="342" y="120"/>
                        <a:pt x="342" y="120"/>
                        <a:pt x="342" y="120"/>
                      </a:cubicBezTo>
                      <a:cubicBezTo>
                        <a:pt x="339" y="120"/>
                        <a:pt x="336" y="122"/>
                        <a:pt x="333" y="124"/>
                      </a:cubicBezTo>
                      <a:cubicBezTo>
                        <a:pt x="333" y="124"/>
                        <a:pt x="333" y="124"/>
                        <a:pt x="333" y="124"/>
                      </a:cubicBezTo>
                      <a:cubicBezTo>
                        <a:pt x="331" y="126"/>
                        <a:pt x="325" y="132"/>
                        <a:pt x="320" y="147"/>
                      </a:cubicBezTo>
                      <a:cubicBezTo>
                        <a:pt x="274" y="147"/>
                        <a:pt x="274" y="147"/>
                        <a:pt x="274" y="147"/>
                      </a:cubicBezTo>
                      <a:cubicBezTo>
                        <a:pt x="264" y="139"/>
                        <a:pt x="253" y="133"/>
                        <a:pt x="241" y="129"/>
                      </a:cubicBezTo>
                      <a:cubicBezTo>
                        <a:pt x="241" y="103"/>
                        <a:pt x="241" y="103"/>
                        <a:pt x="241" y="103"/>
                      </a:cubicBezTo>
                      <a:cubicBezTo>
                        <a:pt x="272" y="102"/>
                        <a:pt x="301" y="98"/>
                        <a:pt x="322" y="93"/>
                      </a:cubicBezTo>
                      <a:cubicBezTo>
                        <a:pt x="344" y="88"/>
                        <a:pt x="370" y="80"/>
                        <a:pt x="370" y="61"/>
                      </a:cubicBezTo>
                      <a:cubicBezTo>
                        <a:pt x="370" y="42"/>
                        <a:pt x="345" y="34"/>
                        <a:pt x="323" y="29"/>
                      </a:cubicBezTo>
                      <a:cubicBezTo>
                        <a:pt x="301" y="24"/>
                        <a:pt x="272" y="20"/>
                        <a:pt x="240" y="19"/>
                      </a:cubicBezTo>
                      <a:cubicBezTo>
                        <a:pt x="235" y="8"/>
                        <a:pt x="224" y="0"/>
                        <a:pt x="211" y="0"/>
                      </a:cubicBezTo>
                      <a:cubicBezTo>
                        <a:pt x="195" y="0"/>
                        <a:pt x="195" y="0"/>
                        <a:pt x="195" y="0"/>
                      </a:cubicBezTo>
                      <a:cubicBezTo>
                        <a:pt x="182" y="0"/>
                        <a:pt x="171" y="8"/>
                        <a:pt x="166" y="19"/>
                      </a:cubicBezTo>
                      <a:cubicBezTo>
                        <a:pt x="134" y="20"/>
                        <a:pt x="105" y="24"/>
                        <a:pt x="83" y="29"/>
                      </a:cubicBezTo>
                      <a:cubicBezTo>
                        <a:pt x="61" y="34"/>
                        <a:pt x="36" y="42"/>
                        <a:pt x="36" y="61"/>
                      </a:cubicBezTo>
                      <a:cubicBezTo>
                        <a:pt x="36" y="80"/>
                        <a:pt x="61" y="88"/>
                        <a:pt x="84" y="93"/>
                      </a:cubicBezTo>
                      <a:cubicBezTo>
                        <a:pt x="105" y="98"/>
                        <a:pt x="134" y="102"/>
                        <a:pt x="165" y="103"/>
                      </a:cubicBezTo>
                      <a:cubicBezTo>
                        <a:pt x="165" y="129"/>
                        <a:pt x="165" y="129"/>
                        <a:pt x="165" y="129"/>
                      </a:cubicBezTo>
                      <a:cubicBezTo>
                        <a:pt x="153" y="133"/>
                        <a:pt x="142" y="139"/>
                        <a:pt x="131" y="147"/>
                      </a:cubicBezTo>
                      <a:cubicBezTo>
                        <a:pt x="85" y="147"/>
                        <a:pt x="85" y="147"/>
                        <a:pt x="85" y="147"/>
                      </a:cubicBezTo>
                      <a:cubicBezTo>
                        <a:pt x="80" y="132"/>
                        <a:pt x="75" y="126"/>
                        <a:pt x="73" y="124"/>
                      </a:cubicBezTo>
                      <a:cubicBezTo>
                        <a:pt x="73" y="124"/>
                        <a:pt x="73" y="124"/>
                        <a:pt x="73" y="123"/>
                      </a:cubicBezTo>
                      <a:cubicBezTo>
                        <a:pt x="70" y="121"/>
                        <a:pt x="67" y="120"/>
                        <a:pt x="64" y="120"/>
                      </a:cubicBezTo>
                      <a:cubicBezTo>
                        <a:pt x="64" y="120"/>
                        <a:pt x="64" y="120"/>
                        <a:pt x="64" y="120"/>
                      </a:cubicBezTo>
                      <a:cubicBezTo>
                        <a:pt x="32" y="120"/>
                        <a:pt x="32" y="120"/>
                        <a:pt x="32" y="120"/>
                      </a:cubicBezTo>
                      <a:cubicBezTo>
                        <a:pt x="29" y="120"/>
                        <a:pt x="26" y="121"/>
                        <a:pt x="23" y="124"/>
                      </a:cubicBezTo>
                      <a:cubicBezTo>
                        <a:pt x="19" y="127"/>
                        <a:pt x="0" y="148"/>
                        <a:pt x="0" y="233"/>
                      </a:cubicBezTo>
                      <a:cubicBezTo>
                        <a:pt x="0" y="318"/>
                        <a:pt x="19" y="339"/>
                        <a:pt x="23" y="343"/>
                      </a:cubicBezTo>
                      <a:cubicBezTo>
                        <a:pt x="26" y="345"/>
                        <a:pt x="29" y="346"/>
                        <a:pt x="32" y="346"/>
                      </a:cubicBezTo>
                      <a:cubicBezTo>
                        <a:pt x="64" y="346"/>
                        <a:pt x="64" y="346"/>
                        <a:pt x="64" y="346"/>
                      </a:cubicBezTo>
                      <a:cubicBezTo>
                        <a:pt x="67" y="346"/>
                        <a:pt x="70" y="345"/>
                        <a:pt x="73" y="343"/>
                      </a:cubicBezTo>
                      <a:cubicBezTo>
                        <a:pt x="73" y="343"/>
                        <a:pt x="73" y="343"/>
                        <a:pt x="73" y="343"/>
                      </a:cubicBezTo>
                      <a:cubicBezTo>
                        <a:pt x="77" y="339"/>
                        <a:pt x="96" y="318"/>
                        <a:pt x="96" y="233"/>
                      </a:cubicBezTo>
                      <a:cubicBezTo>
                        <a:pt x="96" y="226"/>
                        <a:pt x="90" y="220"/>
                        <a:pt x="82" y="220"/>
                      </a:cubicBezTo>
                      <a:cubicBezTo>
                        <a:pt x="75" y="220"/>
                        <a:pt x="69" y="226"/>
                        <a:pt x="69" y="233"/>
                      </a:cubicBezTo>
                      <a:cubicBezTo>
                        <a:pt x="69" y="287"/>
                        <a:pt x="61" y="311"/>
                        <a:pt x="57" y="319"/>
                      </a:cubicBezTo>
                      <a:cubicBezTo>
                        <a:pt x="39" y="319"/>
                        <a:pt x="39" y="319"/>
                        <a:pt x="39" y="319"/>
                      </a:cubicBezTo>
                      <a:cubicBezTo>
                        <a:pt x="38" y="317"/>
                        <a:pt x="37" y="314"/>
                        <a:pt x="36" y="310"/>
                      </a:cubicBezTo>
                      <a:cubicBezTo>
                        <a:pt x="32" y="297"/>
                        <a:pt x="27" y="274"/>
                        <a:pt x="27" y="233"/>
                      </a:cubicBezTo>
                      <a:cubicBezTo>
                        <a:pt x="27" y="179"/>
                        <a:pt x="35" y="156"/>
                        <a:pt x="39" y="147"/>
                      </a:cubicBezTo>
                      <a:cubicBezTo>
                        <a:pt x="57" y="147"/>
                        <a:pt x="57" y="147"/>
                        <a:pt x="57" y="147"/>
                      </a:cubicBezTo>
                      <a:cubicBezTo>
                        <a:pt x="58" y="150"/>
                        <a:pt x="60" y="155"/>
                        <a:pt x="62" y="163"/>
                      </a:cubicBezTo>
                      <a:cubicBezTo>
                        <a:pt x="63" y="169"/>
                        <a:pt x="69" y="174"/>
                        <a:pt x="75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7" y="174"/>
                        <a:pt x="137" y="174"/>
                        <a:pt x="137" y="174"/>
                      </a:cubicBezTo>
                      <a:cubicBezTo>
                        <a:pt x="140" y="174"/>
                        <a:pt x="142" y="173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55" y="162"/>
                        <a:pt x="168" y="156"/>
                        <a:pt x="182" y="153"/>
                      </a:cubicBezTo>
                      <a:cubicBezTo>
                        <a:pt x="182" y="152"/>
                        <a:pt x="182" y="152"/>
                        <a:pt x="182" y="152"/>
                      </a:cubicBezTo>
                      <a:cubicBezTo>
                        <a:pt x="188" y="151"/>
                        <a:pt x="192" y="145"/>
                        <a:pt x="192" y="139"/>
                      </a:cubicBezTo>
                      <a:cubicBezTo>
                        <a:pt x="192" y="139"/>
                        <a:pt x="192" y="90"/>
                        <a:pt x="192" y="90"/>
                      </a:cubicBezTo>
                      <a:cubicBezTo>
                        <a:pt x="192" y="83"/>
                        <a:pt x="186" y="77"/>
                        <a:pt x="179" y="77"/>
                      </a:cubicBezTo>
                      <a:cubicBezTo>
                        <a:pt x="121" y="75"/>
                        <a:pt x="86" y="68"/>
                        <a:pt x="71" y="62"/>
                      </a:cubicBezTo>
                      <a:cubicBezTo>
                        <a:pt x="70" y="62"/>
                        <a:pt x="70" y="60"/>
                        <a:pt x="71" y="60"/>
                      </a:cubicBezTo>
                      <a:cubicBezTo>
                        <a:pt x="86" y="55"/>
                        <a:pt x="120" y="47"/>
                        <a:pt x="177" y="45"/>
                      </a:cubicBezTo>
                      <a:cubicBezTo>
                        <a:pt x="177" y="45"/>
                        <a:pt x="177" y="45"/>
                        <a:pt x="177" y="45"/>
                      </a:cubicBezTo>
                      <a:cubicBezTo>
                        <a:pt x="184" y="45"/>
                        <a:pt x="190" y="39"/>
                        <a:pt x="190" y="32"/>
                      </a:cubicBezTo>
                      <a:cubicBezTo>
                        <a:pt x="190" y="32"/>
                        <a:pt x="190" y="32"/>
                        <a:pt x="190" y="32"/>
                      </a:cubicBezTo>
                      <a:cubicBezTo>
                        <a:pt x="190" y="29"/>
                        <a:pt x="192" y="27"/>
                        <a:pt x="195" y="27"/>
                      </a:cubicBezTo>
                      <a:cubicBezTo>
                        <a:pt x="211" y="27"/>
                        <a:pt x="211" y="27"/>
                        <a:pt x="211" y="27"/>
                      </a:cubicBezTo>
                      <a:cubicBezTo>
                        <a:pt x="214" y="27"/>
                        <a:pt x="216" y="29"/>
                        <a:pt x="216" y="32"/>
                      </a:cubicBezTo>
                      <a:cubicBezTo>
                        <a:pt x="216" y="32"/>
                        <a:pt x="216" y="32"/>
                        <a:pt x="216" y="32"/>
                      </a:cubicBezTo>
                      <a:cubicBezTo>
                        <a:pt x="216" y="38"/>
                        <a:pt x="220" y="44"/>
                        <a:pt x="226" y="45"/>
                      </a:cubicBezTo>
                      <a:cubicBezTo>
                        <a:pt x="227" y="45"/>
                        <a:pt x="228" y="45"/>
                        <a:pt x="228" y="45"/>
                      </a:cubicBezTo>
                      <a:cubicBezTo>
                        <a:pt x="229" y="45"/>
                        <a:pt x="229" y="45"/>
                        <a:pt x="229" y="45"/>
                      </a:cubicBezTo>
                      <a:cubicBezTo>
                        <a:pt x="285" y="47"/>
                        <a:pt x="320" y="55"/>
                        <a:pt x="335" y="60"/>
                      </a:cubicBezTo>
                      <a:cubicBezTo>
                        <a:pt x="336" y="60"/>
                        <a:pt x="336" y="62"/>
                        <a:pt x="335" y="62"/>
                      </a:cubicBezTo>
                      <a:cubicBezTo>
                        <a:pt x="319" y="68"/>
                        <a:pt x="285" y="75"/>
                        <a:pt x="227" y="77"/>
                      </a:cubicBezTo>
                      <a:cubicBezTo>
                        <a:pt x="227" y="77"/>
                        <a:pt x="226" y="77"/>
                        <a:pt x="226" y="77"/>
                      </a:cubicBezTo>
                      <a:cubicBezTo>
                        <a:pt x="219" y="77"/>
                        <a:pt x="214" y="83"/>
                        <a:pt x="214" y="90"/>
                      </a:cubicBezTo>
                      <a:cubicBezTo>
                        <a:pt x="214" y="90"/>
                        <a:pt x="214" y="139"/>
                        <a:pt x="214" y="139"/>
                      </a:cubicBezTo>
                      <a:cubicBezTo>
                        <a:pt x="214" y="145"/>
                        <a:pt x="218" y="151"/>
                        <a:pt x="224" y="152"/>
                      </a:cubicBezTo>
                      <a:cubicBezTo>
                        <a:pt x="224" y="152"/>
                        <a:pt x="224" y="152"/>
                        <a:pt x="224" y="153"/>
                      </a:cubicBezTo>
                      <a:cubicBezTo>
                        <a:pt x="238" y="156"/>
                        <a:pt x="250" y="162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3" y="173"/>
                        <a:pt x="266" y="174"/>
                        <a:pt x="268" y="174"/>
                      </a:cubicBezTo>
                      <a:cubicBezTo>
                        <a:pt x="269" y="174"/>
                        <a:pt x="331" y="174"/>
                        <a:pt x="332" y="174"/>
                      </a:cubicBezTo>
                      <a:cubicBezTo>
                        <a:pt x="337" y="173"/>
                        <a:pt x="342" y="169"/>
                        <a:pt x="344" y="164"/>
                      </a:cubicBezTo>
                      <a:cubicBezTo>
                        <a:pt x="344" y="164"/>
                        <a:pt x="344" y="164"/>
                        <a:pt x="344" y="164"/>
                      </a:cubicBezTo>
                      <a:cubicBezTo>
                        <a:pt x="346" y="156"/>
                        <a:pt x="348" y="151"/>
                        <a:pt x="349" y="147"/>
                      </a:cubicBezTo>
                      <a:cubicBezTo>
                        <a:pt x="366" y="147"/>
                        <a:pt x="366" y="147"/>
                        <a:pt x="366" y="147"/>
                      </a:cubicBezTo>
                      <a:cubicBezTo>
                        <a:pt x="371" y="156"/>
                        <a:pt x="379" y="179"/>
                        <a:pt x="379" y="233"/>
                      </a:cubicBezTo>
                      <a:cubicBezTo>
                        <a:pt x="379" y="287"/>
                        <a:pt x="371" y="311"/>
                        <a:pt x="366" y="319"/>
                      </a:cubicBezTo>
                      <a:cubicBezTo>
                        <a:pt x="349" y="319"/>
                        <a:pt x="349" y="319"/>
                        <a:pt x="349" y="319"/>
                      </a:cubicBezTo>
                      <a:cubicBezTo>
                        <a:pt x="348" y="316"/>
                        <a:pt x="346" y="311"/>
                        <a:pt x="344" y="303"/>
                      </a:cubicBezTo>
                      <a:cubicBezTo>
                        <a:pt x="344" y="303"/>
                        <a:pt x="344" y="303"/>
                        <a:pt x="344" y="302"/>
                      </a:cubicBezTo>
                      <a:cubicBezTo>
                        <a:pt x="342" y="297"/>
                        <a:pt x="337" y="293"/>
                        <a:pt x="331" y="293"/>
                      </a:cubicBezTo>
                      <a:cubicBezTo>
                        <a:pt x="331" y="293"/>
                        <a:pt x="331" y="293"/>
                        <a:pt x="331" y="293"/>
                      </a:cubicBezTo>
                      <a:cubicBezTo>
                        <a:pt x="123" y="293"/>
                        <a:pt x="123" y="293"/>
                        <a:pt x="123" y="293"/>
                      </a:cubicBezTo>
                      <a:cubicBezTo>
                        <a:pt x="116" y="293"/>
                        <a:pt x="110" y="299"/>
                        <a:pt x="110" y="306"/>
                      </a:cubicBezTo>
                      <a:cubicBezTo>
                        <a:pt x="110" y="314"/>
                        <a:pt x="116" y="320"/>
                        <a:pt x="123" y="320"/>
                      </a:cubicBezTo>
                      <a:cubicBezTo>
                        <a:pt x="320" y="320"/>
                        <a:pt x="320" y="320"/>
                        <a:pt x="320" y="320"/>
                      </a:cubicBezTo>
                      <a:cubicBezTo>
                        <a:pt x="325" y="334"/>
                        <a:pt x="331" y="341"/>
                        <a:pt x="333" y="343"/>
                      </a:cubicBezTo>
                      <a:cubicBezTo>
                        <a:pt x="333" y="343"/>
                        <a:pt x="333" y="343"/>
                        <a:pt x="333" y="343"/>
                      </a:cubicBezTo>
                      <a:cubicBezTo>
                        <a:pt x="336" y="345"/>
                        <a:pt x="339" y="346"/>
                        <a:pt x="342" y="346"/>
                      </a:cubicBezTo>
                      <a:cubicBezTo>
                        <a:pt x="374" y="346"/>
                        <a:pt x="374" y="346"/>
                        <a:pt x="374" y="346"/>
                      </a:cubicBezTo>
                      <a:cubicBezTo>
                        <a:pt x="377" y="346"/>
                        <a:pt x="380" y="345"/>
                        <a:pt x="383" y="343"/>
                      </a:cubicBezTo>
                      <a:cubicBezTo>
                        <a:pt x="386" y="339"/>
                        <a:pt x="406" y="318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54" name="Oval 153"/>
              <p:cNvSpPr/>
              <p:nvPr/>
            </p:nvSpPr>
            <p:spPr>
              <a:xfrm>
                <a:off x="3504302" y="3361314"/>
                <a:ext cx="142875" cy="14287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 rot="10800000" flipH="1" flipV="1">
                <a:off x="3476876" y="3124192"/>
                <a:ext cx="30611" cy="14996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 flipH="1" flipV="1">
                <a:off x="3389816" y="2375481"/>
                <a:ext cx="144486" cy="361799"/>
                <a:chOff x="3119441" y="2033588"/>
                <a:chExt cx="561972" cy="1407199"/>
              </a:xfrm>
            </p:grpSpPr>
            <p:sp>
              <p:nvSpPr>
                <p:cNvPr id="138" name="Rectangle 137"/>
                <p:cNvSpPr/>
                <p:nvPr/>
              </p:nvSpPr>
              <p:spPr>
                <a:xfrm>
                  <a:off x="3176592" y="2857502"/>
                  <a:ext cx="119061" cy="58328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3119441" y="2690811"/>
                  <a:ext cx="242750" cy="24274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>
                  <a:off x="3319463" y="2033588"/>
                  <a:ext cx="361950" cy="647699"/>
                </a:xfrm>
                <a:custGeom>
                  <a:avLst/>
                  <a:gdLst>
                    <a:gd name="connsiteX0" fmla="*/ 361950 w 361950"/>
                    <a:gd name="connsiteY0" fmla="*/ 0 h 647700"/>
                    <a:gd name="connsiteX1" fmla="*/ 57150 w 361950"/>
                    <a:gd name="connsiteY1" fmla="*/ 319087 h 647700"/>
                    <a:gd name="connsiteX2" fmla="*/ 309562 w 361950"/>
                    <a:gd name="connsiteY2" fmla="*/ 338137 h 647700"/>
                    <a:gd name="connsiteX3" fmla="*/ 0 w 361950"/>
                    <a:gd name="connsiteY3" fmla="*/ 6477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647700">
                      <a:moveTo>
                        <a:pt x="361950" y="0"/>
                      </a:moveTo>
                      <a:lnTo>
                        <a:pt x="57150" y="319087"/>
                      </a:lnTo>
                      <a:lnTo>
                        <a:pt x="309562" y="338137"/>
                      </a:lnTo>
                      <a:lnTo>
                        <a:pt x="0" y="647700"/>
                      </a:lnTo>
                    </a:path>
                  </a:pathLst>
                </a:cu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</p:grpSp>
          <p:cxnSp>
            <p:nvCxnSpPr>
              <p:cNvPr id="141" name="Straight Connector 140"/>
              <p:cNvCxnSpPr/>
              <p:nvPr/>
            </p:nvCxnSpPr>
            <p:spPr bwMode="ltGray">
              <a:xfrm flipH="1" flipV="1">
                <a:off x="3510523" y="1655106"/>
                <a:ext cx="1" cy="249805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2" name="Picture 15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ltGray">
              <a:xfrm>
                <a:off x="3272980" y="1176157"/>
                <a:ext cx="563517" cy="563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3" name="Straight Connector 142"/>
              <p:cNvCxnSpPr/>
              <p:nvPr/>
            </p:nvCxnSpPr>
            <p:spPr>
              <a:xfrm flipV="1">
                <a:off x="3510524" y="3504189"/>
                <a:ext cx="0" cy="175793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/>
              <p:cNvGrpSpPr/>
              <p:nvPr/>
            </p:nvGrpSpPr>
            <p:grpSpPr>
              <a:xfrm rot="10800000" flipH="1" flipV="1">
                <a:off x="3462059" y="2788663"/>
                <a:ext cx="144486" cy="361799"/>
                <a:chOff x="3119441" y="2033588"/>
                <a:chExt cx="561972" cy="1407199"/>
              </a:xfrm>
            </p:grpSpPr>
            <p:sp>
              <p:nvSpPr>
                <p:cNvPr id="148" name="Rectangle 147"/>
                <p:cNvSpPr/>
                <p:nvPr/>
              </p:nvSpPr>
              <p:spPr>
                <a:xfrm>
                  <a:off x="3176593" y="2857502"/>
                  <a:ext cx="119060" cy="58328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3119441" y="2690811"/>
                  <a:ext cx="242750" cy="24274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3319463" y="2033588"/>
                  <a:ext cx="361950" cy="647699"/>
                </a:xfrm>
                <a:custGeom>
                  <a:avLst/>
                  <a:gdLst>
                    <a:gd name="connsiteX0" fmla="*/ 361950 w 361950"/>
                    <a:gd name="connsiteY0" fmla="*/ 0 h 647700"/>
                    <a:gd name="connsiteX1" fmla="*/ 57150 w 361950"/>
                    <a:gd name="connsiteY1" fmla="*/ 319087 h 647700"/>
                    <a:gd name="connsiteX2" fmla="*/ 309562 w 361950"/>
                    <a:gd name="connsiteY2" fmla="*/ 338137 h 647700"/>
                    <a:gd name="connsiteX3" fmla="*/ 0 w 361950"/>
                    <a:gd name="connsiteY3" fmla="*/ 6477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647700">
                      <a:moveTo>
                        <a:pt x="361950" y="0"/>
                      </a:moveTo>
                      <a:lnTo>
                        <a:pt x="57150" y="319087"/>
                      </a:lnTo>
                      <a:lnTo>
                        <a:pt x="309562" y="338137"/>
                      </a:lnTo>
                      <a:lnTo>
                        <a:pt x="0" y="647700"/>
                      </a:lnTo>
                    </a:path>
                  </a:pathLst>
                </a:cu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</p:grpSp>
          <p:pic>
            <p:nvPicPr>
              <p:cNvPr id="151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76869" y="1837764"/>
                <a:ext cx="566291" cy="566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83203" y="3244162"/>
                <a:ext cx="283146" cy="283146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155" name="Picture 1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ltGray">
              <a:xfrm>
                <a:off x="2976103" y="3332442"/>
                <a:ext cx="433725" cy="433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9" name="TextBox 228"/>
            <p:cNvSpPr txBox="1"/>
            <p:nvPr/>
          </p:nvSpPr>
          <p:spPr>
            <a:xfrm>
              <a:off x="4297720" y="4007007"/>
              <a:ext cx="1787107" cy="49242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9530"/>
                  </a:solidFill>
                </a:rPr>
                <a:t>4. Local Edition</a:t>
              </a:r>
              <a:br>
                <a:rPr lang="en-US" sz="1400" dirty="0" smtClean="0">
                  <a:solidFill>
                    <a:srgbClr val="009530"/>
                  </a:solidFill>
                </a:rPr>
              </a:br>
              <a:r>
                <a:rPr lang="en-US" sz="1200" dirty="0" smtClean="0">
                  <a:solidFill>
                    <a:srgbClr val="009530"/>
                  </a:solidFill>
                </a:rPr>
                <a:t>(local &amp; central clients)</a:t>
              </a:r>
              <a:endParaRPr lang="en-US" sz="1400" dirty="0">
                <a:solidFill>
                  <a:srgbClr val="00953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97520" y="1029854"/>
            <a:ext cx="1787107" cy="3500355"/>
            <a:chOff x="7497520" y="1029854"/>
            <a:chExt cx="1787107" cy="3500355"/>
          </a:xfrm>
        </p:grpSpPr>
        <p:sp>
          <p:nvSpPr>
            <p:cNvPr id="252" name="TextBox 251"/>
            <p:cNvSpPr txBox="1"/>
            <p:nvPr/>
          </p:nvSpPr>
          <p:spPr>
            <a:xfrm>
              <a:off x="7497520" y="4007007"/>
              <a:ext cx="1787107" cy="52320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9530"/>
                  </a:solidFill>
                </a:rPr>
                <a:t>6. On-Premise </a:t>
              </a:r>
              <a:br>
                <a:rPr lang="en-US" sz="1400" dirty="0" smtClean="0">
                  <a:solidFill>
                    <a:srgbClr val="009530"/>
                  </a:solidFill>
                </a:rPr>
              </a:br>
              <a:r>
                <a:rPr lang="en-US" sz="1400" dirty="0" smtClean="0">
                  <a:solidFill>
                    <a:srgbClr val="009530"/>
                  </a:solidFill>
                </a:rPr>
                <a:t>+ Online</a:t>
              </a:r>
              <a:endParaRPr lang="en-US" sz="1400" dirty="0">
                <a:solidFill>
                  <a:srgbClr val="00953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929902" y="1029854"/>
              <a:ext cx="857708" cy="2815579"/>
              <a:chOff x="7929902" y="1118754"/>
              <a:chExt cx="857708" cy="2815579"/>
            </a:xfrm>
          </p:grpSpPr>
          <p:grpSp>
            <p:nvGrpSpPr>
              <p:cNvPr id="233" name="Group 232"/>
              <p:cNvGrpSpPr/>
              <p:nvPr/>
            </p:nvGrpSpPr>
            <p:grpSpPr>
              <a:xfrm>
                <a:off x="8197466" y="3384873"/>
                <a:ext cx="475645" cy="549460"/>
                <a:chOff x="2244994" y="3226378"/>
                <a:chExt cx="604108" cy="697860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50" name="Freeform 369"/>
                <p:cNvSpPr>
                  <a:spLocks/>
                </p:cNvSpPr>
                <p:nvPr/>
              </p:nvSpPr>
              <p:spPr bwMode="auto">
                <a:xfrm>
                  <a:off x="2711239" y="3226378"/>
                  <a:ext cx="137863" cy="442195"/>
                </a:xfrm>
                <a:custGeom>
                  <a:avLst/>
                  <a:gdLst/>
                  <a:ahLst/>
                  <a:cxnLst>
                    <a:cxn ang="0">
                      <a:pos x="80" y="356"/>
                    </a:cxn>
                    <a:cxn ang="0">
                      <a:pos x="80" y="333"/>
                    </a:cxn>
                    <a:cxn ang="0">
                      <a:pos x="131" y="280"/>
                    </a:cxn>
                    <a:cxn ang="0">
                      <a:pos x="131" y="53"/>
                    </a:cxn>
                    <a:cxn ang="0">
                      <a:pos x="78" y="0"/>
                    </a:cxn>
                    <a:cxn ang="0">
                      <a:pos x="54" y="0"/>
                    </a:cxn>
                    <a:cxn ang="0">
                      <a:pos x="0" y="53"/>
                    </a:cxn>
                    <a:cxn ang="0">
                      <a:pos x="0" y="280"/>
                    </a:cxn>
                    <a:cxn ang="0">
                      <a:pos x="16" y="318"/>
                    </a:cxn>
                    <a:cxn ang="0">
                      <a:pos x="35" y="318"/>
                    </a:cxn>
                    <a:cxn ang="0">
                      <a:pos x="35" y="299"/>
                    </a:cxn>
                    <a:cxn ang="0">
                      <a:pos x="27" y="280"/>
                    </a:cxn>
                    <a:cxn ang="0">
                      <a:pos x="27" y="255"/>
                    </a:cxn>
                    <a:cxn ang="0">
                      <a:pos x="54" y="263"/>
                    </a:cxn>
                    <a:cxn ang="0">
                      <a:pos x="77" y="263"/>
                    </a:cxn>
                    <a:cxn ang="0">
                      <a:pos x="91" y="249"/>
                    </a:cxn>
                    <a:cxn ang="0">
                      <a:pos x="77" y="236"/>
                    </a:cxn>
                    <a:cxn ang="0">
                      <a:pos x="54" y="236"/>
                    </a:cxn>
                    <a:cxn ang="0">
                      <a:pos x="35" y="228"/>
                    </a:cxn>
                    <a:cxn ang="0">
                      <a:pos x="27" y="209"/>
                    </a:cxn>
                    <a:cxn ang="0">
                      <a:pos x="27" y="206"/>
                    </a:cxn>
                    <a:cxn ang="0">
                      <a:pos x="27" y="177"/>
                    </a:cxn>
                    <a:cxn ang="0">
                      <a:pos x="54" y="184"/>
                    </a:cxn>
                    <a:cxn ang="0">
                      <a:pos x="77" y="184"/>
                    </a:cxn>
                    <a:cxn ang="0">
                      <a:pos x="91" y="171"/>
                    </a:cxn>
                    <a:cxn ang="0">
                      <a:pos x="77" y="157"/>
                    </a:cxn>
                    <a:cxn ang="0">
                      <a:pos x="54" y="157"/>
                    </a:cxn>
                    <a:cxn ang="0">
                      <a:pos x="35" y="149"/>
                    </a:cxn>
                    <a:cxn ang="0">
                      <a:pos x="27" y="131"/>
                    </a:cxn>
                    <a:cxn ang="0">
                      <a:pos x="27" y="128"/>
                    </a:cxn>
                    <a:cxn ang="0">
                      <a:pos x="27" y="97"/>
                    </a:cxn>
                    <a:cxn ang="0">
                      <a:pos x="54" y="104"/>
                    </a:cxn>
                    <a:cxn ang="0">
                      <a:pos x="77" y="104"/>
                    </a:cxn>
                    <a:cxn ang="0">
                      <a:pos x="91" y="91"/>
                    </a:cxn>
                    <a:cxn ang="0">
                      <a:pos x="77" y="77"/>
                    </a:cxn>
                    <a:cxn ang="0">
                      <a:pos x="54" y="77"/>
                    </a:cxn>
                    <a:cxn ang="0">
                      <a:pos x="35" y="69"/>
                    </a:cxn>
                    <a:cxn ang="0">
                      <a:pos x="27" y="51"/>
                    </a:cxn>
                    <a:cxn ang="0">
                      <a:pos x="27" y="50"/>
                    </a:cxn>
                    <a:cxn ang="0">
                      <a:pos x="54" y="27"/>
                    </a:cxn>
                    <a:cxn ang="0">
                      <a:pos x="78" y="27"/>
                    </a:cxn>
                    <a:cxn ang="0">
                      <a:pos x="104" y="53"/>
                    </a:cxn>
                    <a:cxn ang="0">
                      <a:pos x="104" y="280"/>
                    </a:cxn>
                    <a:cxn ang="0">
                      <a:pos x="78" y="307"/>
                    </a:cxn>
                    <a:cxn ang="0">
                      <a:pos x="71" y="307"/>
                    </a:cxn>
                    <a:cxn ang="0">
                      <a:pos x="69" y="307"/>
                    </a:cxn>
                    <a:cxn ang="0">
                      <a:pos x="67" y="307"/>
                    </a:cxn>
                    <a:cxn ang="0">
                      <a:pos x="53" y="320"/>
                    </a:cxn>
                    <a:cxn ang="0">
                      <a:pos x="53" y="368"/>
                    </a:cxn>
                    <a:cxn ang="0">
                      <a:pos x="61" y="380"/>
                    </a:cxn>
                    <a:cxn ang="0">
                      <a:pos x="68" y="382"/>
                    </a:cxn>
                    <a:cxn ang="0">
                      <a:pos x="107" y="394"/>
                    </a:cxn>
                    <a:cxn ang="0">
                      <a:pos x="68" y="406"/>
                    </a:cxn>
                    <a:cxn ang="0">
                      <a:pos x="29" y="394"/>
                    </a:cxn>
                    <a:cxn ang="0">
                      <a:pos x="39" y="387"/>
                    </a:cxn>
                    <a:cxn ang="0">
                      <a:pos x="46" y="370"/>
                    </a:cxn>
                    <a:cxn ang="0">
                      <a:pos x="29" y="362"/>
                    </a:cxn>
                    <a:cxn ang="0">
                      <a:pos x="2" y="394"/>
                    </a:cxn>
                    <a:cxn ang="0">
                      <a:pos x="68" y="433"/>
                    </a:cxn>
                    <a:cxn ang="0">
                      <a:pos x="134" y="394"/>
                    </a:cxn>
                    <a:cxn ang="0">
                      <a:pos x="80" y="356"/>
                    </a:cxn>
                  </a:cxnLst>
                  <a:rect l="0" t="0" r="r" b="b"/>
                  <a:pathLst>
                    <a:path w="134" h="433">
                      <a:moveTo>
                        <a:pt x="80" y="356"/>
                      </a:moveTo>
                      <a:cubicBezTo>
                        <a:pt x="80" y="333"/>
                        <a:pt x="80" y="333"/>
                        <a:pt x="80" y="333"/>
                      </a:cubicBezTo>
                      <a:cubicBezTo>
                        <a:pt x="108" y="332"/>
                        <a:pt x="131" y="309"/>
                        <a:pt x="131" y="280"/>
                      </a:cubicBezTo>
                      <a:cubicBezTo>
                        <a:pt x="131" y="53"/>
                        <a:pt x="131" y="53"/>
                        <a:pt x="131" y="53"/>
                      </a:cubicBezTo>
                      <a:cubicBezTo>
                        <a:pt x="131" y="24"/>
                        <a:pt x="107" y="0"/>
                        <a:pt x="78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24" y="0"/>
                        <a:pt x="0" y="24"/>
                        <a:pt x="0" y="53"/>
                      </a:cubicBezTo>
                      <a:cubicBezTo>
                        <a:pt x="0" y="280"/>
                        <a:pt x="0" y="280"/>
                        <a:pt x="0" y="280"/>
                      </a:cubicBezTo>
                      <a:cubicBezTo>
                        <a:pt x="0" y="294"/>
                        <a:pt x="6" y="308"/>
                        <a:pt x="16" y="318"/>
                      </a:cubicBezTo>
                      <a:cubicBezTo>
                        <a:pt x="21" y="323"/>
                        <a:pt x="30" y="323"/>
                        <a:pt x="35" y="318"/>
                      </a:cubicBezTo>
                      <a:cubicBezTo>
                        <a:pt x="40" y="313"/>
                        <a:pt x="40" y="304"/>
                        <a:pt x="35" y="299"/>
                      </a:cubicBezTo>
                      <a:cubicBezTo>
                        <a:pt x="29" y="294"/>
                        <a:pt x="27" y="287"/>
                        <a:pt x="27" y="280"/>
                      </a:cubicBezTo>
                      <a:cubicBezTo>
                        <a:pt x="27" y="255"/>
                        <a:pt x="27" y="255"/>
                        <a:pt x="27" y="255"/>
                      </a:cubicBezTo>
                      <a:cubicBezTo>
                        <a:pt x="35" y="260"/>
                        <a:pt x="44" y="263"/>
                        <a:pt x="54" y="263"/>
                      </a:cubicBezTo>
                      <a:cubicBezTo>
                        <a:pt x="77" y="263"/>
                        <a:pt x="77" y="263"/>
                        <a:pt x="77" y="263"/>
                      </a:cubicBezTo>
                      <a:cubicBezTo>
                        <a:pt x="85" y="263"/>
                        <a:pt x="91" y="257"/>
                        <a:pt x="91" y="249"/>
                      </a:cubicBezTo>
                      <a:cubicBezTo>
                        <a:pt x="91" y="242"/>
                        <a:pt x="85" y="236"/>
                        <a:pt x="77" y="236"/>
                      </a:cubicBezTo>
                      <a:cubicBezTo>
                        <a:pt x="54" y="236"/>
                        <a:pt x="54" y="236"/>
                        <a:pt x="54" y="236"/>
                      </a:cubicBezTo>
                      <a:cubicBezTo>
                        <a:pt x="47" y="236"/>
                        <a:pt x="40" y="233"/>
                        <a:pt x="35" y="228"/>
                      </a:cubicBezTo>
                      <a:cubicBezTo>
                        <a:pt x="30" y="223"/>
                        <a:pt x="27" y="216"/>
                        <a:pt x="27" y="209"/>
                      </a:cubicBezTo>
                      <a:cubicBezTo>
                        <a:pt x="27" y="208"/>
                        <a:pt x="27" y="207"/>
                        <a:pt x="27" y="206"/>
                      </a:cubicBezTo>
                      <a:cubicBezTo>
                        <a:pt x="27" y="177"/>
                        <a:pt x="27" y="177"/>
                        <a:pt x="27" y="177"/>
                      </a:cubicBezTo>
                      <a:cubicBezTo>
                        <a:pt x="35" y="181"/>
                        <a:pt x="44" y="184"/>
                        <a:pt x="54" y="184"/>
                      </a:cubicBezTo>
                      <a:cubicBezTo>
                        <a:pt x="77" y="184"/>
                        <a:pt x="77" y="184"/>
                        <a:pt x="77" y="184"/>
                      </a:cubicBezTo>
                      <a:cubicBezTo>
                        <a:pt x="85" y="184"/>
                        <a:pt x="91" y="178"/>
                        <a:pt x="91" y="171"/>
                      </a:cubicBezTo>
                      <a:cubicBezTo>
                        <a:pt x="91" y="163"/>
                        <a:pt x="85" y="157"/>
                        <a:pt x="77" y="157"/>
                      </a:cubicBezTo>
                      <a:cubicBezTo>
                        <a:pt x="54" y="157"/>
                        <a:pt x="54" y="157"/>
                        <a:pt x="54" y="157"/>
                      </a:cubicBezTo>
                      <a:cubicBezTo>
                        <a:pt x="47" y="157"/>
                        <a:pt x="40" y="155"/>
                        <a:pt x="35" y="149"/>
                      </a:cubicBezTo>
                      <a:cubicBezTo>
                        <a:pt x="30" y="144"/>
                        <a:pt x="27" y="138"/>
                        <a:pt x="27" y="131"/>
                      </a:cubicBezTo>
                      <a:cubicBezTo>
                        <a:pt x="27" y="130"/>
                        <a:pt x="27" y="129"/>
                        <a:pt x="27" y="128"/>
                      </a:cubicBezTo>
                      <a:cubicBezTo>
                        <a:pt x="27" y="97"/>
                        <a:pt x="27" y="97"/>
                        <a:pt x="27" y="97"/>
                      </a:cubicBezTo>
                      <a:cubicBezTo>
                        <a:pt x="35" y="101"/>
                        <a:pt x="44" y="104"/>
                        <a:pt x="54" y="104"/>
                      </a:cubicBezTo>
                      <a:cubicBezTo>
                        <a:pt x="77" y="104"/>
                        <a:pt x="77" y="104"/>
                        <a:pt x="77" y="104"/>
                      </a:cubicBezTo>
                      <a:cubicBezTo>
                        <a:pt x="85" y="104"/>
                        <a:pt x="91" y="98"/>
                        <a:pt x="91" y="91"/>
                      </a:cubicBezTo>
                      <a:cubicBezTo>
                        <a:pt x="91" y="83"/>
                        <a:pt x="85" y="77"/>
                        <a:pt x="77" y="77"/>
                      </a:cubicBezTo>
                      <a:cubicBezTo>
                        <a:pt x="54" y="77"/>
                        <a:pt x="54" y="77"/>
                        <a:pt x="54" y="77"/>
                      </a:cubicBezTo>
                      <a:cubicBezTo>
                        <a:pt x="47" y="77"/>
                        <a:pt x="40" y="75"/>
                        <a:pt x="35" y="69"/>
                      </a:cubicBezTo>
                      <a:cubicBezTo>
                        <a:pt x="30" y="64"/>
                        <a:pt x="27" y="58"/>
                        <a:pt x="27" y="51"/>
                      </a:cubicBezTo>
                      <a:cubicBezTo>
                        <a:pt x="27" y="50"/>
                        <a:pt x="27" y="50"/>
                        <a:pt x="27" y="50"/>
                      </a:cubicBezTo>
                      <a:cubicBezTo>
                        <a:pt x="29" y="37"/>
                        <a:pt x="40" y="27"/>
                        <a:pt x="54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93" y="27"/>
                        <a:pt x="104" y="38"/>
                        <a:pt x="104" y="53"/>
                      </a:cubicBezTo>
                      <a:cubicBezTo>
                        <a:pt x="104" y="280"/>
                        <a:pt x="104" y="280"/>
                        <a:pt x="104" y="280"/>
                      </a:cubicBezTo>
                      <a:cubicBezTo>
                        <a:pt x="104" y="295"/>
                        <a:pt x="93" y="307"/>
                        <a:pt x="78" y="307"/>
                      </a:cubicBezTo>
                      <a:cubicBezTo>
                        <a:pt x="71" y="307"/>
                        <a:pt x="71" y="307"/>
                        <a:pt x="71" y="307"/>
                      </a:cubicBezTo>
                      <a:cubicBezTo>
                        <a:pt x="70" y="307"/>
                        <a:pt x="69" y="307"/>
                        <a:pt x="69" y="307"/>
                      </a:cubicBezTo>
                      <a:cubicBezTo>
                        <a:pt x="68" y="307"/>
                        <a:pt x="67" y="307"/>
                        <a:pt x="67" y="307"/>
                      </a:cubicBezTo>
                      <a:cubicBezTo>
                        <a:pt x="59" y="307"/>
                        <a:pt x="53" y="313"/>
                        <a:pt x="53" y="320"/>
                      </a:cubicBezTo>
                      <a:cubicBezTo>
                        <a:pt x="53" y="368"/>
                        <a:pt x="53" y="368"/>
                        <a:pt x="53" y="368"/>
                      </a:cubicBezTo>
                      <a:cubicBezTo>
                        <a:pt x="53" y="374"/>
                        <a:pt x="57" y="378"/>
                        <a:pt x="61" y="380"/>
                      </a:cubicBezTo>
                      <a:cubicBezTo>
                        <a:pt x="63" y="381"/>
                        <a:pt x="66" y="382"/>
                        <a:pt x="68" y="382"/>
                      </a:cubicBezTo>
                      <a:cubicBezTo>
                        <a:pt x="92" y="382"/>
                        <a:pt x="106" y="391"/>
                        <a:pt x="107" y="394"/>
                      </a:cubicBezTo>
                      <a:cubicBezTo>
                        <a:pt x="106" y="397"/>
                        <a:pt x="92" y="406"/>
                        <a:pt x="68" y="406"/>
                      </a:cubicBezTo>
                      <a:cubicBezTo>
                        <a:pt x="44" y="406"/>
                        <a:pt x="30" y="398"/>
                        <a:pt x="29" y="394"/>
                      </a:cubicBezTo>
                      <a:cubicBezTo>
                        <a:pt x="29" y="393"/>
                        <a:pt x="32" y="390"/>
                        <a:pt x="39" y="387"/>
                      </a:cubicBezTo>
                      <a:cubicBezTo>
                        <a:pt x="46" y="384"/>
                        <a:pt x="49" y="376"/>
                        <a:pt x="46" y="370"/>
                      </a:cubicBezTo>
                      <a:cubicBezTo>
                        <a:pt x="43" y="363"/>
                        <a:pt x="36" y="360"/>
                        <a:pt x="29" y="362"/>
                      </a:cubicBezTo>
                      <a:cubicBezTo>
                        <a:pt x="12" y="369"/>
                        <a:pt x="2" y="381"/>
                        <a:pt x="2" y="394"/>
                      </a:cubicBezTo>
                      <a:cubicBezTo>
                        <a:pt x="2" y="416"/>
                        <a:pt x="30" y="433"/>
                        <a:pt x="68" y="433"/>
                      </a:cubicBezTo>
                      <a:cubicBezTo>
                        <a:pt x="106" y="433"/>
                        <a:pt x="134" y="416"/>
                        <a:pt x="134" y="394"/>
                      </a:cubicBezTo>
                      <a:cubicBezTo>
                        <a:pt x="134" y="374"/>
                        <a:pt x="112" y="359"/>
                        <a:pt x="80" y="35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  <p:sp>
              <p:nvSpPr>
                <p:cNvPr id="251" name="Freeform 572"/>
                <p:cNvSpPr>
                  <a:spLocks/>
                </p:cNvSpPr>
                <p:nvPr/>
              </p:nvSpPr>
              <p:spPr bwMode="auto">
                <a:xfrm>
                  <a:off x="2244994" y="3505724"/>
                  <a:ext cx="491797" cy="418514"/>
                </a:xfrm>
                <a:custGeom>
                  <a:avLst/>
                  <a:gdLst/>
                  <a:ahLst/>
                  <a:cxnLst>
                    <a:cxn ang="0">
                      <a:pos x="406" y="233"/>
                    </a:cxn>
                    <a:cxn ang="0">
                      <a:pos x="383" y="124"/>
                    </a:cxn>
                    <a:cxn ang="0">
                      <a:pos x="342" y="120"/>
                    </a:cxn>
                    <a:cxn ang="0">
                      <a:pos x="333" y="124"/>
                    </a:cxn>
                    <a:cxn ang="0">
                      <a:pos x="274" y="147"/>
                    </a:cxn>
                    <a:cxn ang="0">
                      <a:pos x="241" y="103"/>
                    </a:cxn>
                    <a:cxn ang="0">
                      <a:pos x="370" y="61"/>
                    </a:cxn>
                    <a:cxn ang="0">
                      <a:pos x="240" y="19"/>
                    </a:cxn>
                    <a:cxn ang="0">
                      <a:pos x="195" y="0"/>
                    </a:cxn>
                    <a:cxn ang="0">
                      <a:pos x="83" y="29"/>
                    </a:cxn>
                    <a:cxn ang="0">
                      <a:pos x="84" y="93"/>
                    </a:cxn>
                    <a:cxn ang="0">
                      <a:pos x="165" y="129"/>
                    </a:cxn>
                    <a:cxn ang="0">
                      <a:pos x="85" y="147"/>
                    </a:cxn>
                    <a:cxn ang="0">
                      <a:pos x="73" y="123"/>
                    </a:cxn>
                    <a:cxn ang="0">
                      <a:pos x="64" y="120"/>
                    </a:cxn>
                    <a:cxn ang="0">
                      <a:pos x="23" y="124"/>
                    </a:cxn>
                    <a:cxn ang="0">
                      <a:pos x="23" y="343"/>
                    </a:cxn>
                    <a:cxn ang="0">
                      <a:pos x="64" y="346"/>
                    </a:cxn>
                    <a:cxn ang="0">
                      <a:pos x="73" y="343"/>
                    </a:cxn>
                    <a:cxn ang="0">
                      <a:pos x="82" y="220"/>
                    </a:cxn>
                    <a:cxn ang="0">
                      <a:pos x="57" y="319"/>
                    </a:cxn>
                    <a:cxn ang="0">
                      <a:pos x="36" y="310"/>
                    </a:cxn>
                    <a:cxn ang="0">
                      <a:pos x="39" y="147"/>
                    </a:cxn>
                    <a:cxn ang="0">
                      <a:pos x="62" y="163"/>
                    </a:cxn>
                    <a:cxn ang="0">
                      <a:pos x="136" y="174"/>
                    </a:cxn>
                    <a:cxn ang="0">
                      <a:pos x="137" y="174"/>
                    </a:cxn>
                    <a:cxn ang="0">
                      <a:pos x="145" y="171"/>
                    </a:cxn>
                    <a:cxn ang="0">
                      <a:pos x="182" y="153"/>
                    </a:cxn>
                    <a:cxn ang="0">
                      <a:pos x="192" y="139"/>
                    </a:cxn>
                    <a:cxn ang="0">
                      <a:pos x="179" y="77"/>
                    </a:cxn>
                    <a:cxn ang="0">
                      <a:pos x="71" y="60"/>
                    </a:cxn>
                    <a:cxn ang="0">
                      <a:pos x="177" y="45"/>
                    </a:cxn>
                    <a:cxn ang="0">
                      <a:pos x="190" y="32"/>
                    </a:cxn>
                    <a:cxn ang="0">
                      <a:pos x="211" y="27"/>
                    </a:cxn>
                    <a:cxn ang="0">
                      <a:pos x="216" y="32"/>
                    </a:cxn>
                    <a:cxn ang="0">
                      <a:pos x="228" y="45"/>
                    </a:cxn>
                    <a:cxn ang="0">
                      <a:pos x="335" y="60"/>
                    </a:cxn>
                    <a:cxn ang="0">
                      <a:pos x="227" y="77"/>
                    </a:cxn>
                    <a:cxn ang="0">
                      <a:pos x="214" y="90"/>
                    </a:cxn>
                    <a:cxn ang="0">
                      <a:pos x="224" y="152"/>
                    </a:cxn>
                    <a:cxn ang="0">
                      <a:pos x="261" y="171"/>
                    </a:cxn>
                    <a:cxn ang="0">
                      <a:pos x="261" y="171"/>
                    </a:cxn>
                    <a:cxn ang="0">
                      <a:pos x="332" y="174"/>
                    </a:cxn>
                    <a:cxn ang="0">
                      <a:pos x="344" y="164"/>
                    </a:cxn>
                    <a:cxn ang="0">
                      <a:pos x="366" y="147"/>
                    </a:cxn>
                    <a:cxn ang="0">
                      <a:pos x="366" y="319"/>
                    </a:cxn>
                    <a:cxn ang="0">
                      <a:pos x="344" y="303"/>
                    </a:cxn>
                    <a:cxn ang="0">
                      <a:pos x="331" y="293"/>
                    </a:cxn>
                    <a:cxn ang="0">
                      <a:pos x="123" y="293"/>
                    </a:cxn>
                    <a:cxn ang="0">
                      <a:pos x="123" y="320"/>
                    </a:cxn>
                    <a:cxn ang="0">
                      <a:pos x="333" y="343"/>
                    </a:cxn>
                    <a:cxn ang="0">
                      <a:pos x="342" y="346"/>
                    </a:cxn>
                    <a:cxn ang="0">
                      <a:pos x="383" y="34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  <a:cxn ang="0">
                      <a:pos x="406" y="233"/>
                    </a:cxn>
                  </a:cxnLst>
                  <a:rect l="0" t="0" r="r" b="b"/>
                  <a:pathLst>
                    <a:path w="406" h="346">
                      <a:moveTo>
                        <a:pt x="406" y="233"/>
                      </a:move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149"/>
                        <a:pt x="386" y="127"/>
                        <a:pt x="383" y="124"/>
                      </a:cubicBezTo>
                      <a:cubicBezTo>
                        <a:pt x="380" y="122"/>
                        <a:pt x="377" y="120"/>
                        <a:pt x="374" y="120"/>
                      </a:cubicBezTo>
                      <a:cubicBezTo>
                        <a:pt x="342" y="120"/>
                        <a:pt x="342" y="120"/>
                        <a:pt x="342" y="120"/>
                      </a:cubicBezTo>
                      <a:cubicBezTo>
                        <a:pt x="339" y="120"/>
                        <a:pt x="336" y="122"/>
                        <a:pt x="333" y="124"/>
                      </a:cubicBezTo>
                      <a:cubicBezTo>
                        <a:pt x="333" y="124"/>
                        <a:pt x="333" y="124"/>
                        <a:pt x="333" y="124"/>
                      </a:cubicBezTo>
                      <a:cubicBezTo>
                        <a:pt x="331" y="126"/>
                        <a:pt x="325" y="132"/>
                        <a:pt x="320" y="147"/>
                      </a:cubicBezTo>
                      <a:cubicBezTo>
                        <a:pt x="274" y="147"/>
                        <a:pt x="274" y="147"/>
                        <a:pt x="274" y="147"/>
                      </a:cubicBezTo>
                      <a:cubicBezTo>
                        <a:pt x="264" y="139"/>
                        <a:pt x="253" y="133"/>
                        <a:pt x="241" y="129"/>
                      </a:cubicBezTo>
                      <a:cubicBezTo>
                        <a:pt x="241" y="103"/>
                        <a:pt x="241" y="103"/>
                        <a:pt x="241" y="103"/>
                      </a:cubicBezTo>
                      <a:cubicBezTo>
                        <a:pt x="272" y="102"/>
                        <a:pt x="301" y="98"/>
                        <a:pt x="322" y="93"/>
                      </a:cubicBezTo>
                      <a:cubicBezTo>
                        <a:pt x="344" y="88"/>
                        <a:pt x="370" y="80"/>
                        <a:pt x="370" y="61"/>
                      </a:cubicBezTo>
                      <a:cubicBezTo>
                        <a:pt x="370" y="42"/>
                        <a:pt x="345" y="34"/>
                        <a:pt x="323" y="29"/>
                      </a:cubicBezTo>
                      <a:cubicBezTo>
                        <a:pt x="301" y="24"/>
                        <a:pt x="272" y="20"/>
                        <a:pt x="240" y="19"/>
                      </a:cubicBezTo>
                      <a:cubicBezTo>
                        <a:pt x="235" y="8"/>
                        <a:pt x="224" y="0"/>
                        <a:pt x="211" y="0"/>
                      </a:cubicBezTo>
                      <a:cubicBezTo>
                        <a:pt x="195" y="0"/>
                        <a:pt x="195" y="0"/>
                        <a:pt x="195" y="0"/>
                      </a:cubicBezTo>
                      <a:cubicBezTo>
                        <a:pt x="182" y="0"/>
                        <a:pt x="171" y="8"/>
                        <a:pt x="166" y="19"/>
                      </a:cubicBezTo>
                      <a:cubicBezTo>
                        <a:pt x="134" y="20"/>
                        <a:pt x="105" y="24"/>
                        <a:pt x="83" y="29"/>
                      </a:cubicBezTo>
                      <a:cubicBezTo>
                        <a:pt x="61" y="34"/>
                        <a:pt x="36" y="42"/>
                        <a:pt x="36" y="61"/>
                      </a:cubicBezTo>
                      <a:cubicBezTo>
                        <a:pt x="36" y="80"/>
                        <a:pt x="61" y="88"/>
                        <a:pt x="84" y="93"/>
                      </a:cubicBezTo>
                      <a:cubicBezTo>
                        <a:pt x="105" y="98"/>
                        <a:pt x="134" y="102"/>
                        <a:pt x="165" y="103"/>
                      </a:cubicBezTo>
                      <a:cubicBezTo>
                        <a:pt x="165" y="129"/>
                        <a:pt x="165" y="129"/>
                        <a:pt x="165" y="129"/>
                      </a:cubicBezTo>
                      <a:cubicBezTo>
                        <a:pt x="153" y="133"/>
                        <a:pt x="142" y="139"/>
                        <a:pt x="131" y="147"/>
                      </a:cubicBezTo>
                      <a:cubicBezTo>
                        <a:pt x="85" y="147"/>
                        <a:pt x="85" y="147"/>
                        <a:pt x="85" y="147"/>
                      </a:cubicBezTo>
                      <a:cubicBezTo>
                        <a:pt x="80" y="132"/>
                        <a:pt x="75" y="126"/>
                        <a:pt x="73" y="124"/>
                      </a:cubicBezTo>
                      <a:cubicBezTo>
                        <a:pt x="73" y="124"/>
                        <a:pt x="73" y="124"/>
                        <a:pt x="73" y="123"/>
                      </a:cubicBezTo>
                      <a:cubicBezTo>
                        <a:pt x="70" y="121"/>
                        <a:pt x="67" y="120"/>
                        <a:pt x="64" y="120"/>
                      </a:cubicBezTo>
                      <a:cubicBezTo>
                        <a:pt x="64" y="120"/>
                        <a:pt x="64" y="120"/>
                        <a:pt x="64" y="120"/>
                      </a:cubicBezTo>
                      <a:cubicBezTo>
                        <a:pt x="32" y="120"/>
                        <a:pt x="32" y="120"/>
                        <a:pt x="32" y="120"/>
                      </a:cubicBezTo>
                      <a:cubicBezTo>
                        <a:pt x="29" y="120"/>
                        <a:pt x="26" y="121"/>
                        <a:pt x="23" y="124"/>
                      </a:cubicBezTo>
                      <a:cubicBezTo>
                        <a:pt x="19" y="127"/>
                        <a:pt x="0" y="148"/>
                        <a:pt x="0" y="233"/>
                      </a:cubicBezTo>
                      <a:cubicBezTo>
                        <a:pt x="0" y="318"/>
                        <a:pt x="19" y="339"/>
                        <a:pt x="23" y="343"/>
                      </a:cubicBezTo>
                      <a:cubicBezTo>
                        <a:pt x="26" y="345"/>
                        <a:pt x="29" y="346"/>
                        <a:pt x="32" y="346"/>
                      </a:cubicBezTo>
                      <a:cubicBezTo>
                        <a:pt x="64" y="346"/>
                        <a:pt x="64" y="346"/>
                        <a:pt x="64" y="346"/>
                      </a:cubicBezTo>
                      <a:cubicBezTo>
                        <a:pt x="67" y="346"/>
                        <a:pt x="70" y="345"/>
                        <a:pt x="73" y="343"/>
                      </a:cubicBezTo>
                      <a:cubicBezTo>
                        <a:pt x="73" y="343"/>
                        <a:pt x="73" y="343"/>
                        <a:pt x="73" y="343"/>
                      </a:cubicBezTo>
                      <a:cubicBezTo>
                        <a:pt x="77" y="339"/>
                        <a:pt x="96" y="318"/>
                        <a:pt x="96" y="233"/>
                      </a:cubicBezTo>
                      <a:cubicBezTo>
                        <a:pt x="96" y="226"/>
                        <a:pt x="90" y="220"/>
                        <a:pt x="82" y="220"/>
                      </a:cubicBezTo>
                      <a:cubicBezTo>
                        <a:pt x="75" y="220"/>
                        <a:pt x="69" y="226"/>
                        <a:pt x="69" y="233"/>
                      </a:cubicBezTo>
                      <a:cubicBezTo>
                        <a:pt x="69" y="287"/>
                        <a:pt x="61" y="311"/>
                        <a:pt x="57" y="319"/>
                      </a:cubicBezTo>
                      <a:cubicBezTo>
                        <a:pt x="39" y="319"/>
                        <a:pt x="39" y="319"/>
                        <a:pt x="39" y="319"/>
                      </a:cubicBezTo>
                      <a:cubicBezTo>
                        <a:pt x="38" y="317"/>
                        <a:pt x="37" y="314"/>
                        <a:pt x="36" y="310"/>
                      </a:cubicBezTo>
                      <a:cubicBezTo>
                        <a:pt x="32" y="297"/>
                        <a:pt x="27" y="274"/>
                        <a:pt x="27" y="233"/>
                      </a:cubicBezTo>
                      <a:cubicBezTo>
                        <a:pt x="27" y="179"/>
                        <a:pt x="35" y="156"/>
                        <a:pt x="39" y="147"/>
                      </a:cubicBezTo>
                      <a:cubicBezTo>
                        <a:pt x="57" y="147"/>
                        <a:pt x="57" y="147"/>
                        <a:pt x="57" y="147"/>
                      </a:cubicBezTo>
                      <a:cubicBezTo>
                        <a:pt x="58" y="150"/>
                        <a:pt x="60" y="155"/>
                        <a:pt x="62" y="163"/>
                      </a:cubicBezTo>
                      <a:cubicBezTo>
                        <a:pt x="63" y="169"/>
                        <a:pt x="69" y="174"/>
                        <a:pt x="75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6" y="174"/>
                        <a:pt x="136" y="174"/>
                        <a:pt x="136" y="174"/>
                      </a:cubicBezTo>
                      <a:cubicBezTo>
                        <a:pt x="137" y="174"/>
                        <a:pt x="137" y="174"/>
                        <a:pt x="137" y="174"/>
                      </a:cubicBezTo>
                      <a:cubicBezTo>
                        <a:pt x="140" y="174"/>
                        <a:pt x="142" y="173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45" y="171"/>
                        <a:pt x="145" y="171"/>
                        <a:pt x="145" y="171"/>
                      </a:cubicBezTo>
                      <a:cubicBezTo>
                        <a:pt x="155" y="162"/>
                        <a:pt x="168" y="156"/>
                        <a:pt x="182" y="153"/>
                      </a:cubicBezTo>
                      <a:cubicBezTo>
                        <a:pt x="182" y="152"/>
                        <a:pt x="182" y="152"/>
                        <a:pt x="182" y="152"/>
                      </a:cubicBezTo>
                      <a:cubicBezTo>
                        <a:pt x="188" y="151"/>
                        <a:pt x="192" y="145"/>
                        <a:pt x="192" y="139"/>
                      </a:cubicBezTo>
                      <a:cubicBezTo>
                        <a:pt x="192" y="139"/>
                        <a:pt x="192" y="90"/>
                        <a:pt x="192" y="90"/>
                      </a:cubicBezTo>
                      <a:cubicBezTo>
                        <a:pt x="192" y="83"/>
                        <a:pt x="186" y="77"/>
                        <a:pt x="179" y="77"/>
                      </a:cubicBezTo>
                      <a:cubicBezTo>
                        <a:pt x="121" y="75"/>
                        <a:pt x="86" y="68"/>
                        <a:pt x="71" y="62"/>
                      </a:cubicBezTo>
                      <a:cubicBezTo>
                        <a:pt x="70" y="62"/>
                        <a:pt x="70" y="60"/>
                        <a:pt x="71" y="60"/>
                      </a:cubicBezTo>
                      <a:cubicBezTo>
                        <a:pt x="86" y="55"/>
                        <a:pt x="120" y="47"/>
                        <a:pt x="177" y="45"/>
                      </a:cubicBezTo>
                      <a:cubicBezTo>
                        <a:pt x="177" y="45"/>
                        <a:pt x="177" y="45"/>
                        <a:pt x="177" y="45"/>
                      </a:cubicBezTo>
                      <a:cubicBezTo>
                        <a:pt x="184" y="45"/>
                        <a:pt x="190" y="39"/>
                        <a:pt x="190" y="32"/>
                      </a:cubicBezTo>
                      <a:cubicBezTo>
                        <a:pt x="190" y="32"/>
                        <a:pt x="190" y="32"/>
                        <a:pt x="190" y="32"/>
                      </a:cubicBezTo>
                      <a:cubicBezTo>
                        <a:pt x="190" y="29"/>
                        <a:pt x="192" y="27"/>
                        <a:pt x="195" y="27"/>
                      </a:cubicBezTo>
                      <a:cubicBezTo>
                        <a:pt x="211" y="27"/>
                        <a:pt x="211" y="27"/>
                        <a:pt x="211" y="27"/>
                      </a:cubicBezTo>
                      <a:cubicBezTo>
                        <a:pt x="214" y="27"/>
                        <a:pt x="216" y="29"/>
                        <a:pt x="216" y="32"/>
                      </a:cubicBezTo>
                      <a:cubicBezTo>
                        <a:pt x="216" y="32"/>
                        <a:pt x="216" y="32"/>
                        <a:pt x="216" y="32"/>
                      </a:cubicBezTo>
                      <a:cubicBezTo>
                        <a:pt x="216" y="38"/>
                        <a:pt x="220" y="44"/>
                        <a:pt x="226" y="45"/>
                      </a:cubicBezTo>
                      <a:cubicBezTo>
                        <a:pt x="227" y="45"/>
                        <a:pt x="228" y="45"/>
                        <a:pt x="228" y="45"/>
                      </a:cubicBezTo>
                      <a:cubicBezTo>
                        <a:pt x="229" y="45"/>
                        <a:pt x="229" y="45"/>
                        <a:pt x="229" y="45"/>
                      </a:cubicBezTo>
                      <a:cubicBezTo>
                        <a:pt x="285" y="47"/>
                        <a:pt x="320" y="55"/>
                        <a:pt x="335" y="60"/>
                      </a:cubicBezTo>
                      <a:cubicBezTo>
                        <a:pt x="336" y="60"/>
                        <a:pt x="336" y="62"/>
                        <a:pt x="335" y="62"/>
                      </a:cubicBezTo>
                      <a:cubicBezTo>
                        <a:pt x="319" y="68"/>
                        <a:pt x="285" y="75"/>
                        <a:pt x="227" y="77"/>
                      </a:cubicBezTo>
                      <a:cubicBezTo>
                        <a:pt x="227" y="77"/>
                        <a:pt x="226" y="77"/>
                        <a:pt x="226" y="77"/>
                      </a:cubicBezTo>
                      <a:cubicBezTo>
                        <a:pt x="219" y="77"/>
                        <a:pt x="214" y="83"/>
                        <a:pt x="214" y="90"/>
                      </a:cubicBezTo>
                      <a:cubicBezTo>
                        <a:pt x="214" y="90"/>
                        <a:pt x="214" y="139"/>
                        <a:pt x="214" y="139"/>
                      </a:cubicBezTo>
                      <a:cubicBezTo>
                        <a:pt x="214" y="145"/>
                        <a:pt x="218" y="151"/>
                        <a:pt x="224" y="152"/>
                      </a:cubicBezTo>
                      <a:cubicBezTo>
                        <a:pt x="224" y="152"/>
                        <a:pt x="224" y="152"/>
                        <a:pt x="224" y="153"/>
                      </a:cubicBezTo>
                      <a:cubicBezTo>
                        <a:pt x="238" y="156"/>
                        <a:pt x="250" y="162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1" y="171"/>
                        <a:pt x="261" y="171"/>
                        <a:pt x="261" y="171"/>
                      </a:cubicBezTo>
                      <a:cubicBezTo>
                        <a:pt x="263" y="173"/>
                        <a:pt x="266" y="174"/>
                        <a:pt x="268" y="174"/>
                      </a:cubicBezTo>
                      <a:cubicBezTo>
                        <a:pt x="269" y="174"/>
                        <a:pt x="331" y="174"/>
                        <a:pt x="332" y="174"/>
                      </a:cubicBezTo>
                      <a:cubicBezTo>
                        <a:pt x="337" y="173"/>
                        <a:pt x="342" y="169"/>
                        <a:pt x="344" y="164"/>
                      </a:cubicBezTo>
                      <a:cubicBezTo>
                        <a:pt x="344" y="164"/>
                        <a:pt x="344" y="164"/>
                        <a:pt x="344" y="164"/>
                      </a:cubicBezTo>
                      <a:cubicBezTo>
                        <a:pt x="346" y="156"/>
                        <a:pt x="348" y="151"/>
                        <a:pt x="349" y="147"/>
                      </a:cubicBezTo>
                      <a:cubicBezTo>
                        <a:pt x="366" y="147"/>
                        <a:pt x="366" y="147"/>
                        <a:pt x="366" y="147"/>
                      </a:cubicBezTo>
                      <a:cubicBezTo>
                        <a:pt x="371" y="156"/>
                        <a:pt x="379" y="179"/>
                        <a:pt x="379" y="233"/>
                      </a:cubicBezTo>
                      <a:cubicBezTo>
                        <a:pt x="379" y="287"/>
                        <a:pt x="371" y="311"/>
                        <a:pt x="366" y="319"/>
                      </a:cubicBezTo>
                      <a:cubicBezTo>
                        <a:pt x="349" y="319"/>
                        <a:pt x="349" y="319"/>
                        <a:pt x="349" y="319"/>
                      </a:cubicBezTo>
                      <a:cubicBezTo>
                        <a:pt x="348" y="316"/>
                        <a:pt x="346" y="311"/>
                        <a:pt x="344" y="303"/>
                      </a:cubicBezTo>
                      <a:cubicBezTo>
                        <a:pt x="344" y="303"/>
                        <a:pt x="344" y="303"/>
                        <a:pt x="344" y="302"/>
                      </a:cubicBezTo>
                      <a:cubicBezTo>
                        <a:pt x="342" y="297"/>
                        <a:pt x="337" y="293"/>
                        <a:pt x="331" y="293"/>
                      </a:cubicBezTo>
                      <a:cubicBezTo>
                        <a:pt x="331" y="293"/>
                        <a:pt x="331" y="293"/>
                        <a:pt x="331" y="293"/>
                      </a:cubicBezTo>
                      <a:cubicBezTo>
                        <a:pt x="123" y="293"/>
                        <a:pt x="123" y="293"/>
                        <a:pt x="123" y="293"/>
                      </a:cubicBezTo>
                      <a:cubicBezTo>
                        <a:pt x="116" y="293"/>
                        <a:pt x="110" y="299"/>
                        <a:pt x="110" y="306"/>
                      </a:cubicBezTo>
                      <a:cubicBezTo>
                        <a:pt x="110" y="314"/>
                        <a:pt x="116" y="320"/>
                        <a:pt x="123" y="320"/>
                      </a:cubicBezTo>
                      <a:cubicBezTo>
                        <a:pt x="320" y="320"/>
                        <a:pt x="320" y="320"/>
                        <a:pt x="320" y="320"/>
                      </a:cubicBezTo>
                      <a:cubicBezTo>
                        <a:pt x="325" y="334"/>
                        <a:pt x="331" y="341"/>
                        <a:pt x="333" y="343"/>
                      </a:cubicBezTo>
                      <a:cubicBezTo>
                        <a:pt x="333" y="343"/>
                        <a:pt x="333" y="343"/>
                        <a:pt x="333" y="343"/>
                      </a:cubicBezTo>
                      <a:cubicBezTo>
                        <a:pt x="336" y="345"/>
                        <a:pt x="339" y="346"/>
                        <a:pt x="342" y="346"/>
                      </a:cubicBezTo>
                      <a:cubicBezTo>
                        <a:pt x="374" y="346"/>
                        <a:pt x="374" y="346"/>
                        <a:pt x="374" y="346"/>
                      </a:cubicBezTo>
                      <a:cubicBezTo>
                        <a:pt x="377" y="346"/>
                        <a:pt x="380" y="345"/>
                        <a:pt x="383" y="343"/>
                      </a:cubicBezTo>
                      <a:cubicBezTo>
                        <a:pt x="386" y="339"/>
                        <a:pt x="406" y="318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ubicBezTo>
                        <a:pt x="406" y="233"/>
                        <a:pt x="406" y="233"/>
                        <a:pt x="406" y="23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38"/>
                  <a:endParaRPr lang="en-US" sz="1400">
                    <a:solidFill>
                      <a:srgbClr val="87D2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234" name="Oval 233"/>
              <p:cNvSpPr/>
              <p:nvPr/>
            </p:nvSpPr>
            <p:spPr>
              <a:xfrm>
                <a:off x="8458101" y="3322189"/>
                <a:ext cx="142875" cy="14287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 rot="10800000" flipH="1" flipV="1">
                <a:off x="8430675" y="3085067"/>
                <a:ext cx="30611" cy="14996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36" name="Group 235"/>
              <p:cNvGrpSpPr/>
              <p:nvPr/>
            </p:nvGrpSpPr>
            <p:grpSpPr>
              <a:xfrm flipH="1" flipV="1">
                <a:off x="8348377" y="2338737"/>
                <a:ext cx="144486" cy="361799"/>
                <a:chOff x="3119441" y="2033588"/>
                <a:chExt cx="561972" cy="1407199"/>
              </a:xfrm>
            </p:grpSpPr>
            <p:sp>
              <p:nvSpPr>
                <p:cNvPr id="247" name="Rectangle 246"/>
                <p:cNvSpPr/>
                <p:nvPr/>
              </p:nvSpPr>
              <p:spPr>
                <a:xfrm>
                  <a:off x="3176592" y="2857502"/>
                  <a:ext cx="119061" cy="58328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8" name="Oval 247"/>
                <p:cNvSpPr/>
                <p:nvPr/>
              </p:nvSpPr>
              <p:spPr>
                <a:xfrm>
                  <a:off x="3119441" y="2690811"/>
                  <a:ext cx="242750" cy="24274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9" name="Freeform 248"/>
                <p:cNvSpPr/>
                <p:nvPr/>
              </p:nvSpPr>
              <p:spPr>
                <a:xfrm>
                  <a:off x="3319463" y="2033588"/>
                  <a:ext cx="361950" cy="647699"/>
                </a:xfrm>
                <a:custGeom>
                  <a:avLst/>
                  <a:gdLst>
                    <a:gd name="connsiteX0" fmla="*/ 361950 w 361950"/>
                    <a:gd name="connsiteY0" fmla="*/ 0 h 647700"/>
                    <a:gd name="connsiteX1" fmla="*/ 57150 w 361950"/>
                    <a:gd name="connsiteY1" fmla="*/ 319087 h 647700"/>
                    <a:gd name="connsiteX2" fmla="*/ 309562 w 361950"/>
                    <a:gd name="connsiteY2" fmla="*/ 338137 h 647700"/>
                    <a:gd name="connsiteX3" fmla="*/ 0 w 361950"/>
                    <a:gd name="connsiteY3" fmla="*/ 6477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647700">
                      <a:moveTo>
                        <a:pt x="361950" y="0"/>
                      </a:moveTo>
                      <a:lnTo>
                        <a:pt x="57150" y="319087"/>
                      </a:lnTo>
                      <a:lnTo>
                        <a:pt x="309562" y="338137"/>
                      </a:lnTo>
                      <a:lnTo>
                        <a:pt x="0" y="647700"/>
                      </a:lnTo>
                    </a:path>
                  </a:pathLst>
                </a:cu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</p:grpSp>
          <p:cxnSp>
            <p:nvCxnSpPr>
              <p:cNvPr id="237" name="Straight Connector 236"/>
              <p:cNvCxnSpPr/>
              <p:nvPr/>
            </p:nvCxnSpPr>
            <p:spPr bwMode="ltGray">
              <a:xfrm flipV="1">
                <a:off x="8464322" y="1739130"/>
                <a:ext cx="0" cy="748948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8464323" y="3465064"/>
                <a:ext cx="0" cy="175793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0" name="Group 239"/>
              <p:cNvGrpSpPr/>
              <p:nvPr/>
            </p:nvGrpSpPr>
            <p:grpSpPr>
              <a:xfrm rot="10800000" flipH="1" flipV="1">
                <a:off x="8415858" y="2749538"/>
                <a:ext cx="144486" cy="361799"/>
                <a:chOff x="3119441" y="2033588"/>
                <a:chExt cx="561972" cy="1407199"/>
              </a:xfrm>
            </p:grpSpPr>
            <p:sp>
              <p:nvSpPr>
                <p:cNvPr id="244" name="Rectangle 243"/>
                <p:cNvSpPr/>
                <p:nvPr/>
              </p:nvSpPr>
              <p:spPr>
                <a:xfrm>
                  <a:off x="3176593" y="2857502"/>
                  <a:ext cx="119060" cy="58328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5" name="Oval 244"/>
                <p:cNvSpPr/>
                <p:nvPr/>
              </p:nvSpPr>
              <p:spPr>
                <a:xfrm>
                  <a:off x="3119441" y="2690811"/>
                  <a:ext cx="242750" cy="24274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6" name="Freeform 245"/>
                <p:cNvSpPr/>
                <p:nvPr/>
              </p:nvSpPr>
              <p:spPr>
                <a:xfrm>
                  <a:off x="3319463" y="2033588"/>
                  <a:ext cx="361950" cy="647699"/>
                </a:xfrm>
                <a:custGeom>
                  <a:avLst/>
                  <a:gdLst>
                    <a:gd name="connsiteX0" fmla="*/ 361950 w 361950"/>
                    <a:gd name="connsiteY0" fmla="*/ 0 h 647700"/>
                    <a:gd name="connsiteX1" fmla="*/ 57150 w 361950"/>
                    <a:gd name="connsiteY1" fmla="*/ 319087 h 647700"/>
                    <a:gd name="connsiteX2" fmla="*/ 309562 w 361950"/>
                    <a:gd name="connsiteY2" fmla="*/ 338137 h 647700"/>
                    <a:gd name="connsiteX3" fmla="*/ 0 w 361950"/>
                    <a:gd name="connsiteY3" fmla="*/ 6477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647700">
                      <a:moveTo>
                        <a:pt x="361950" y="0"/>
                      </a:moveTo>
                      <a:lnTo>
                        <a:pt x="57150" y="319087"/>
                      </a:lnTo>
                      <a:lnTo>
                        <a:pt x="309562" y="338137"/>
                      </a:lnTo>
                      <a:lnTo>
                        <a:pt x="0" y="647700"/>
                      </a:lnTo>
                    </a:path>
                  </a:pathLst>
                </a:cu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</p:grpSp>
          <p:pic>
            <p:nvPicPr>
              <p:cNvPr id="242" name="Picture 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37002" y="3205037"/>
                <a:ext cx="283146" cy="283146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243" name="Picture 1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ltGray">
              <a:xfrm>
                <a:off x="7929902" y="3293317"/>
                <a:ext cx="433725" cy="433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3" descr="C:\Users\elliottm\Documents\Marketing\WonderWorld\2015 User Conference\Images\SE_software_product_icon_WW_Online_rgb_grn_r01-01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8592" y="1118754"/>
                <a:ext cx="659018" cy="6590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71" name="TextBox 270"/>
          <p:cNvSpPr txBox="1"/>
          <p:nvPr/>
        </p:nvSpPr>
        <p:spPr>
          <a:xfrm>
            <a:off x="-123019" y="4007007"/>
            <a:ext cx="1787107" cy="70786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9530"/>
                </a:solidFill>
              </a:rPr>
              <a:t>1. Wonderware Online</a:t>
            </a:r>
          </a:p>
          <a:p>
            <a:pPr algn="ctr"/>
            <a:r>
              <a:rPr lang="en-US" sz="1200" dirty="0" smtClean="0">
                <a:solidFill>
                  <a:srgbClr val="009530"/>
                </a:solidFill>
              </a:rPr>
              <a:t>(no infrastructure)</a:t>
            </a:r>
            <a:endParaRPr lang="en-US" sz="1200" dirty="0">
              <a:solidFill>
                <a:srgbClr val="00953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8113" y="1040099"/>
            <a:ext cx="659018" cy="2805334"/>
            <a:chOff x="518913" y="1116373"/>
            <a:chExt cx="659018" cy="2805334"/>
          </a:xfrm>
        </p:grpSpPr>
        <p:grpSp>
          <p:nvGrpSpPr>
            <p:cNvPr id="254" name="Group 253"/>
            <p:cNvGrpSpPr/>
            <p:nvPr/>
          </p:nvGrpSpPr>
          <p:grpSpPr>
            <a:xfrm rot="10800000" flipH="1" flipV="1">
              <a:off x="848422" y="2736912"/>
              <a:ext cx="144486" cy="361799"/>
              <a:chOff x="3119441" y="2033588"/>
              <a:chExt cx="561972" cy="1407199"/>
            </a:xfrm>
          </p:grpSpPr>
          <p:sp>
            <p:nvSpPr>
              <p:cNvPr id="255" name="Rectangle 254"/>
              <p:cNvSpPr/>
              <p:nvPr/>
            </p:nvSpPr>
            <p:spPr>
              <a:xfrm>
                <a:off x="3176593" y="2857502"/>
                <a:ext cx="119060" cy="58328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119441" y="2690811"/>
                <a:ext cx="242750" cy="24274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7" name="Freeform 256"/>
              <p:cNvSpPr/>
              <p:nvPr/>
            </p:nvSpPr>
            <p:spPr>
              <a:xfrm>
                <a:off x="3319463" y="2033588"/>
                <a:ext cx="361950" cy="647699"/>
              </a:xfrm>
              <a:custGeom>
                <a:avLst/>
                <a:gdLst>
                  <a:gd name="connsiteX0" fmla="*/ 361950 w 361950"/>
                  <a:gd name="connsiteY0" fmla="*/ 0 h 647700"/>
                  <a:gd name="connsiteX1" fmla="*/ 57150 w 361950"/>
                  <a:gd name="connsiteY1" fmla="*/ 319087 h 647700"/>
                  <a:gd name="connsiteX2" fmla="*/ 309562 w 361950"/>
                  <a:gd name="connsiteY2" fmla="*/ 338137 h 647700"/>
                  <a:gd name="connsiteX3" fmla="*/ 0 w 361950"/>
                  <a:gd name="connsiteY3" fmla="*/ 64770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647700">
                    <a:moveTo>
                      <a:pt x="361950" y="0"/>
                    </a:moveTo>
                    <a:lnTo>
                      <a:pt x="57150" y="319087"/>
                    </a:lnTo>
                    <a:lnTo>
                      <a:pt x="309562" y="338137"/>
                    </a:lnTo>
                    <a:lnTo>
                      <a:pt x="0" y="647700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630030" y="3372247"/>
              <a:ext cx="475645" cy="549460"/>
              <a:chOff x="2244994" y="3226378"/>
              <a:chExt cx="604108" cy="697860"/>
            </a:xfrm>
            <a:solidFill>
              <a:schemeClr val="bg1">
                <a:lumMod val="50000"/>
              </a:schemeClr>
            </a:solidFill>
          </p:grpSpPr>
          <p:sp>
            <p:nvSpPr>
              <p:cNvPr id="259" name="Freeform 369"/>
              <p:cNvSpPr>
                <a:spLocks/>
              </p:cNvSpPr>
              <p:nvPr/>
            </p:nvSpPr>
            <p:spPr bwMode="auto">
              <a:xfrm>
                <a:off x="2711239" y="3226378"/>
                <a:ext cx="137863" cy="442195"/>
              </a:xfrm>
              <a:custGeom>
                <a:avLst/>
                <a:gdLst/>
                <a:ahLst/>
                <a:cxnLst>
                  <a:cxn ang="0">
                    <a:pos x="80" y="356"/>
                  </a:cxn>
                  <a:cxn ang="0">
                    <a:pos x="80" y="333"/>
                  </a:cxn>
                  <a:cxn ang="0">
                    <a:pos x="131" y="280"/>
                  </a:cxn>
                  <a:cxn ang="0">
                    <a:pos x="131" y="53"/>
                  </a:cxn>
                  <a:cxn ang="0">
                    <a:pos x="78" y="0"/>
                  </a:cxn>
                  <a:cxn ang="0">
                    <a:pos x="54" y="0"/>
                  </a:cxn>
                  <a:cxn ang="0">
                    <a:pos x="0" y="53"/>
                  </a:cxn>
                  <a:cxn ang="0">
                    <a:pos x="0" y="280"/>
                  </a:cxn>
                  <a:cxn ang="0">
                    <a:pos x="16" y="318"/>
                  </a:cxn>
                  <a:cxn ang="0">
                    <a:pos x="35" y="318"/>
                  </a:cxn>
                  <a:cxn ang="0">
                    <a:pos x="35" y="299"/>
                  </a:cxn>
                  <a:cxn ang="0">
                    <a:pos x="27" y="280"/>
                  </a:cxn>
                  <a:cxn ang="0">
                    <a:pos x="27" y="255"/>
                  </a:cxn>
                  <a:cxn ang="0">
                    <a:pos x="54" y="263"/>
                  </a:cxn>
                  <a:cxn ang="0">
                    <a:pos x="77" y="263"/>
                  </a:cxn>
                  <a:cxn ang="0">
                    <a:pos x="91" y="249"/>
                  </a:cxn>
                  <a:cxn ang="0">
                    <a:pos x="77" y="236"/>
                  </a:cxn>
                  <a:cxn ang="0">
                    <a:pos x="54" y="236"/>
                  </a:cxn>
                  <a:cxn ang="0">
                    <a:pos x="35" y="228"/>
                  </a:cxn>
                  <a:cxn ang="0">
                    <a:pos x="27" y="209"/>
                  </a:cxn>
                  <a:cxn ang="0">
                    <a:pos x="27" y="206"/>
                  </a:cxn>
                  <a:cxn ang="0">
                    <a:pos x="27" y="177"/>
                  </a:cxn>
                  <a:cxn ang="0">
                    <a:pos x="54" y="184"/>
                  </a:cxn>
                  <a:cxn ang="0">
                    <a:pos x="77" y="184"/>
                  </a:cxn>
                  <a:cxn ang="0">
                    <a:pos x="91" y="171"/>
                  </a:cxn>
                  <a:cxn ang="0">
                    <a:pos x="77" y="157"/>
                  </a:cxn>
                  <a:cxn ang="0">
                    <a:pos x="54" y="157"/>
                  </a:cxn>
                  <a:cxn ang="0">
                    <a:pos x="35" y="149"/>
                  </a:cxn>
                  <a:cxn ang="0">
                    <a:pos x="27" y="131"/>
                  </a:cxn>
                  <a:cxn ang="0">
                    <a:pos x="27" y="128"/>
                  </a:cxn>
                  <a:cxn ang="0">
                    <a:pos x="27" y="97"/>
                  </a:cxn>
                  <a:cxn ang="0">
                    <a:pos x="54" y="104"/>
                  </a:cxn>
                  <a:cxn ang="0">
                    <a:pos x="77" y="104"/>
                  </a:cxn>
                  <a:cxn ang="0">
                    <a:pos x="91" y="91"/>
                  </a:cxn>
                  <a:cxn ang="0">
                    <a:pos x="77" y="77"/>
                  </a:cxn>
                  <a:cxn ang="0">
                    <a:pos x="54" y="77"/>
                  </a:cxn>
                  <a:cxn ang="0">
                    <a:pos x="35" y="69"/>
                  </a:cxn>
                  <a:cxn ang="0">
                    <a:pos x="27" y="51"/>
                  </a:cxn>
                  <a:cxn ang="0">
                    <a:pos x="27" y="50"/>
                  </a:cxn>
                  <a:cxn ang="0">
                    <a:pos x="54" y="27"/>
                  </a:cxn>
                  <a:cxn ang="0">
                    <a:pos x="78" y="27"/>
                  </a:cxn>
                  <a:cxn ang="0">
                    <a:pos x="104" y="53"/>
                  </a:cxn>
                  <a:cxn ang="0">
                    <a:pos x="104" y="280"/>
                  </a:cxn>
                  <a:cxn ang="0">
                    <a:pos x="78" y="307"/>
                  </a:cxn>
                  <a:cxn ang="0">
                    <a:pos x="71" y="307"/>
                  </a:cxn>
                  <a:cxn ang="0">
                    <a:pos x="69" y="307"/>
                  </a:cxn>
                  <a:cxn ang="0">
                    <a:pos x="67" y="307"/>
                  </a:cxn>
                  <a:cxn ang="0">
                    <a:pos x="53" y="320"/>
                  </a:cxn>
                  <a:cxn ang="0">
                    <a:pos x="53" y="368"/>
                  </a:cxn>
                  <a:cxn ang="0">
                    <a:pos x="61" y="380"/>
                  </a:cxn>
                  <a:cxn ang="0">
                    <a:pos x="68" y="382"/>
                  </a:cxn>
                  <a:cxn ang="0">
                    <a:pos x="107" y="394"/>
                  </a:cxn>
                  <a:cxn ang="0">
                    <a:pos x="68" y="406"/>
                  </a:cxn>
                  <a:cxn ang="0">
                    <a:pos x="29" y="394"/>
                  </a:cxn>
                  <a:cxn ang="0">
                    <a:pos x="39" y="387"/>
                  </a:cxn>
                  <a:cxn ang="0">
                    <a:pos x="46" y="370"/>
                  </a:cxn>
                  <a:cxn ang="0">
                    <a:pos x="29" y="362"/>
                  </a:cxn>
                  <a:cxn ang="0">
                    <a:pos x="2" y="394"/>
                  </a:cxn>
                  <a:cxn ang="0">
                    <a:pos x="68" y="433"/>
                  </a:cxn>
                  <a:cxn ang="0">
                    <a:pos x="134" y="394"/>
                  </a:cxn>
                  <a:cxn ang="0">
                    <a:pos x="80" y="356"/>
                  </a:cxn>
                </a:cxnLst>
                <a:rect l="0" t="0" r="r" b="b"/>
                <a:pathLst>
                  <a:path w="134" h="433">
                    <a:moveTo>
                      <a:pt x="80" y="356"/>
                    </a:moveTo>
                    <a:cubicBezTo>
                      <a:pt x="80" y="333"/>
                      <a:pt x="80" y="333"/>
                      <a:pt x="80" y="333"/>
                    </a:cubicBezTo>
                    <a:cubicBezTo>
                      <a:pt x="108" y="332"/>
                      <a:pt x="131" y="309"/>
                      <a:pt x="131" y="280"/>
                    </a:cubicBezTo>
                    <a:cubicBezTo>
                      <a:pt x="131" y="53"/>
                      <a:pt x="131" y="53"/>
                      <a:pt x="131" y="53"/>
                    </a:cubicBezTo>
                    <a:cubicBezTo>
                      <a:pt x="131" y="24"/>
                      <a:pt x="107" y="0"/>
                      <a:pt x="78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24" y="0"/>
                      <a:pt x="0" y="24"/>
                      <a:pt x="0" y="53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0" y="294"/>
                      <a:pt x="6" y="308"/>
                      <a:pt x="16" y="318"/>
                    </a:cubicBezTo>
                    <a:cubicBezTo>
                      <a:pt x="21" y="323"/>
                      <a:pt x="30" y="323"/>
                      <a:pt x="35" y="318"/>
                    </a:cubicBezTo>
                    <a:cubicBezTo>
                      <a:pt x="40" y="313"/>
                      <a:pt x="40" y="304"/>
                      <a:pt x="35" y="299"/>
                    </a:cubicBezTo>
                    <a:cubicBezTo>
                      <a:pt x="29" y="294"/>
                      <a:pt x="27" y="287"/>
                      <a:pt x="27" y="280"/>
                    </a:cubicBezTo>
                    <a:cubicBezTo>
                      <a:pt x="27" y="255"/>
                      <a:pt x="27" y="255"/>
                      <a:pt x="27" y="255"/>
                    </a:cubicBezTo>
                    <a:cubicBezTo>
                      <a:pt x="35" y="260"/>
                      <a:pt x="44" y="263"/>
                      <a:pt x="54" y="263"/>
                    </a:cubicBezTo>
                    <a:cubicBezTo>
                      <a:pt x="77" y="263"/>
                      <a:pt x="77" y="263"/>
                      <a:pt x="77" y="263"/>
                    </a:cubicBezTo>
                    <a:cubicBezTo>
                      <a:pt x="85" y="263"/>
                      <a:pt x="91" y="257"/>
                      <a:pt x="91" y="249"/>
                    </a:cubicBezTo>
                    <a:cubicBezTo>
                      <a:pt x="91" y="242"/>
                      <a:pt x="85" y="236"/>
                      <a:pt x="77" y="236"/>
                    </a:cubicBezTo>
                    <a:cubicBezTo>
                      <a:pt x="54" y="236"/>
                      <a:pt x="54" y="236"/>
                      <a:pt x="54" y="236"/>
                    </a:cubicBezTo>
                    <a:cubicBezTo>
                      <a:pt x="47" y="236"/>
                      <a:pt x="40" y="233"/>
                      <a:pt x="35" y="228"/>
                    </a:cubicBezTo>
                    <a:cubicBezTo>
                      <a:pt x="30" y="223"/>
                      <a:pt x="27" y="216"/>
                      <a:pt x="27" y="209"/>
                    </a:cubicBezTo>
                    <a:cubicBezTo>
                      <a:pt x="27" y="208"/>
                      <a:pt x="27" y="207"/>
                      <a:pt x="27" y="206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35" y="181"/>
                      <a:pt x="44" y="184"/>
                      <a:pt x="54" y="184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85" y="184"/>
                      <a:pt x="91" y="178"/>
                      <a:pt x="91" y="171"/>
                    </a:cubicBezTo>
                    <a:cubicBezTo>
                      <a:pt x="91" y="163"/>
                      <a:pt x="85" y="157"/>
                      <a:pt x="77" y="157"/>
                    </a:cubicBezTo>
                    <a:cubicBezTo>
                      <a:pt x="54" y="157"/>
                      <a:pt x="54" y="157"/>
                      <a:pt x="54" y="157"/>
                    </a:cubicBezTo>
                    <a:cubicBezTo>
                      <a:pt x="47" y="157"/>
                      <a:pt x="40" y="155"/>
                      <a:pt x="35" y="149"/>
                    </a:cubicBezTo>
                    <a:cubicBezTo>
                      <a:pt x="30" y="144"/>
                      <a:pt x="27" y="138"/>
                      <a:pt x="27" y="131"/>
                    </a:cubicBezTo>
                    <a:cubicBezTo>
                      <a:pt x="27" y="130"/>
                      <a:pt x="27" y="129"/>
                      <a:pt x="27" y="128"/>
                    </a:cubicBezTo>
                    <a:cubicBezTo>
                      <a:pt x="27" y="97"/>
                      <a:pt x="27" y="97"/>
                      <a:pt x="27" y="97"/>
                    </a:cubicBezTo>
                    <a:cubicBezTo>
                      <a:pt x="35" y="101"/>
                      <a:pt x="44" y="104"/>
                      <a:pt x="54" y="104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85" y="104"/>
                      <a:pt x="91" y="98"/>
                      <a:pt x="91" y="91"/>
                    </a:cubicBezTo>
                    <a:cubicBezTo>
                      <a:pt x="91" y="83"/>
                      <a:pt x="85" y="77"/>
                      <a:pt x="77" y="77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47" y="77"/>
                      <a:pt x="40" y="75"/>
                      <a:pt x="35" y="69"/>
                    </a:cubicBezTo>
                    <a:cubicBezTo>
                      <a:pt x="30" y="64"/>
                      <a:pt x="27" y="58"/>
                      <a:pt x="27" y="51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9" y="37"/>
                      <a:pt x="40" y="27"/>
                      <a:pt x="54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93" y="27"/>
                      <a:pt x="104" y="38"/>
                      <a:pt x="104" y="53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4" y="295"/>
                      <a:pt x="93" y="307"/>
                      <a:pt x="78" y="307"/>
                    </a:cubicBezTo>
                    <a:cubicBezTo>
                      <a:pt x="71" y="307"/>
                      <a:pt x="71" y="307"/>
                      <a:pt x="71" y="307"/>
                    </a:cubicBezTo>
                    <a:cubicBezTo>
                      <a:pt x="70" y="307"/>
                      <a:pt x="69" y="307"/>
                      <a:pt x="69" y="307"/>
                    </a:cubicBezTo>
                    <a:cubicBezTo>
                      <a:pt x="68" y="307"/>
                      <a:pt x="67" y="307"/>
                      <a:pt x="67" y="307"/>
                    </a:cubicBezTo>
                    <a:cubicBezTo>
                      <a:pt x="59" y="307"/>
                      <a:pt x="53" y="313"/>
                      <a:pt x="53" y="320"/>
                    </a:cubicBezTo>
                    <a:cubicBezTo>
                      <a:pt x="53" y="368"/>
                      <a:pt x="53" y="368"/>
                      <a:pt x="53" y="368"/>
                    </a:cubicBezTo>
                    <a:cubicBezTo>
                      <a:pt x="53" y="374"/>
                      <a:pt x="57" y="378"/>
                      <a:pt x="61" y="380"/>
                    </a:cubicBezTo>
                    <a:cubicBezTo>
                      <a:pt x="63" y="381"/>
                      <a:pt x="66" y="382"/>
                      <a:pt x="68" y="382"/>
                    </a:cubicBezTo>
                    <a:cubicBezTo>
                      <a:pt x="92" y="382"/>
                      <a:pt x="106" y="391"/>
                      <a:pt x="107" y="394"/>
                    </a:cubicBezTo>
                    <a:cubicBezTo>
                      <a:pt x="106" y="397"/>
                      <a:pt x="92" y="406"/>
                      <a:pt x="68" y="406"/>
                    </a:cubicBezTo>
                    <a:cubicBezTo>
                      <a:pt x="44" y="406"/>
                      <a:pt x="30" y="398"/>
                      <a:pt x="29" y="394"/>
                    </a:cubicBezTo>
                    <a:cubicBezTo>
                      <a:pt x="29" y="393"/>
                      <a:pt x="32" y="390"/>
                      <a:pt x="39" y="387"/>
                    </a:cubicBezTo>
                    <a:cubicBezTo>
                      <a:pt x="46" y="384"/>
                      <a:pt x="49" y="376"/>
                      <a:pt x="46" y="370"/>
                    </a:cubicBezTo>
                    <a:cubicBezTo>
                      <a:pt x="43" y="363"/>
                      <a:pt x="36" y="360"/>
                      <a:pt x="29" y="362"/>
                    </a:cubicBezTo>
                    <a:cubicBezTo>
                      <a:pt x="12" y="369"/>
                      <a:pt x="2" y="381"/>
                      <a:pt x="2" y="394"/>
                    </a:cubicBezTo>
                    <a:cubicBezTo>
                      <a:pt x="2" y="416"/>
                      <a:pt x="30" y="433"/>
                      <a:pt x="68" y="433"/>
                    </a:cubicBezTo>
                    <a:cubicBezTo>
                      <a:pt x="106" y="433"/>
                      <a:pt x="134" y="416"/>
                      <a:pt x="134" y="394"/>
                    </a:cubicBezTo>
                    <a:cubicBezTo>
                      <a:pt x="134" y="374"/>
                      <a:pt x="112" y="359"/>
                      <a:pt x="80" y="35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pPr defTabSz="685738"/>
                <a:endParaRPr lang="en-US" sz="1400">
                  <a:solidFill>
                    <a:srgbClr val="87D200"/>
                  </a:solidFill>
                  <a:latin typeface="Arial"/>
                </a:endParaRPr>
              </a:p>
            </p:txBody>
          </p:sp>
          <p:sp>
            <p:nvSpPr>
              <p:cNvPr id="260" name="Freeform 572"/>
              <p:cNvSpPr>
                <a:spLocks/>
              </p:cNvSpPr>
              <p:nvPr/>
            </p:nvSpPr>
            <p:spPr bwMode="auto">
              <a:xfrm>
                <a:off x="2244994" y="3505724"/>
                <a:ext cx="491797" cy="418514"/>
              </a:xfrm>
              <a:custGeom>
                <a:avLst/>
                <a:gdLst/>
                <a:ahLst/>
                <a:cxnLst>
                  <a:cxn ang="0">
                    <a:pos x="406" y="233"/>
                  </a:cxn>
                  <a:cxn ang="0">
                    <a:pos x="383" y="124"/>
                  </a:cxn>
                  <a:cxn ang="0">
                    <a:pos x="342" y="120"/>
                  </a:cxn>
                  <a:cxn ang="0">
                    <a:pos x="333" y="124"/>
                  </a:cxn>
                  <a:cxn ang="0">
                    <a:pos x="274" y="147"/>
                  </a:cxn>
                  <a:cxn ang="0">
                    <a:pos x="241" y="103"/>
                  </a:cxn>
                  <a:cxn ang="0">
                    <a:pos x="370" y="61"/>
                  </a:cxn>
                  <a:cxn ang="0">
                    <a:pos x="240" y="19"/>
                  </a:cxn>
                  <a:cxn ang="0">
                    <a:pos x="195" y="0"/>
                  </a:cxn>
                  <a:cxn ang="0">
                    <a:pos x="83" y="29"/>
                  </a:cxn>
                  <a:cxn ang="0">
                    <a:pos x="84" y="93"/>
                  </a:cxn>
                  <a:cxn ang="0">
                    <a:pos x="165" y="129"/>
                  </a:cxn>
                  <a:cxn ang="0">
                    <a:pos x="85" y="147"/>
                  </a:cxn>
                  <a:cxn ang="0">
                    <a:pos x="73" y="123"/>
                  </a:cxn>
                  <a:cxn ang="0">
                    <a:pos x="64" y="120"/>
                  </a:cxn>
                  <a:cxn ang="0">
                    <a:pos x="23" y="124"/>
                  </a:cxn>
                  <a:cxn ang="0">
                    <a:pos x="23" y="343"/>
                  </a:cxn>
                  <a:cxn ang="0">
                    <a:pos x="64" y="346"/>
                  </a:cxn>
                  <a:cxn ang="0">
                    <a:pos x="73" y="343"/>
                  </a:cxn>
                  <a:cxn ang="0">
                    <a:pos x="82" y="220"/>
                  </a:cxn>
                  <a:cxn ang="0">
                    <a:pos x="57" y="319"/>
                  </a:cxn>
                  <a:cxn ang="0">
                    <a:pos x="36" y="310"/>
                  </a:cxn>
                  <a:cxn ang="0">
                    <a:pos x="39" y="147"/>
                  </a:cxn>
                  <a:cxn ang="0">
                    <a:pos x="62" y="163"/>
                  </a:cxn>
                  <a:cxn ang="0">
                    <a:pos x="136" y="174"/>
                  </a:cxn>
                  <a:cxn ang="0">
                    <a:pos x="137" y="174"/>
                  </a:cxn>
                  <a:cxn ang="0">
                    <a:pos x="145" y="171"/>
                  </a:cxn>
                  <a:cxn ang="0">
                    <a:pos x="182" y="153"/>
                  </a:cxn>
                  <a:cxn ang="0">
                    <a:pos x="192" y="139"/>
                  </a:cxn>
                  <a:cxn ang="0">
                    <a:pos x="179" y="77"/>
                  </a:cxn>
                  <a:cxn ang="0">
                    <a:pos x="71" y="60"/>
                  </a:cxn>
                  <a:cxn ang="0">
                    <a:pos x="177" y="45"/>
                  </a:cxn>
                  <a:cxn ang="0">
                    <a:pos x="190" y="32"/>
                  </a:cxn>
                  <a:cxn ang="0">
                    <a:pos x="211" y="27"/>
                  </a:cxn>
                  <a:cxn ang="0">
                    <a:pos x="216" y="32"/>
                  </a:cxn>
                  <a:cxn ang="0">
                    <a:pos x="228" y="45"/>
                  </a:cxn>
                  <a:cxn ang="0">
                    <a:pos x="335" y="60"/>
                  </a:cxn>
                  <a:cxn ang="0">
                    <a:pos x="227" y="77"/>
                  </a:cxn>
                  <a:cxn ang="0">
                    <a:pos x="214" y="90"/>
                  </a:cxn>
                  <a:cxn ang="0">
                    <a:pos x="224" y="152"/>
                  </a:cxn>
                  <a:cxn ang="0">
                    <a:pos x="261" y="171"/>
                  </a:cxn>
                  <a:cxn ang="0">
                    <a:pos x="261" y="171"/>
                  </a:cxn>
                  <a:cxn ang="0">
                    <a:pos x="332" y="174"/>
                  </a:cxn>
                  <a:cxn ang="0">
                    <a:pos x="344" y="164"/>
                  </a:cxn>
                  <a:cxn ang="0">
                    <a:pos x="366" y="147"/>
                  </a:cxn>
                  <a:cxn ang="0">
                    <a:pos x="366" y="319"/>
                  </a:cxn>
                  <a:cxn ang="0">
                    <a:pos x="344" y="303"/>
                  </a:cxn>
                  <a:cxn ang="0">
                    <a:pos x="331" y="293"/>
                  </a:cxn>
                  <a:cxn ang="0">
                    <a:pos x="123" y="293"/>
                  </a:cxn>
                  <a:cxn ang="0">
                    <a:pos x="123" y="320"/>
                  </a:cxn>
                  <a:cxn ang="0">
                    <a:pos x="333" y="343"/>
                  </a:cxn>
                  <a:cxn ang="0">
                    <a:pos x="342" y="346"/>
                  </a:cxn>
                  <a:cxn ang="0">
                    <a:pos x="383" y="343"/>
                  </a:cxn>
                  <a:cxn ang="0">
                    <a:pos x="406" y="233"/>
                  </a:cxn>
                  <a:cxn ang="0">
                    <a:pos x="406" y="233"/>
                  </a:cxn>
                  <a:cxn ang="0">
                    <a:pos x="406" y="233"/>
                  </a:cxn>
                  <a:cxn ang="0">
                    <a:pos x="406" y="233"/>
                  </a:cxn>
                  <a:cxn ang="0">
                    <a:pos x="406" y="233"/>
                  </a:cxn>
                </a:cxnLst>
                <a:rect l="0" t="0" r="r" b="b"/>
                <a:pathLst>
                  <a:path w="406" h="346">
                    <a:moveTo>
                      <a:pt x="406" y="233"/>
                    </a:move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149"/>
                      <a:pt x="386" y="127"/>
                      <a:pt x="383" y="124"/>
                    </a:cubicBezTo>
                    <a:cubicBezTo>
                      <a:pt x="380" y="122"/>
                      <a:pt x="377" y="120"/>
                      <a:pt x="374" y="120"/>
                    </a:cubicBezTo>
                    <a:cubicBezTo>
                      <a:pt x="342" y="120"/>
                      <a:pt x="342" y="120"/>
                      <a:pt x="342" y="120"/>
                    </a:cubicBezTo>
                    <a:cubicBezTo>
                      <a:pt x="339" y="120"/>
                      <a:pt x="336" y="122"/>
                      <a:pt x="333" y="124"/>
                    </a:cubicBezTo>
                    <a:cubicBezTo>
                      <a:pt x="333" y="124"/>
                      <a:pt x="333" y="124"/>
                      <a:pt x="333" y="124"/>
                    </a:cubicBezTo>
                    <a:cubicBezTo>
                      <a:pt x="331" y="126"/>
                      <a:pt x="325" y="132"/>
                      <a:pt x="320" y="147"/>
                    </a:cubicBezTo>
                    <a:cubicBezTo>
                      <a:pt x="274" y="147"/>
                      <a:pt x="274" y="147"/>
                      <a:pt x="274" y="147"/>
                    </a:cubicBezTo>
                    <a:cubicBezTo>
                      <a:pt x="264" y="139"/>
                      <a:pt x="253" y="133"/>
                      <a:pt x="241" y="129"/>
                    </a:cubicBezTo>
                    <a:cubicBezTo>
                      <a:pt x="241" y="103"/>
                      <a:pt x="241" y="103"/>
                      <a:pt x="241" y="103"/>
                    </a:cubicBezTo>
                    <a:cubicBezTo>
                      <a:pt x="272" y="102"/>
                      <a:pt x="301" y="98"/>
                      <a:pt x="322" y="93"/>
                    </a:cubicBezTo>
                    <a:cubicBezTo>
                      <a:pt x="344" y="88"/>
                      <a:pt x="370" y="80"/>
                      <a:pt x="370" y="61"/>
                    </a:cubicBezTo>
                    <a:cubicBezTo>
                      <a:pt x="370" y="42"/>
                      <a:pt x="345" y="34"/>
                      <a:pt x="323" y="29"/>
                    </a:cubicBezTo>
                    <a:cubicBezTo>
                      <a:pt x="301" y="24"/>
                      <a:pt x="272" y="20"/>
                      <a:pt x="240" y="19"/>
                    </a:cubicBezTo>
                    <a:cubicBezTo>
                      <a:pt x="235" y="8"/>
                      <a:pt x="224" y="0"/>
                      <a:pt x="211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82" y="0"/>
                      <a:pt x="171" y="8"/>
                      <a:pt x="166" y="19"/>
                    </a:cubicBezTo>
                    <a:cubicBezTo>
                      <a:pt x="134" y="20"/>
                      <a:pt x="105" y="24"/>
                      <a:pt x="83" y="29"/>
                    </a:cubicBezTo>
                    <a:cubicBezTo>
                      <a:pt x="61" y="34"/>
                      <a:pt x="36" y="42"/>
                      <a:pt x="36" y="61"/>
                    </a:cubicBezTo>
                    <a:cubicBezTo>
                      <a:pt x="36" y="80"/>
                      <a:pt x="61" y="88"/>
                      <a:pt x="84" y="93"/>
                    </a:cubicBezTo>
                    <a:cubicBezTo>
                      <a:pt x="105" y="98"/>
                      <a:pt x="134" y="102"/>
                      <a:pt x="165" y="103"/>
                    </a:cubicBezTo>
                    <a:cubicBezTo>
                      <a:pt x="165" y="129"/>
                      <a:pt x="165" y="129"/>
                      <a:pt x="165" y="129"/>
                    </a:cubicBezTo>
                    <a:cubicBezTo>
                      <a:pt x="153" y="133"/>
                      <a:pt x="142" y="139"/>
                      <a:pt x="131" y="147"/>
                    </a:cubicBezTo>
                    <a:cubicBezTo>
                      <a:pt x="85" y="147"/>
                      <a:pt x="85" y="147"/>
                      <a:pt x="85" y="147"/>
                    </a:cubicBezTo>
                    <a:cubicBezTo>
                      <a:pt x="80" y="132"/>
                      <a:pt x="75" y="126"/>
                      <a:pt x="73" y="124"/>
                    </a:cubicBezTo>
                    <a:cubicBezTo>
                      <a:pt x="73" y="124"/>
                      <a:pt x="73" y="124"/>
                      <a:pt x="73" y="123"/>
                    </a:cubicBezTo>
                    <a:cubicBezTo>
                      <a:pt x="70" y="121"/>
                      <a:pt x="67" y="120"/>
                      <a:pt x="64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29" y="120"/>
                      <a:pt x="26" y="121"/>
                      <a:pt x="23" y="124"/>
                    </a:cubicBezTo>
                    <a:cubicBezTo>
                      <a:pt x="19" y="127"/>
                      <a:pt x="0" y="148"/>
                      <a:pt x="0" y="233"/>
                    </a:cubicBezTo>
                    <a:cubicBezTo>
                      <a:pt x="0" y="318"/>
                      <a:pt x="19" y="339"/>
                      <a:pt x="23" y="343"/>
                    </a:cubicBezTo>
                    <a:cubicBezTo>
                      <a:pt x="26" y="345"/>
                      <a:pt x="29" y="346"/>
                      <a:pt x="32" y="346"/>
                    </a:cubicBezTo>
                    <a:cubicBezTo>
                      <a:pt x="64" y="346"/>
                      <a:pt x="64" y="346"/>
                      <a:pt x="64" y="346"/>
                    </a:cubicBezTo>
                    <a:cubicBezTo>
                      <a:pt x="67" y="346"/>
                      <a:pt x="70" y="345"/>
                      <a:pt x="73" y="343"/>
                    </a:cubicBezTo>
                    <a:cubicBezTo>
                      <a:pt x="73" y="343"/>
                      <a:pt x="73" y="343"/>
                      <a:pt x="73" y="343"/>
                    </a:cubicBezTo>
                    <a:cubicBezTo>
                      <a:pt x="77" y="339"/>
                      <a:pt x="96" y="318"/>
                      <a:pt x="96" y="233"/>
                    </a:cubicBezTo>
                    <a:cubicBezTo>
                      <a:pt x="96" y="226"/>
                      <a:pt x="90" y="220"/>
                      <a:pt x="82" y="220"/>
                    </a:cubicBezTo>
                    <a:cubicBezTo>
                      <a:pt x="75" y="220"/>
                      <a:pt x="69" y="226"/>
                      <a:pt x="69" y="233"/>
                    </a:cubicBezTo>
                    <a:cubicBezTo>
                      <a:pt x="69" y="287"/>
                      <a:pt x="61" y="311"/>
                      <a:pt x="57" y="319"/>
                    </a:cubicBezTo>
                    <a:cubicBezTo>
                      <a:pt x="39" y="319"/>
                      <a:pt x="39" y="319"/>
                      <a:pt x="39" y="319"/>
                    </a:cubicBezTo>
                    <a:cubicBezTo>
                      <a:pt x="38" y="317"/>
                      <a:pt x="37" y="314"/>
                      <a:pt x="36" y="310"/>
                    </a:cubicBezTo>
                    <a:cubicBezTo>
                      <a:pt x="32" y="297"/>
                      <a:pt x="27" y="274"/>
                      <a:pt x="27" y="233"/>
                    </a:cubicBezTo>
                    <a:cubicBezTo>
                      <a:pt x="27" y="179"/>
                      <a:pt x="35" y="156"/>
                      <a:pt x="39" y="147"/>
                    </a:cubicBezTo>
                    <a:cubicBezTo>
                      <a:pt x="57" y="147"/>
                      <a:pt x="57" y="147"/>
                      <a:pt x="57" y="147"/>
                    </a:cubicBezTo>
                    <a:cubicBezTo>
                      <a:pt x="58" y="150"/>
                      <a:pt x="60" y="155"/>
                      <a:pt x="62" y="163"/>
                    </a:cubicBezTo>
                    <a:cubicBezTo>
                      <a:pt x="63" y="169"/>
                      <a:pt x="69" y="174"/>
                      <a:pt x="75" y="174"/>
                    </a:cubicBezTo>
                    <a:cubicBezTo>
                      <a:pt x="136" y="174"/>
                      <a:pt x="136" y="174"/>
                      <a:pt x="136" y="174"/>
                    </a:cubicBezTo>
                    <a:cubicBezTo>
                      <a:pt x="136" y="174"/>
                      <a:pt x="136" y="174"/>
                      <a:pt x="136" y="174"/>
                    </a:cubicBezTo>
                    <a:cubicBezTo>
                      <a:pt x="137" y="174"/>
                      <a:pt x="137" y="174"/>
                      <a:pt x="137" y="174"/>
                    </a:cubicBezTo>
                    <a:cubicBezTo>
                      <a:pt x="140" y="174"/>
                      <a:pt x="142" y="173"/>
                      <a:pt x="145" y="171"/>
                    </a:cubicBezTo>
                    <a:cubicBezTo>
                      <a:pt x="145" y="171"/>
                      <a:pt x="145" y="171"/>
                      <a:pt x="145" y="171"/>
                    </a:cubicBezTo>
                    <a:cubicBezTo>
                      <a:pt x="145" y="171"/>
                      <a:pt x="145" y="171"/>
                      <a:pt x="145" y="171"/>
                    </a:cubicBezTo>
                    <a:cubicBezTo>
                      <a:pt x="155" y="162"/>
                      <a:pt x="168" y="156"/>
                      <a:pt x="182" y="153"/>
                    </a:cubicBezTo>
                    <a:cubicBezTo>
                      <a:pt x="182" y="152"/>
                      <a:pt x="182" y="152"/>
                      <a:pt x="182" y="152"/>
                    </a:cubicBezTo>
                    <a:cubicBezTo>
                      <a:pt x="188" y="151"/>
                      <a:pt x="192" y="145"/>
                      <a:pt x="192" y="139"/>
                    </a:cubicBezTo>
                    <a:cubicBezTo>
                      <a:pt x="192" y="139"/>
                      <a:pt x="192" y="90"/>
                      <a:pt x="192" y="90"/>
                    </a:cubicBezTo>
                    <a:cubicBezTo>
                      <a:pt x="192" y="83"/>
                      <a:pt x="186" y="77"/>
                      <a:pt x="179" y="77"/>
                    </a:cubicBezTo>
                    <a:cubicBezTo>
                      <a:pt x="121" y="75"/>
                      <a:pt x="86" y="68"/>
                      <a:pt x="71" y="62"/>
                    </a:cubicBezTo>
                    <a:cubicBezTo>
                      <a:pt x="70" y="62"/>
                      <a:pt x="70" y="60"/>
                      <a:pt x="71" y="60"/>
                    </a:cubicBezTo>
                    <a:cubicBezTo>
                      <a:pt x="86" y="55"/>
                      <a:pt x="120" y="47"/>
                      <a:pt x="177" y="45"/>
                    </a:cubicBezTo>
                    <a:cubicBezTo>
                      <a:pt x="177" y="45"/>
                      <a:pt x="177" y="45"/>
                      <a:pt x="177" y="45"/>
                    </a:cubicBezTo>
                    <a:cubicBezTo>
                      <a:pt x="184" y="45"/>
                      <a:pt x="190" y="39"/>
                      <a:pt x="190" y="32"/>
                    </a:cubicBezTo>
                    <a:cubicBezTo>
                      <a:pt x="190" y="32"/>
                      <a:pt x="190" y="32"/>
                      <a:pt x="190" y="32"/>
                    </a:cubicBezTo>
                    <a:cubicBezTo>
                      <a:pt x="190" y="29"/>
                      <a:pt x="192" y="27"/>
                      <a:pt x="195" y="27"/>
                    </a:cubicBezTo>
                    <a:cubicBezTo>
                      <a:pt x="211" y="27"/>
                      <a:pt x="211" y="27"/>
                      <a:pt x="211" y="27"/>
                    </a:cubicBezTo>
                    <a:cubicBezTo>
                      <a:pt x="214" y="27"/>
                      <a:pt x="216" y="29"/>
                      <a:pt x="216" y="32"/>
                    </a:cubicBezTo>
                    <a:cubicBezTo>
                      <a:pt x="216" y="32"/>
                      <a:pt x="216" y="32"/>
                      <a:pt x="216" y="32"/>
                    </a:cubicBezTo>
                    <a:cubicBezTo>
                      <a:pt x="216" y="38"/>
                      <a:pt x="220" y="44"/>
                      <a:pt x="226" y="45"/>
                    </a:cubicBezTo>
                    <a:cubicBezTo>
                      <a:pt x="227" y="45"/>
                      <a:pt x="228" y="45"/>
                      <a:pt x="228" y="45"/>
                    </a:cubicBezTo>
                    <a:cubicBezTo>
                      <a:pt x="229" y="45"/>
                      <a:pt x="229" y="45"/>
                      <a:pt x="229" y="45"/>
                    </a:cubicBezTo>
                    <a:cubicBezTo>
                      <a:pt x="285" y="47"/>
                      <a:pt x="320" y="55"/>
                      <a:pt x="335" y="60"/>
                    </a:cubicBezTo>
                    <a:cubicBezTo>
                      <a:pt x="336" y="60"/>
                      <a:pt x="336" y="62"/>
                      <a:pt x="335" y="62"/>
                    </a:cubicBezTo>
                    <a:cubicBezTo>
                      <a:pt x="319" y="68"/>
                      <a:pt x="285" y="75"/>
                      <a:pt x="227" y="77"/>
                    </a:cubicBezTo>
                    <a:cubicBezTo>
                      <a:pt x="227" y="77"/>
                      <a:pt x="226" y="77"/>
                      <a:pt x="226" y="77"/>
                    </a:cubicBezTo>
                    <a:cubicBezTo>
                      <a:pt x="219" y="77"/>
                      <a:pt x="214" y="83"/>
                      <a:pt x="214" y="90"/>
                    </a:cubicBezTo>
                    <a:cubicBezTo>
                      <a:pt x="214" y="90"/>
                      <a:pt x="214" y="139"/>
                      <a:pt x="214" y="139"/>
                    </a:cubicBezTo>
                    <a:cubicBezTo>
                      <a:pt x="214" y="145"/>
                      <a:pt x="218" y="151"/>
                      <a:pt x="224" y="152"/>
                    </a:cubicBezTo>
                    <a:cubicBezTo>
                      <a:pt x="224" y="152"/>
                      <a:pt x="224" y="152"/>
                      <a:pt x="224" y="153"/>
                    </a:cubicBezTo>
                    <a:cubicBezTo>
                      <a:pt x="238" y="156"/>
                      <a:pt x="250" y="162"/>
                      <a:pt x="261" y="171"/>
                    </a:cubicBezTo>
                    <a:cubicBezTo>
                      <a:pt x="261" y="171"/>
                      <a:pt x="261" y="171"/>
                      <a:pt x="261" y="171"/>
                    </a:cubicBezTo>
                    <a:cubicBezTo>
                      <a:pt x="261" y="171"/>
                      <a:pt x="261" y="171"/>
                      <a:pt x="261" y="171"/>
                    </a:cubicBezTo>
                    <a:cubicBezTo>
                      <a:pt x="263" y="173"/>
                      <a:pt x="266" y="174"/>
                      <a:pt x="268" y="174"/>
                    </a:cubicBezTo>
                    <a:cubicBezTo>
                      <a:pt x="269" y="174"/>
                      <a:pt x="331" y="174"/>
                      <a:pt x="332" y="174"/>
                    </a:cubicBezTo>
                    <a:cubicBezTo>
                      <a:pt x="337" y="173"/>
                      <a:pt x="342" y="169"/>
                      <a:pt x="344" y="164"/>
                    </a:cubicBezTo>
                    <a:cubicBezTo>
                      <a:pt x="344" y="164"/>
                      <a:pt x="344" y="164"/>
                      <a:pt x="344" y="164"/>
                    </a:cubicBezTo>
                    <a:cubicBezTo>
                      <a:pt x="346" y="156"/>
                      <a:pt x="348" y="151"/>
                      <a:pt x="349" y="147"/>
                    </a:cubicBezTo>
                    <a:cubicBezTo>
                      <a:pt x="366" y="147"/>
                      <a:pt x="366" y="147"/>
                      <a:pt x="366" y="147"/>
                    </a:cubicBezTo>
                    <a:cubicBezTo>
                      <a:pt x="371" y="156"/>
                      <a:pt x="379" y="179"/>
                      <a:pt x="379" y="233"/>
                    </a:cubicBezTo>
                    <a:cubicBezTo>
                      <a:pt x="379" y="287"/>
                      <a:pt x="371" y="311"/>
                      <a:pt x="366" y="319"/>
                    </a:cubicBezTo>
                    <a:cubicBezTo>
                      <a:pt x="349" y="319"/>
                      <a:pt x="349" y="319"/>
                      <a:pt x="349" y="319"/>
                    </a:cubicBezTo>
                    <a:cubicBezTo>
                      <a:pt x="348" y="316"/>
                      <a:pt x="346" y="311"/>
                      <a:pt x="344" y="303"/>
                    </a:cubicBezTo>
                    <a:cubicBezTo>
                      <a:pt x="344" y="303"/>
                      <a:pt x="344" y="303"/>
                      <a:pt x="344" y="302"/>
                    </a:cubicBezTo>
                    <a:cubicBezTo>
                      <a:pt x="342" y="297"/>
                      <a:pt x="337" y="293"/>
                      <a:pt x="331" y="293"/>
                    </a:cubicBezTo>
                    <a:cubicBezTo>
                      <a:pt x="331" y="293"/>
                      <a:pt x="331" y="293"/>
                      <a:pt x="331" y="293"/>
                    </a:cubicBezTo>
                    <a:cubicBezTo>
                      <a:pt x="123" y="293"/>
                      <a:pt x="123" y="293"/>
                      <a:pt x="123" y="293"/>
                    </a:cubicBezTo>
                    <a:cubicBezTo>
                      <a:pt x="116" y="293"/>
                      <a:pt x="110" y="299"/>
                      <a:pt x="110" y="306"/>
                    </a:cubicBezTo>
                    <a:cubicBezTo>
                      <a:pt x="110" y="314"/>
                      <a:pt x="116" y="320"/>
                      <a:pt x="123" y="320"/>
                    </a:cubicBezTo>
                    <a:cubicBezTo>
                      <a:pt x="320" y="320"/>
                      <a:pt x="320" y="320"/>
                      <a:pt x="320" y="320"/>
                    </a:cubicBezTo>
                    <a:cubicBezTo>
                      <a:pt x="325" y="334"/>
                      <a:pt x="331" y="341"/>
                      <a:pt x="333" y="343"/>
                    </a:cubicBezTo>
                    <a:cubicBezTo>
                      <a:pt x="333" y="343"/>
                      <a:pt x="333" y="343"/>
                      <a:pt x="333" y="343"/>
                    </a:cubicBezTo>
                    <a:cubicBezTo>
                      <a:pt x="336" y="345"/>
                      <a:pt x="339" y="346"/>
                      <a:pt x="342" y="346"/>
                    </a:cubicBezTo>
                    <a:cubicBezTo>
                      <a:pt x="374" y="346"/>
                      <a:pt x="374" y="346"/>
                      <a:pt x="374" y="346"/>
                    </a:cubicBezTo>
                    <a:cubicBezTo>
                      <a:pt x="377" y="346"/>
                      <a:pt x="380" y="345"/>
                      <a:pt x="383" y="343"/>
                    </a:cubicBezTo>
                    <a:cubicBezTo>
                      <a:pt x="386" y="339"/>
                      <a:pt x="406" y="318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ubicBezTo>
                      <a:pt x="406" y="233"/>
                      <a:pt x="406" y="233"/>
                      <a:pt x="406" y="23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pPr defTabSz="685738"/>
                <a:endParaRPr lang="en-US" sz="1400">
                  <a:solidFill>
                    <a:srgbClr val="87D200"/>
                  </a:solidFill>
                  <a:latin typeface="Arial"/>
                </a:endParaRPr>
              </a:p>
            </p:txBody>
          </p:sp>
        </p:grpSp>
        <p:sp>
          <p:nvSpPr>
            <p:cNvPr id="261" name="Oval 260"/>
            <p:cNvSpPr/>
            <p:nvPr/>
          </p:nvSpPr>
          <p:spPr>
            <a:xfrm>
              <a:off x="890665" y="3309563"/>
              <a:ext cx="142875" cy="14287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 rot="10800000" flipH="1" flipV="1">
              <a:off x="863239" y="3072441"/>
              <a:ext cx="30611" cy="14996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</a:endParaRPr>
            </a:p>
          </p:txBody>
        </p:sp>
        <p:grpSp>
          <p:nvGrpSpPr>
            <p:cNvPr id="263" name="Group 262"/>
            <p:cNvGrpSpPr/>
            <p:nvPr/>
          </p:nvGrpSpPr>
          <p:grpSpPr>
            <a:xfrm flipH="1" flipV="1">
              <a:off x="776179" y="1704505"/>
              <a:ext cx="144486" cy="981024"/>
              <a:chOff x="3119441" y="2033588"/>
              <a:chExt cx="561972" cy="3815643"/>
            </a:xfrm>
          </p:grpSpPr>
          <p:sp>
            <p:nvSpPr>
              <p:cNvPr id="264" name="Rectangle 263"/>
              <p:cNvSpPr/>
              <p:nvPr/>
            </p:nvSpPr>
            <p:spPr>
              <a:xfrm>
                <a:off x="3176592" y="2857502"/>
                <a:ext cx="119061" cy="58328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3119441" y="2690811"/>
                <a:ext cx="242750" cy="24274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" name="Freeform 265"/>
              <p:cNvSpPr/>
              <p:nvPr/>
            </p:nvSpPr>
            <p:spPr>
              <a:xfrm>
                <a:off x="3319463" y="2033588"/>
                <a:ext cx="361950" cy="647699"/>
              </a:xfrm>
              <a:custGeom>
                <a:avLst/>
                <a:gdLst>
                  <a:gd name="connsiteX0" fmla="*/ 361950 w 361950"/>
                  <a:gd name="connsiteY0" fmla="*/ 0 h 647700"/>
                  <a:gd name="connsiteX1" fmla="*/ 57150 w 361950"/>
                  <a:gd name="connsiteY1" fmla="*/ 319087 h 647700"/>
                  <a:gd name="connsiteX2" fmla="*/ 309562 w 361950"/>
                  <a:gd name="connsiteY2" fmla="*/ 338137 h 647700"/>
                  <a:gd name="connsiteX3" fmla="*/ 0 w 361950"/>
                  <a:gd name="connsiteY3" fmla="*/ 64770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647700">
                    <a:moveTo>
                      <a:pt x="361950" y="0"/>
                    </a:moveTo>
                    <a:lnTo>
                      <a:pt x="57150" y="319087"/>
                    </a:lnTo>
                    <a:lnTo>
                      <a:pt x="309562" y="338137"/>
                    </a:lnTo>
                    <a:lnTo>
                      <a:pt x="0" y="647700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3174333" y="3440787"/>
                <a:ext cx="119434" cy="240844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268" name="Straight Connector 267"/>
            <p:cNvCxnSpPr/>
            <p:nvPr/>
          </p:nvCxnSpPr>
          <p:spPr>
            <a:xfrm flipV="1">
              <a:off x="896887" y="3452438"/>
              <a:ext cx="0" cy="175793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Freeform 268"/>
            <p:cNvSpPr/>
            <p:nvPr/>
          </p:nvSpPr>
          <p:spPr>
            <a:xfrm>
              <a:off x="638273" y="3041493"/>
              <a:ext cx="392906" cy="433387"/>
            </a:xfrm>
            <a:custGeom>
              <a:avLst/>
              <a:gdLst>
                <a:gd name="connsiteX0" fmla="*/ 9525 w 392906"/>
                <a:gd name="connsiteY0" fmla="*/ 90487 h 433387"/>
                <a:gd name="connsiteX1" fmla="*/ 0 w 392906"/>
                <a:gd name="connsiteY1" fmla="*/ 433387 h 433387"/>
                <a:gd name="connsiteX2" fmla="*/ 392906 w 392906"/>
                <a:gd name="connsiteY2" fmla="*/ 321469 h 433387"/>
                <a:gd name="connsiteX3" fmla="*/ 376237 w 392906"/>
                <a:gd name="connsiteY3" fmla="*/ 0 h 433387"/>
                <a:gd name="connsiteX4" fmla="*/ 9525 w 392906"/>
                <a:gd name="connsiteY4" fmla="*/ 90487 h 43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06" h="433387">
                  <a:moveTo>
                    <a:pt x="9525" y="90487"/>
                  </a:moveTo>
                  <a:lnTo>
                    <a:pt x="0" y="433387"/>
                  </a:lnTo>
                  <a:lnTo>
                    <a:pt x="392906" y="321469"/>
                  </a:lnTo>
                  <a:lnTo>
                    <a:pt x="376237" y="0"/>
                  </a:lnTo>
                  <a:lnTo>
                    <a:pt x="9525" y="904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</a:endParaRPr>
            </a:p>
          </p:txBody>
        </p:sp>
        <p:pic>
          <p:nvPicPr>
            <p:cNvPr id="27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2967" y="3023728"/>
              <a:ext cx="481342" cy="481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2" name="Picture 3" descr="C:\Users\elliottm\Documents\Marketing\WonderWorld\2015 User Conference\Images\SE_software_product_icon_WW_Online_rgb_grn_r01-0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13" y="1116373"/>
              <a:ext cx="659018" cy="659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21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3352" y="1503526"/>
            <a:ext cx="1157922" cy="8156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Ease of Use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Visualization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Alarming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Basic History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Connectivity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 rot="16200000">
            <a:off x="-449199" y="1479010"/>
            <a:ext cx="1698536" cy="3429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78" tIns="34290" rIns="68578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783"/>
            <a:r>
              <a:rPr lang="en-US" b="1" dirty="0">
                <a:solidFill>
                  <a:srgbClr val="009530"/>
                </a:solidFill>
              </a:rPr>
              <a:t>Key Needs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1465" y="1497394"/>
            <a:ext cx="1216792" cy="10926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Larger </a:t>
            </a: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Tag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Standards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Extensible </a:t>
            </a:r>
            <a:endParaRPr lang="en-US" sz="900" dirty="0" smtClean="0">
              <a:solidFill>
                <a:srgbClr val="626469">
                  <a:lumMod val="75000"/>
                </a:srgbClr>
              </a:solidFill>
            </a:endParaRP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Reporting 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Management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Remote Control &amp; Monitoring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4762" y="1497394"/>
            <a:ext cx="1315317" cy="10926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Server </a:t>
            </a:r>
            <a:endParaRPr lang="en-US" sz="900" dirty="0" smtClean="0">
              <a:solidFill>
                <a:srgbClr val="626469">
                  <a:lumMod val="75000"/>
                </a:srgbClr>
              </a:solidFill>
            </a:endParaRP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Equipment </a:t>
            </a: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Model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Thin Client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Central </a:t>
            </a: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Historian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Fault Tolerance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Situational </a:t>
            </a: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Awareness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6171" y="1497393"/>
            <a:ext cx="1502816" cy="10926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HMI/Common </a:t>
            </a: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Control Room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Advanced </a:t>
            </a: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Alarm Mgt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Concurrent Engineering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Common Standards 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Distributed Historians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8145" y="1503526"/>
            <a:ext cx="1207895" cy="10926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Operational </a:t>
            </a: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Centers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Information Mgt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Distributed </a:t>
            </a:r>
            <a:r>
              <a:rPr lang="en-US" sz="900" dirty="0">
                <a:solidFill>
                  <a:srgbClr val="626469">
                    <a:lumMod val="75000"/>
                  </a:srgbClr>
                </a:solidFill>
              </a:rPr>
              <a:t>Sites/ </a:t>
            </a: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Multi-site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Corporate Engineering  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7876" y="1497393"/>
            <a:ext cx="1796356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Knowledge Mgt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Multi-platform devices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Collaboration</a:t>
            </a:r>
          </a:p>
          <a:p>
            <a:pPr marL="128585" indent="-128585">
              <a:buFont typeface="Arial" pitchFamily="34" charset="0"/>
              <a:buChar char="•"/>
            </a:pPr>
            <a:r>
              <a:rPr lang="en-US" sz="900" dirty="0" smtClean="0">
                <a:solidFill>
                  <a:srgbClr val="626469">
                    <a:lumMod val="75000"/>
                  </a:srgbClr>
                </a:solidFill>
              </a:rPr>
              <a:t>Cloud History</a:t>
            </a:r>
            <a:endParaRPr lang="en-US" sz="900" dirty="0">
              <a:solidFill>
                <a:srgbClr val="626469">
                  <a:lumMod val="7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918260" y="1511210"/>
            <a:ext cx="7848872" cy="0"/>
          </a:xfrm>
          <a:prstGeom prst="line">
            <a:avLst/>
          </a:prstGeom>
          <a:ln w="12700">
            <a:solidFill>
              <a:srgbClr val="009530"/>
            </a:solidFill>
            <a:headEnd type="triangle" w="med" len="med"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 bwMode="auto">
          <a:xfrm>
            <a:off x="935360" y="801210"/>
            <a:ext cx="936104" cy="21167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900" b="1" dirty="0" smtClean="0">
                <a:solidFill>
                  <a:srgbClr val="FFFFFF"/>
                </a:solidFill>
              </a:rPr>
              <a:t>Machine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2021274" y="801210"/>
            <a:ext cx="993488" cy="21167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900" b="1" dirty="0" smtClean="0">
                <a:solidFill>
                  <a:srgbClr val="FFFFFF"/>
                </a:solidFill>
              </a:rPr>
              <a:t>Process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167608" y="801210"/>
            <a:ext cx="1063020" cy="21167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900" b="1" dirty="0" smtClean="0">
                <a:solidFill>
                  <a:srgbClr val="FFFFFF"/>
                </a:solidFill>
              </a:rPr>
              <a:t>Plant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518660" y="801210"/>
            <a:ext cx="1152128" cy="21167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900" b="1" dirty="0" smtClean="0">
                <a:solidFill>
                  <a:srgbClr val="FFFFFF"/>
                </a:solidFill>
              </a:rPr>
              <a:t>Site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5859113" y="801210"/>
            <a:ext cx="1073419" cy="21167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900" b="1" dirty="0" smtClean="0">
                <a:solidFill>
                  <a:srgbClr val="FFFFFF"/>
                </a:solidFill>
              </a:rPr>
              <a:t>Enterprise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7087224" y="796098"/>
            <a:ext cx="1584176" cy="216782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900" b="1" dirty="0" smtClean="0">
                <a:solidFill>
                  <a:srgbClr val="FFFFFF"/>
                </a:solidFill>
              </a:rPr>
              <a:t>Community of Experts</a:t>
            </a:r>
          </a:p>
        </p:txBody>
      </p:sp>
      <p:sp>
        <p:nvSpPr>
          <p:cNvPr id="23" name="Freeform 68"/>
          <p:cNvSpPr>
            <a:spLocks noChangeAspect="1"/>
          </p:cNvSpPr>
          <p:nvPr/>
        </p:nvSpPr>
        <p:spPr bwMode="auto">
          <a:xfrm>
            <a:off x="6102836" y="1059582"/>
            <a:ext cx="448619" cy="393192"/>
          </a:xfrm>
          <a:custGeom>
            <a:avLst/>
            <a:gdLst/>
            <a:ahLst/>
            <a:cxnLst>
              <a:cxn ang="0">
                <a:pos x="99" y="0"/>
              </a:cxn>
              <a:cxn ang="0">
                <a:pos x="86" y="14"/>
              </a:cxn>
              <a:cxn ang="0">
                <a:pos x="86" y="117"/>
              </a:cxn>
              <a:cxn ang="0">
                <a:pos x="68" y="117"/>
              </a:cxn>
              <a:cxn ang="0">
                <a:pos x="55" y="130"/>
              </a:cxn>
              <a:cxn ang="0">
                <a:pos x="55" y="293"/>
              </a:cxn>
              <a:cxn ang="0">
                <a:pos x="13" y="293"/>
              </a:cxn>
              <a:cxn ang="0">
                <a:pos x="0" y="306"/>
              </a:cxn>
              <a:cxn ang="0">
                <a:pos x="13" y="320"/>
              </a:cxn>
              <a:cxn ang="0">
                <a:pos x="68" y="320"/>
              </a:cxn>
              <a:cxn ang="0">
                <a:pos x="81" y="306"/>
              </a:cxn>
              <a:cxn ang="0">
                <a:pos x="81" y="143"/>
              </a:cxn>
              <a:cxn ang="0">
                <a:pos x="99" y="143"/>
              </a:cxn>
              <a:cxn ang="0">
                <a:pos x="112" y="130"/>
              </a:cxn>
              <a:cxn ang="0">
                <a:pos x="112" y="27"/>
              </a:cxn>
              <a:cxn ang="0">
                <a:pos x="184" y="27"/>
              </a:cxn>
              <a:cxn ang="0">
                <a:pos x="184" y="207"/>
              </a:cxn>
              <a:cxn ang="0">
                <a:pos x="198" y="220"/>
              </a:cxn>
              <a:cxn ang="0">
                <a:pos x="231" y="220"/>
              </a:cxn>
              <a:cxn ang="0">
                <a:pos x="231" y="270"/>
              </a:cxn>
              <a:cxn ang="0">
                <a:pos x="244" y="284"/>
              </a:cxn>
              <a:cxn ang="0">
                <a:pos x="298" y="284"/>
              </a:cxn>
              <a:cxn ang="0">
                <a:pos x="311" y="270"/>
              </a:cxn>
              <a:cxn ang="0">
                <a:pos x="311" y="83"/>
              </a:cxn>
              <a:cxn ang="0">
                <a:pos x="340" y="83"/>
              </a:cxn>
              <a:cxn ang="0">
                <a:pos x="340" y="307"/>
              </a:cxn>
              <a:cxn ang="0">
                <a:pos x="353" y="320"/>
              </a:cxn>
              <a:cxn ang="0">
                <a:pos x="366" y="307"/>
              </a:cxn>
              <a:cxn ang="0">
                <a:pos x="366" y="70"/>
              </a:cxn>
              <a:cxn ang="0">
                <a:pos x="353" y="57"/>
              </a:cxn>
              <a:cxn ang="0">
                <a:pos x="298" y="57"/>
              </a:cxn>
              <a:cxn ang="0">
                <a:pos x="285" y="70"/>
              </a:cxn>
              <a:cxn ang="0">
                <a:pos x="285" y="257"/>
              </a:cxn>
              <a:cxn ang="0">
                <a:pos x="257" y="257"/>
              </a:cxn>
              <a:cxn ang="0">
                <a:pos x="257" y="207"/>
              </a:cxn>
              <a:cxn ang="0">
                <a:pos x="244" y="193"/>
              </a:cxn>
              <a:cxn ang="0">
                <a:pos x="211" y="193"/>
              </a:cxn>
              <a:cxn ang="0">
                <a:pos x="211" y="14"/>
              </a:cxn>
              <a:cxn ang="0">
                <a:pos x="198" y="0"/>
              </a:cxn>
              <a:cxn ang="0">
                <a:pos x="99" y="0"/>
              </a:cxn>
            </a:cxnLst>
            <a:rect l="0" t="0" r="r" b="b"/>
            <a:pathLst>
              <a:path w="366" h="320">
                <a:moveTo>
                  <a:pt x="99" y="0"/>
                </a:moveTo>
                <a:cubicBezTo>
                  <a:pt x="92" y="0"/>
                  <a:pt x="86" y="6"/>
                  <a:pt x="86" y="14"/>
                </a:cubicBezTo>
                <a:cubicBezTo>
                  <a:pt x="86" y="14"/>
                  <a:pt x="86" y="96"/>
                  <a:pt x="86" y="117"/>
                </a:cubicBezTo>
                <a:cubicBezTo>
                  <a:pt x="77" y="117"/>
                  <a:pt x="68" y="117"/>
                  <a:pt x="68" y="117"/>
                </a:cubicBezTo>
                <a:cubicBezTo>
                  <a:pt x="61" y="117"/>
                  <a:pt x="55" y="123"/>
                  <a:pt x="55" y="130"/>
                </a:cubicBezTo>
                <a:cubicBezTo>
                  <a:pt x="55" y="130"/>
                  <a:pt x="55" y="271"/>
                  <a:pt x="55" y="293"/>
                </a:cubicBezTo>
                <a:cubicBezTo>
                  <a:pt x="40" y="293"/>
                  <a:pt x="13" y="293"/>
                  <a:pt x="13" y="293"/>
                </a:cubicBezTo>
                <a:cubicBezTo>
                  <a:pt x="6" y="293"/>
                  <a:pt x="0" y="299"/>
                  <a:pt x="0" y="306"/>
                </a:cubicBezTo>
                <a:cubicBezTo>
                  <a:pt x="0" y="314"/>
                  <a:pt x="6" y="320"/>
                  <a:pt x="13" y="320"/>
                </a:cubicBezTo>
                <a:cubicBezTo>
                  <a:pt x="68" y="320"/>
                  <a:pt x="68" y="320"/>
                  <a:pt x="68" y="320"/>
                </a:cubicBezTo>
                <a:cubicBezTo>
                  <a:pt x="75" y="320"/>
                  <a:pt x="81" y="314"/>
                  <a:pt x="81" y="306"/>
                </a:cubicBezTo>
                <a:cubicBezTo>
                  <a:pt x="81" y="306"/>
                  <a:pt x="81" y="165"/>
                  <a:pt x="81" y="143"/>
                </a:cubicBezTo>
                <a:cubicBezTo>
                  <a:pt x="90" y="143"/>
                  <a:pt x="99" y="143"/>
                  <a:pt x="99" y="143"/>
                </a:cubicBezTo>
                <a:cubicBezTo>
                  <a:pt x="106" y="143"/>
                  <a:pt x="112" y="137"/>
                  <a:pt x="112" y="130"/>
                </a:cubicBezTo>
                <a:cubicBezTo>
                  <a:pt x="112" y="130"/>
                  <a:pt x="112" y="47"/>
                  <a:pt x="112" y="27"/>
                </a:cubicBezTo>
                <a:cubicBezTo>
                  <a:pt x="129" y="27"/>
                  <a:pt x="168" y="27"/>
                  <a:pt x="184" y="27"/>
                </a:cubicBezTo>
                <a:cubicBezTo>
                  <a:pt x="184" y="49"/>
                  <a:pt x="184" y="207"/>
                  <a:pt x="184" y="207"/>
                </a:cubicBezTo>
                <a:cubicBezTo>
                  <a:pt x="184" y="214"/>
                  <a:pt x="190" y="220"/>
                  <a:pt x="198" y="220"/>
                </a:cubicBezTo>
                <a:cubicBezTo>
                  <a:pt x="198" y="220"/>
                  <a:pt x="217" y="220"/>
                  <a:pt x="231" y="220"/>
                </a:cubicBezTo>
                <a:cubicBezTo>
                  <a:pt x="231" y="236"/>
                  <a:pt x="231" y="270"/>
                  <a:pt x="231" y="270"/>
                </a:cubicBezTo>
                <a:cubicBezTo>
                  <a:pt x="231" y="278"/>
                  <a:pt x="237" y="284"/>
                  <a:pt x="244" y="284"/>
                </a:cubicBezTo>
                <a:cubicBezTo>
                  <a:pt x="298" y="284"/>
                  <a:pt x="298" y="284"/>
                  <a:pt x="298" y="284"/>
                </a:cubicBezTo>
                <a:cubicBezTo>
                  <a:pt x="305" y="284"/>
                  <a:pt x="311" y="278"/>
                  <a:pt x="311" y="270"/>
                </a:cubicBezTo>
                <a:cubicBezTo>
                  <a:pt x="311" y="270"/>
                  <a:pt x="311" y="106"/>
                  <a:pt x="311" y="83"/>
                </a:cubicBezTo>
                <a:cubicBezTo>
                  <a:pt x="322" y="83"/>
                  <a:pt x="330" y="83"/>
                  <a:pt x="340" y="83"/>
                </a:cubicBezTo>
                <a:cubicBezTo>
                  <a:pt x="340" y="107"/>
                  <a:pt x="340" y="307"/>
                  <a:pt x="340" y="307"/>
                </a:cubicBezTo>
                <a:cubicBezTo>
                  <a:pt x="340" y="314"/>
                  <a:pt x="346" y="320"/>
                  <a:pt x="353" y="320"/>
                </a:cubicBezTo>
                <a:cubicBezTo>
                  <a:pt x="361" y="320"/>
                  <a:pt x="366" y="314"/>
                  <a:pt x="366" y="307"/>
                </a:cubicBezTo>
                <a:cubicBezTo>
                  <a:pt x="366" y="70"/>
                  <a:pt x="366" y="70"/>
                  <a:pt x="366" y="70"/>
                </a:cubicBezTo>
                <a:cubicBezTo>
                  <a:pt x="366" y="63"/>
                  <a:pt x="361" y="57"/>
                  <a:pt x="353" y="57"/>
                </a:cubicBezTo>
                <a:cubicBezTo>
                  <a:pt x="298" y="57"/>
                  <a:pt x="298" y="57"/>
                  <a:pt x="298" y="57"/>
                </a:cubicBezTo>
                <a:cubicBezTo>
                  <a:pt x="291" y="57"/>
                  <a:pt x="285" y="63"/>
                  <a:pt x="285" y="70"/>
                </a:cubicBezTo>
                <a:cubicBezTo>
                  <a:pt x="285" y="70"/>
                  <a:pt x="285" y="234"/>
                  <a:pt x="285" y="257"/>
                </a:cubicBezTo>
                <a:cubicBezTo>
                  <a:pt x="275" y="257"/>
                  <a:pt x="267" y="257"/>
                  <a:pt x="257" y="257"/>
                </a:cubicBezTo>
                <a:cubicBezTo>
                  <a:pt x="257" y="241"/>
                  <a:pt x="257" y="207"/>
                  <a:pt x="257" y="207"/>
                </a:cubicBezTo>
                <a:cubicBezTo>
                  <a:pt x="257" y="199"/>
                  <a:pt x="251" y="193"/>
                  <a:pt x="244" y="193"/>
                </a:cubicBezTo>
                <a:cubicBezTo>
                  <a:pt x="244" y="193"/>
                  <a:pt x="224" y="193"/>
                  <a:pt x="211" y="193"/>
                </a:cubicBezTo>
                <a:cubicBezTo>
                  <a:pt x="211" y="171"/>
                  <a:pt x="211" y="14"/>
                  <a:pt x="211" y="14"/>
                </a:cubicBezTo>
                <a:cubicBezTo>
                  <a:pt x="211" y="6"/>
                  <a:pt x="205" y="0"/>
                  <a:pt x="198" y="0"/>
                </a:cubicBezTo>
                <a:lnTo>
                  <a:pt x="99" y="0"/>
                </a:lnTo>
                <a:close/>
              </a:path>
            </a:pathLst>
          </a:custGeom>
          <a:solidFill>
            <a:srgbClr val="00953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7607081" y="1079378"/>
            <a:ext cx="544462" cy="353600"/>
          </a:xfrm>
          <a:custGeom>
            <a:avLst/>
            <a:gdLst/>
            <a:ahLst/>
            <a:cxnLst>
              <a:cxn ang="0">
                <a:pos x="175" y="236"/>
              </a:cxn>
              <a:cxn ang="0">
                <a:pos x="157" y="291"/>
              </a:cxn>
              <a:cxn ang="0">
                <a:pos x="0" y="278"/>
              </a:cxn>
              <a:cxn ang="0">
                <a:pos x="36" y="141"/>
              </a:cxn>
              <a:cxn ang="0">
                <a:pos x="27" y="80"/>
              </a:cxn>
              <a:cxn ang="0">
                <a:pos x="103" y="1"/>
              </a:cxn>
              <a:cxn ang="0">
                <a:pos x="182" y="77"/>
              </a:cxn>
              <a:cxn ang="0">
                <a:pos x="182" y="167"/>
              </a:cxn>
              <a:cxn ang="0">
                <a:pos x="219" y="182"/>
              </a:cxn>
              <a:cxn ang="0">
                <a:pos x="180" y="194"/>
              </a:cxn>
              <a:cxn ang="0">
                <a:pos x="119" y="141"/>
              </a:cxn>
              <a:cxn ang="0">
                <a:pos x="155" y="77"/>
              </a:cxn>
              <a:cxn ang="0">
                <a:pos x="104" y="27"/>
              </a:cxn>
              <a:cxn ang="0">
                <a:pos x="54" y="79"/>
              </a:cxn>
              <a:cxn ang="0">
                <a:pos x="86" y="125"/>
              </a:cxn>
              <a:cxn ang="0">
                <a:pos x="81" y="151"/>
              </a:cxn>
              <a:cxn ang="0">
                <a:pos x="55" y="160"/>
              </a:cxn>
              <a:cxn ang="0">
                <a:pos x="147" y="264"/>
              </a:cxn>
              <a:cxn ang="0">
                <a:pos x="146" y="216"/>
              </a:cxn>
              <a:cxn ang="0">
                <a:pos x="221" y="210"/>
              </a:cxn>
              <a:cxn ang="0">
                <a:pos x="291" y="210"/>
              </a:cxn>
              <a:cxn ang="0">
                <a:pos x="303" y="229"/>
              </a:cxn>
              <a:cxn ang="0">
                <a:pos x="421" y="264"/>
              </a:cxn>
              <a:cxn ang="0">
                <a:pos x="373" y="151"/>
              </a:cxn>
              <a:cxn ang="0">
                <a:pos x="354" y="140"/>
              </a:cxn>
              <a:cxn ang="0">
                <a:pos x="366" y="124"/>
              </a:cxn>
              <a:cxn ang="0">
                <a:pos x="380" y="43"/>
              </a:cxn>
              <a:cxn ang="0">
                <a:pos x="308" y="42"/>
              </a:cxn>
              <a:cxn ang="0">
                <a:pos x="322" y="124"/>
              </a:cxn>
              <a:cxn ang="0">
                <a:pos x="327" y="145"/>
              </a:cxn>
              <a:cxn ang="0">
                <a:pos x="243" y="195"/>
              </a:cxn>
              <a:cxn ang="0">
                <a:pos x="242" y="169"/>
              </a:cxn>
              <a:cxn ang="0">
                <a:pos x="300" y="143"/>
              </a:cxn>
              <a:cxn ang="0">
                <a:pos x="289" y="22"/>
              </a:cxn>
              <a:cxn ang="0">
                <a:pos x="399" y="24"/>
              </a:cxn>
              <a:cxn ang="0">
                <a:pos x="399" y="131"/>
              </a:cxn>
              <a:cxn ang="0">
                <a:pos x="444" y="225"/>
              </a:cxn>
              <a:cxn ang="0">
                <a:pos x="434" y="291"/>
              </a:cxn>
              <a:cxn ang="0">
                <a:pos x="278" y="283"/>
              </a:cxn>
              <a:cxn ang="0">
                <a:pos x="227" y="236"/>
              </a:cxn>
            </a:cxnLst>
            <a:rect l="0" t="0" r="r" b="b"/>
            <a:pathLst>
              <a:path w="448" h="291">
                <a:moveTo>
                  <a:pt x="221" y="236"/>
                </a:moveTo>
                <a:cubicBezTo>
                  <a:pt x="175" y="236"/>
                  <a:pt x="175" y="236"/>
                  <a:pt x="175" y="236"/>
                </a:cubicBezTo>
                <a:cubicBezTo>
                  <a:pt x="178" y="260"/>
                  <a:pt x="170" y="281"/>
                  <a:pt x="169" y="283"/>
                </a:cubicBezTo>
                <a:cubicBezTo>
                  <a:pt x="167" y="288"/>
                  <a:pt x="163" y="291"/>
                  <a:pt x="157" y="291"/>
                </a:cubicBezTo>
                <a:cubicBezTo>
                  <a:pt x="14" y="291"/>
                  <a:pt x="14" y="291"/>
                  <a:pt x="14" y="291"/>
                </a:cubicBezTo>
                <a:cubicBezTo>
                  <a:pt x="6" y="291"/>
                  <a:pt x="0" y="285"/>
                  <a:pt x="0" y="278"/>
                </a:cubicBezTo>
                <a:cubicBezTo>
                  <a:pt x="0" y="277"/>
                  <a:pt x="0" y="253"/>
                  <a:pt x="4" y="225"/>
                </a:cubicBezTo>
                <a:cubicBezTo>
                  <a:pt x="9" y="185"/>
                  <a:pt x="20" y="157"/>
                  <a:pt x="36" y="141"/>
                </a:cubicBezTo>
                <a:cubicBezTo>
                  <a:pt x="40" y="137"/>
                  <a:pt x="44" y="134"/>
                  <a:pt x="48" y="131"/>
                </a:cubicBezTo>
                <a:cubicBezTo>
                  <a:pt x="35" y="118"/>
                  <a:pt x="27" y="99"/>
                  <a:pt x="27" y="80"/>
                </a:cubicBezTo>
                <a:cubicBezTo>
                  <a:pt x="27" y="59"/>
                  <a:pt x="34" y="39"/>
                  <a:pt x="49" y="24"/>
                </a:cubicBezTo>
                <a:cubicBezTo>
                  <a:pt x="63" y="9"/>
                  <a:pt x="82" y="1"/>
                  <a:pt x="103" y="1"/>
                </a:cubicBezTo>
                <a:cubicBezTo>
                  <a:pt x="124" y="0"/>
                  <a:pt x="143" y="8"/>
                  <a:pt x="158" y="22"/>
                </a:cubicBezTo>
                <a:cubicBezTo>
                  <a:pt x="173" y="37"/>
                  <a:pt x="182" y="56"/>
                  <a:pt x="182" y="77"/>
                </a:cubicBezTo>
                <a:cubicBezTo>
                  <a:pt x="183" y="103"/>
                  <a:pt x="169" y="128"/>
                  <a:pt x="148" y="142"/>
                </a:cubicBezTo>
                <a:cubicBezTo>
                  <a:pt x="151" y="150"/>
                  <a:pt x="161" y="166"/>
                  <a:pt x="182" y="167"/>
                </a:cubicBezTo>
                <a:cubicBezTo>
                  <a:pt x="196" y="168"/>
                  <a:pt x="206" y="168"/>
                  <a:pt x="206" y="168"/>
                </a:cubicBezTo>
                <a:cubicBezTo>
                  <a:pt x="213" y="169"/>
                  <a:pt x="219" y="175"/>
                  <a:pt x="219" y="182"/>
                </a:cubicBezTo>
                <a:cubicBezTo>
                  <a:pt x="218" y="190"/>
                  <a:pt x="212" y="195"/>
                  <a:pt x="205" y="195"/>
                </a:cubicBezTo>
                <a:cubicBezTo>
                  <a:pt x="205" y="195"/>
                  <a:pt x="195" y="195"/>
                  <a:pt x="180" y="194"/>
                </a:cubicBezTo>
                <a:cubicBezTo>
                  <a:pt x="143" y="191"/>
                  <a:pt x="125" y="161"/>
                  <a:pt x="121" y="145"/>
                </a:cubicBezTo>
                <a:cubicBezTo>
                  <a:pt x="119" y="141"/>
                  <a:pt x="119" y="141"/>
                  <a:pt x="119" y="141"/>
                </a:cubicBezTo>
                <a:cubicBezTo>
                  <a:pt x="117" y="134"/>
                  <a:pt x="120" y="127"/>
                  <a:pt x="126" y="124"/>
                </a:cubicBezTo>
                <a:cubicBezTo>
                  <a:pt x="144" y="116"/>
                  <a:pt x="156" y="97"/>
                  <a:pt x="155" y="77"/>
                </a:cubicBezTo>
                <a:cubicBezTo>
                  <a:pt x="155" y="64"/>
                  <a:pt x="150" y="51"/>
                  <a:pt x="140" y="42"/>
                </a:cubicBezTo>
                <a:cubicBezTo>
                  <a:pt x="130" y="32"/>
                  <a:pt x="117" y="27"/>
                  <a:pt x="104" y="27"/>
                </a:cubicBezTo>
                <a:cubicBezTo>
                  <a:pt x="90" y="28"/>
                  <a:pt x="77" y="33"/>
                  <a:pt x="68" y="43"/>
                </a:cubicBezTo>
                <a:cubicBezTo>
                  <a:pt x="59" y="53"/>
                  <a:pt x="53" y="66"/>
                  <a:pt x="54" y="79"/>
                </a:cubicBezTo>
                <a:cubicBezTo>
                  <a:pt x="54" y="98"/>
                  <a:pt x="65" y="115"/>
                  <a:pt x="82" y="124"/>
                </a:cubicBezTo>
                <a:cubicBezTo>
                  <a:pt x="86" y="125"/>
                  <a:pt x="86" y="125"/>
                  <a:pt x="86" y="125"/>
                </a:cubicBezTo>
                <a:cubicBezTo>
                  <a:pt x="92" y="128"/>
                  <a:pt x="95" y="134"/>
                  <a:pt x="94" y="140"/>
                </a:cubicBezTo>
                <a:cubicBezTo>
                  <a:pt x="93" y="147"/>
                  <a:pt x="87" y="151"/>
                  <a:pt x="81" y="151"/>
                </a:cubicBezTo>
                <a:cubicBezTo>
                  <a:pt x="74" y="151"/>
                  <a:pt x="74" y="151"/>
                  <a:pt x="74" y="151"/>
                </a:cubicBezTo>
                <a:cubicBezTo>
                  <a:pt x="67" y="151"/>
                  <a:pt x="61" y="154"/>
                  <a:pt x="55" y="160"/>
                </a:cubicBezTo>
                <a:cubicBezTo>
                  <a:pt x="34" y="181"/>
                  <a:pt x="28" y="234"/>
                  <a:pt x="27" y="264"/>
                </a:cubicBezTo>
                <a:cubicBezTo>
                  <a:pt x="147" y="264"/>
                  <a:pt x="147" y="264"/>
                  <a:pt x="147" y="264"/>
                </a:cubicBezTo>
                <a:cubicBezTo>
                  <a:pt x="149" y="255"/>
                  <a:pt x="151" y="241"/>
                  <a:pt x="145" y="229"/>
                </a:cubicBezTo>
                <a:cubicBezTo>
                  <a:pt x="143" y="225"/>
                  <a:pt x="143" y="220"/>
                  <a:pt x="146" y="216"/>
                </a:cubicBezTo>
                <a:cubicBezTo>
                  <a:pt x="148" y="212"/>
                  <a:pt x="152" y="210"/>
                  <a:pt x="157" y="210"/>
                </a:cubicBezTo>
                <a:cubicBezTo>
                  <a:pt x="221" y="210"/>
                  <a:pt x="221" y="210"/>
                  <a:pt x="221" y="210"/>
                </a:cubicBezTo>
                <a:cubicBezTo>
                  <a:pt x="227" y="210"/>
                  <a:pt x="227" y="210"/>
                  <a:pt x="227" y="210"/>
                </a:cubicBezTo>
                <a:cubicBezTo>
                  <a:pt x="291" y="210"/>
                  <a:pt x="291" y="210"/>
                  <a:pt x="291" y="210"/>
                </a:cubicBezTo>
                <a:cubicBezTo>
                  <a:pt x="295" y="210"/>
                  <a:pt x="299" y="212"/>
                  <a:pt x="302" y="216"/>
                </a:cubicBezTo>
                <a:cubicBezTo>
                  <a:pt x="304" y="220"/>
                  <a:pt x="305" y="225"/>
                  <a:pt x="303" y="229"/>
                </a:cubicBezTo>
                <a:cubicBezTo>
                  <a:pt x="297" y="241"/>
                  <a:pt x="299" y="256"/>
                  <a:pt x="301" y="264"/>
                </a:cubicBezTo>
                <a:cubicBezTo>
                  <a:pt x="421" y="264"/>
                  <a:pt x="421" y="264"/>
                  <a:pt x="421" y="264"/>
                </a:cubicBezTo>
                <a:cubicBezTo>
                  <a:pt x="419" y="234"/>
                  <a:pt x="413" y="181"/>
                  <a:pt x="392" y="160"/>
                </a:cubicBezTo>
                <a:cubicBezTo>
                  <a:pt x="387" y="154"/>
                  <a:pt x="381" y="151"/>
                  <a:pt x="373" y="151"/>
                </a:cubicBezTo>
                <a:cubicBezTo>
                  <a:pt x="367" y="151"/>
                  <a:pt x="367" y="151"/>
                  <a:pt x="367" y="151"/>
                </a:cubicBezTo>
                <a:cubicBezTo>
                  <a:pt x="360" y="151"/>
                  <a:pt x="355" y="147"/>
                  <a:pt x="354" y="140"/>
                </a:cubicBezTo>
                <a:cubicBezTo>
                  <a:pt x="353" y="134"/>
                  <a:pt x="356" y="128"/>
                  <a:pt x="362" y="126"/>
                </a:cubicBezTo>
                <a:cubicBezTo>
                  <a:pt x="366" y="124"/>
                  <a:pt x="366" y="124"/>
                  <a:pt x="366" y="124"/>
                </a:cubicBezTo>
                <a:cubicBezTo>
                  <a:pt x="383" y="115"/>
                  <a:pt x="394" y="98"/>
                  <a:pt x="394" y="79"/>
                </a:cubicBezTo>
                <a:cubicBezTo>
                  <a:pt x="394" y="66"/>
                  <a:pt x="389" y="53"/>
                  <a:pt x="380" y="43"/>
                </a:cubicBezTo>
                <a:cubicBezTo>
                  <a:pt x="370" y="33"/>
                  <a:pt x="358" y="28"/>
                  <a:pt x="344" y="27"/>
                </a:cubicBezTo>
                <a:cubicBezTo>
                  <a:pt x="330" y="27"/>
                  <a:pt x="318" y="32"/>
                  <a:pt x="308" y="42"/>
                </a:cubicBezTo>
                <a:cubicBezTo>
                  <a:pt x="298" y="51"/>
                  <a:pt x="292" y="64"/>
                  <a:pt x="292" y="77"/>
                </a:cubicBezTo>
                <a:cubicBezTo>
                  <a:pt x="292" y="97"/>
                  <a:pt x="303" y="116"/>
                  <a:pt x="322" y="124"/>
                </a:cubicBezTo>
                <a:cubicBezTo>
                  <a:pt x="328" y="127"/>
                  <a:pt x="331" y="134"/>
                  <a:pt x="328" y="141"/>
                </a:cubicBezTo>
                <a:cubicBezTo>
                  <a:pt x="327" y="145"/>
                  <a:pt x="327" y="145"/>
                  <a:pt x="327" y="145"/>
                </a:cubicBezTo>
                <a:cubicBezTo>
                  <a:pt x="323" y="162"/>
                  <a:pt x="305" y="192"/>
                  <a:pt x="267" y="194"/>
                </a:cubicBezTo>
                <a:cubicBezTo>
                  <a:pt x="253" y="195"/>
                  <a:pt x="243" y="195"/>
                  <a:pt x="243" y="195"/>
                </a:cubicBezTo>
                <a:cubicBezTo>
                  <a:pt x="235" y="196"/>
                  <a:pt x="229" y="190"/>
                  <a:pt x="229" y="183"/>
                </a:cubicBezTo>
                <a:cubicBezTo>
                  <a:pt x="229" y="175"/>
                  <a:pt x="234" y="169"/>
                  <a:pt x="242" y="169"/>
                </a:cubicBezTo>
                <a:cubicBezTo>
                  <a:pt x="242" y="169"/>
                  <a:pt x="251" y="168"/>
                  <a:pt x="266" y="167"/>
                </a:cubicBezTo>
                <a:cubicBezTo>
                  <a:pt x="287" y="166"/>
                  <a:pt x="296" y="150"/>
                  <a:pt x="300" y="143"/>
                </a:cubicBezTo>
                <a:cubicBezTo>
                  <a:pt x="278" y="128"/>
                  <a:pt x="265" y="103"/>
                  <a:pt x="266" y="77"/>
                </a:cubicBezTo>
                <a:cubicBezTo>
                  <a:pt x="266" y="56"/>
                  <a:pt x="274" y="37"/>
                  <a:pt x="289" y="22"/>
                </a:cubicBezTo>
                <a:cubicBezTo>
                  <a:pt x="304" y="8"/>
                  <a:pt x="324" y="0"/>
                  <a:pt x="344" y="1"/>
                </a:cubicBezTo>
                <a:cubicBezTo>
                  <a:pt x="365" y="1"/>
                  <a:pt x="384" y="10"/>
                  <a:pt x="399" y="24"/>
                </a:cubicBezTo>
                <a:cubicBezTo>
                  <a:pt x="413" y="39"/>
                  <a:pt x="421" y="59"/>
                  <a:pt x="421" y="80"/>
                </a:cubicBezTo>
                <a:cubicBezTo>
                  <a:pt x="420" y="99"/>
                  <a:pt x="412" y="118"/>
                  <a:pt x="399" y="131"/>
                </a:cubicBezTo>
                <a:cubicBezTo>
                  <a:pt x="404" y="134"/>
                  <a:pt x="408" y="137"/>
                  <a:pt x="411" y="141"/>
                </a:cubicBezTo>
                <a:cubicBezTo>
                  <a:pt x="428" y="157"/>
                  <a:pt x="438" y="186"/>
                  <a:pt x="444" y="225"/>
                </a:cubicBezTo>
                <a:cubicBezTo>
                  <a:pt x="448" y="253"/>
                  <a:pt x="447" y="277"/>
                  <a:pt x="447" y="278"/>
                </a:cubicBezTo>
                <a:cubicBezTo>
                  <a:pt x="447" y="285"/>
                  <a:pt x="441" y="291"/>
                  <a:pt x="434" y="291"/>
                </a:cubicBezTo>
                <a:cubicBezTo>
                  <a:pt x="291" y="291"/>
                  <a:pt x="291" y="291"/>
                  <a:pt x="291" y="291"/>
                </a:cubicBezTo>
                <a:cubicBezTo>
                  <a:pt x="285" y="291"/>
                  <a:pt x="280" y="288"/>
                  <a:pt x="278" y="283"/>
                </a:cubicBezTo>
                <a:cubicBezTo>
                  <a:pt x="278" y="282"/>
                  <a:pt x="269" y="260"/>
                  <a:pt x="273" y="236"/>
                </a:cubicBezTo>
                <a:cubicBezTo>
                  <a:pt x="227" y="236"/>
                  <a:pt x="227" y="236"/>
                  <a:pt x="227" y="236"/>
                </a:cubicBezTo>
                <a:lnTo>
                  <a:pt x="221" y="236"/>
                </a:lnTo>
                <a:close/>
              </a:path>
            </a:pathLst>
          </a:custGeom>
          <a:solidFill>
            <a:srgbClr val="00953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9530"/>
              </a:solidFill>
            </a:endParaRPr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>
            <a:off x="1202447" y="1053820"/>
            <a:ext cx="401929" cy="437810"/>
          </a:xfrm>
          <a:custGeom>
            <a:avLst/>
            <a:gdLst/>
            <a:ahLst/>
            <a:cxnLst>
              <a:cxn ang="0">
                <a:pos x="306" y="419"/>
              </a:cxn>
              <a:cxn ang="0">
                <a:pos x="363" y="378"/>
              </a:cxn>
              <a:cxn ang="0">
                <a:pos x="314" y="231"/>
              </a:cxn>
              <a:cxn ang="0">
                <a:pos x="294" y="233"/>
              </a:cxn>
              <a:cxn ang="0">
                <a:pos x="273" y="235"/>
              </a:cxn>
              <a:cxn ang="0">
                <a:pos x="261" y="241"/>
              </a:cxn>
              <a:cxn ang="0">
                <a:pos x="242" y="245"/>
              </a:cxn>
              <a:cxn ang="0">
                <a:pos x="227" y="250"/>
              </a:cxn>
              <a:cxn ang="0">
                <a:pos x="202" y="254"/>
              </a:cxn>
              <a:cxn ang="0">
                <a:pos x="168" y="199"/>
              </a:cxn>
              <a:cxn ang="0">
                <a:pos x="216" y="320"/>
              </a:cxn>
              <a:cxn ang="0">
                <a:pos x="199" y="338"/>
              </a:cxn>
              <a:cxn ang="0">
                <a:pos x="154" y="331"/>
              </a:cxn>
              <a:cxn ang="0">
                <a:pos x="158" y="337"/>
              </a:cxn>
              <a:cxn ang="0">
                <a:pos x="148" y="362"/>
              </a:cxn>
              <a:cxn ang="0">
                <a:pos x="178" y="3"/>
              </a:cxn>
              <a:cxn ang="0">
                <a:pos x="368" y="176"/>
              </a:cxn>
              <a:cxn ang="0">
                <a:pos x="353" y="190"/>
              </a:cxn>
              <a:cxn ang="0">
                <a:pos x="273" y="173"/>
              </a:cxn>
              <a:cxn ang="0">
                <a:pos x="161" y="102"/>
              </a:cxn>
              <a:cxn ang="0">
                <a:pos x="134" y="252"/>
              </a:cxn>
              <a:cxn ang="0">
                <a:pos x="118" y="273"/>
              </a:cxn>
              <a:cxn ang="0">
                <a:pos x="153" y="77"/>
              </a:cxn>
              <a:cxn ang="0">
                <a:pos x="298" y="159"/>
              </a:cxn>
              <a:cxn ang="0">
                <a:pos x="291" y="70"/>
              </a:cxn>
              <a:cxn ang="0">
                <a:pos x="31" y="191"/>
              </a:cxn>
              <a:cxn ang="0">
                <a:pos x="131" y="318"/>
              </a:cxn>
              <a:cxn ang="0">
                <a:pos x="180" y="304"/>
              </a:cxn>
              <a:cxn ang="0">
                <a:pos x="136" y="204"/>
              </a:cxn>
              <a:cxn ang="0">
                <a:pos x="193" y="177"/>
              </a:cxn>
              <a:cxn ang="0">
                <a:pos x="215" y="219"/>
              </a:cxn>
              <a:cxn ang="0">
                <a:pos x="246" y="217"/>
              </a:cxn>
              <a:cxn ang="0">
                <a:pos x="281" y="208"/>
              </a:cxn>
              <a:cxn ang="0">
                <a:pos x="333" y="213"/>
              </a:cxn>
              <a:cxn ang="0">
                <a:pos x="391" y="385"/>
              </a:cxn>
              <a:cxn ang="0">
                <a:pos x="324" y="425"/>
              </a:cxn>
            </a:cxnLst>
            <a:rect l="0" t="0" r="r" b="b"/>
            <a:pathLst>
              <a:path w="392" h="427">
                <a:moveTo>
                  <a:pt x="318" y="427"/>
                </a:moveTo>
                <a:cubicBezTo>
                  <a:pt x="313" y="427"/>
                  <a:pt x="308" y="424"/>
                  <a:pt x="306" y="419"/>
                </a:cubicBezTo>
                <a:cubicBezTo>
                  <a:pt x="303" y="412"/>
                  <a:pt x="306" y="404"/>
                  <a:pt x="313" y="401"/>
                </a:cubicBezTo>
                <a:cubicBezTo>
                  <a:pt x="363" y="378"/>
                  <a:pt x="363" y="378"/>
                  <a:pt x="363" y="378"/>
                </a:cubicBezTo>
                <a:cubicBezTo>
                  <a:pt x="351" y="267"/>
                  <a:pt x="339" y="255"/>
                  <a:pt x="323" y="239"/>
                </a:cubicBezTo>
                <a:cubicBezTo>
                  <a:pt x="320" y="237"/>
                  <a:pt x="317" y="234"/>
                  <a:pt x="314" y="231"/>
                </a:cubicBezTo>
                <a:cubicBezTo>
                  <a:pt x="311" y="228"/>
                  <a:pt x="308" y="225"/>
                  <a:pt x="304" y="225"/>
                </a:cubicBezTo>
                <a:cubicBezTo>
                  <a:pt x="300" y="225"/>
                  <a:pt x="296" y="230"/>
                  <a:pt x="294" y="233"/>
                </a:cubicBezTo>
                <a:cubicBezTo>
                  <a:pt x="292" y="236"/>
                  <a:pt x="288" y="238"/>
                  <a:pt x="284" y="239"/>
                </a:cubicBezTo>
                <a:cubicBezTo>
                  <a:pt x="280" y="239"/>
                  <a:pt x="276" y="238"/>
                  <a:pt x="273" y="235"/>
                </a:cubicBezTo>
                <a:cubicBezTo>
                  <a:pt x="272" y="233"/>
                  <a:pt x="270" y="232"/>
                  <a:pt x="270" y="232"/>
                </a:cubicBezTo>
                <a:cubicBezTo>
                  <a:pt x="267" y="233"/>
                  <a:pt x="263" y="238"/>
                  <a:pt x="261" y="241"/>
                </a:cubicBezTo>
                <a:cubicBezTo>
                  <a:pt x="259" y="244"/>
                  <a:pt x="256" y="246"/>
                  <a:pt x="252" y="247"/>
                </a:cubicBezTo>
                <a:cubicBezTo>
                  <a:pt x="248" y="248"/>
                  <a:pt x="245" y="247"/>
                  <a:pt x="242" y="245"/>
                </a:cubicBezTo>
                <a:cubicBezTo>
                  <a:pt x="234" y="240"/>
                  <a:pt x="231" y="240"/>
                  <a:pt x="231" y="240"/>
                </a:cubicBezTo>
                <a:cubicBezTo>
                  <a:pt x="229" y="241"/>
                  <a:pt x="228" y="247"/>
                  <a:pt x="227" y="250"/>
                </a:cubicBezTo>
                <a:cubicBezTo>
                  <a:pt x="227" y="256"/>
                  <a:pt x="222" y="261"/>
                  <a:pt x="216" y="262"/>
                </a:cubicBezTo>
                <a:cubicBezTo>
                  <a:pt x="210" y="263"/>
                  <a:pt x="204" y="260"/>
                  <a:pt x="202" y="254"/>
                </a:cubicBezTo>
                <a:cubicBezTo>
                  <a:pt x="177" y="199"/>
                  <a:pt x="177" y="199"/>
                  <a:pt x="177" y="199"/>
                </a:cubicBezTo>
                <a:cubicBezTo>
                  <a:pt x="174" y="198"/>
                  <a:pt x="171" y="198"/>
                  <a:pt x="168" y="199"/>
                </a:cubicBezTo>
                <a:cubicBezTo>
                  <a:pt x="166" y="200"/>
                  <a:pt x="164" y="203"/>
                  <a:pt x="163" y="205"/>
                </a:cubicBezTo>
                <a:cubicBezTo>
                  <a:pt x="216" y="320"/>
                  <a:pt x="216" y="320"/>
                  <a:pt x="216" y="320"/>
                </a:cubicBezTo>
                <a:cubicBezTo>
                  <a:pt x="219" y="325"/>
                  <a:pt x="218" y="331"/>
                  <a:pt x="214" y="335"/>
                </a:cubicBezTo>
                <a:cubicBezTo>
                  <a:pt x="210" y="339"/>
                  <a:pt x="204" y="340"/>
                  <a:pt x="199" y="338"/>
                </a:cubicBezTo>
                <a:cubicBezTo>
                  <a:pt x="199" y="338"/>
                  <a:pt x="191" y="335"/>
                  <a:pt x="167" y="329"/>
                </a:cubicBezTo>
                <a:cubicBezTo>
                  <a:pt x="160" y="327"/>
                  <a:pt x="155" y="329"/>
                  <a:pt x="154" y="331"/>
                </a:cubicBezTo>
                <a:cubicBezTo>
                  <a:pt x="153" y="333"/>
                  <a:pt x="153" y="334"/>
                  <a:pt x="154" y="335"/>
                </a:cubicBezTo>
                <a:cubicBezTo>
                  <a:pt x="158" y="337"/>
                  <a:pt x="158" y="337"/>
                  <a:pt x="158" y="337"/>
                </a:cubicBezTo>
                <a:cubicBezTo>
                  <a:pt x="163" y="341"/>
                  <a:pt x="165" y="347"/>
                  <a:pt x="163" y="353"/>
                </a:cubicBezTo>
                <a:cubicBezTo>
                  <a:pt x="161" y="359"/>
                  <a:pt x="154" y="363"/>
                  <a:pt x="148" y="362"/>
                </a:cubicBezTo>
                <a:cubicBezTo>
                  <a:pt x="67" y="344"/>
                  <a:pt x="8" y="274"/>
                  <a:pt x="5" y="192"/>
                </a:cubicBezTo>
                <a:cubicBezTo>
                  <a:pt x="0" y="92"/>
                  <a:pt x="78" y="7"/>
                  <a:pt x="178" y="3"/>
                </a:cubicBezTo>
                <a:cubicBezTo>
                  <a:pt x="227" y="0"/>
                  <a:pt x="273" y="17"/>
                  <a:pt x="309" y="50"/>
                </a:cubicBezTo>
                <a:cubicBezTo>
                  <a:pt x="345" y="83"/>
                  <a:pt x="366" y="128"/>
                  <a:pt x="368" y="176"/>
                </a:cubicBezTo>
                <a:cubicBezTo>
                  <a:pt x="368" y="180"/>
                  <a:pt x="366" y="183"/>
                  <a:pt x="364" y="186"/>
                </a:cubicBezTo>
                <a:cubicBezTo>
                  <a:pt x="361" y="189"/>
                  <a:pt x="357" y="190"/>
                  <a:pt x="353" y="190"/>
                </a:cubicBezTo>
                <a:cubicBezTo>
                  <a:pt x="285" y="185"/>
                  <a:pt x="285" y="185"/>
                  <a:pt x="285" y="185"/>
                </a:cubicBezTo>
                <a:cubicBezTo>
                  <a:pt x="279" y="184"/>
                  <a:pt x="274" y="179"/>
                  <a:pt x="273" y="173"/>
                </a:cubicBezTo>
                <a:cubicBezTo>
                  <a:pt x="270" y="145"/>
                  <a:pt x="252" y="120"/>
                  <a:pt x="227" y="107"/>
                </a:cubicBezTo>
                <a:cubicBezTo>
                  <a:pt x="206" y="97"/>
                  <a:pt x="183" y="95"/>
                  <a:pt x="161" y="102"/>
                </a:cubicBezTo>
                <a:cubicBezTo>
                  <a:pt x="139" y="109"/>
                  <a:pt x="121" y="124"/>
                  <a:pt x="111" y="145"/>
                </a:cubicBezTo>
                <a:cubicBezTo>
                  <a:pt x="92" y="181"/>
                  <a:pt x="102" y="226"/>
                  <a:pt x="134" y="252"/>
                </a:cubicBezTo>
                <a:cubicBezTo>
                  <a:pt x="140" y="256"/>
                  <a:pt x="141" y="265"/>
                  <a:pt x="137" y="270"/>
                </a:cubicBezTo>
                <a:cubicBezTo>
                  <a:pt x="132" y="276"/>
                  <a:pt x="124" y="277"/>
                  <a:pt x="118" y="273"/>
                </a:cubicBezTo>
                <a:cubicBezTo>
                  <a:pt x="76" y="239"/>
                  <a:pt x="63" y="181"/>
                  <a:pt x="87" y="133"/>
                </a:cubicBezTo>
                <a:cubicBezTo>
                  <a:pt x="101" y="106"/>
                  <a:pt x="124" y="86"/>
                  <a:pt x="153" y="77"/>
                </a:cubicBezTo>
                <a:cubicBezTo>
                  <a:pt x="182" y="67"/>
                  <a:pt x="212" y="70"/>
                  <a:pt x="239" y="83"/>
                </a:cubicBezTo>
                <a:cubicBezTo>
                  <a:pt x="269" y="99"/>
                  <a:pt x="290" y="126"/>
                  <a:pt x="298" y="159"/>
                </a:cubicBezTo>
                <a:cubicBezTo>
                  <a:pt x="340" y="162"/>
                  <a:pt x="340" y="162"/>
                  <a:pt x="340" y="162"/>
                </a:cubicBezTo>
                <a:cubicBezTo>
                  <a:pt x="335" y="127"/>
                  <a:pt x="318" y="94"/>
                  <a:pt x="291" y="70"/>
                </a:cubicBezTo>
                <a:cubicBezTo>
                  <a:pt x="260" y="42"/>
                  <a:pt x="221" y="27"/>
                  <a:pt x="179" y="29"/>
                </a:cubicBezTo>
                <a:cubicBezTo>
                  <a:pt x="94" y="33"/>
                  <a:pt x="28" y="105"/>
                  <a:pt x="31" y="191"/>
                </a:cubicBezTo>
                <a:cubicBezTo>
                  <a:pt x="34" y="252"/>
                  <a:pt x="72" y="305"/>
                  <a:pt x="127" y="327"/>
                </a:cubicBezTo>
                <a:cubicBezTo>
                  <a:pt x="128" y="324"/>
                  <a:pt x="129" y="321"/>
                  <a:pt x="131" y="318"/>
                </a:cubicBezTo>
                <a:cubicBezTo>
                  <a:pt x="139" y="304"/>
                  <a:pt x="155" y="298"/>
                  <a:pt x="174" y="303"/>
                </a:cubicBezTo>
                <a:cubicBezTo>
                  <a:pt x="176" y="303"/>
                  <a:pt x="178" y="304"/>
                  <a:pt x="180" y="304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36" y="210"/>
                  <a:pt x="136" y="207"/>
                  <a:pt x="136" y="204"/>
                </a:cubicBezTo>
                <a:cubicBezTo>
                  <a:pt x="136" y="202"/>
                  <a:pt x="140" y="183"/>
                  <a:pt x="156" y="175"/>
                </a:cubicBezTo>
                <a:cubicBezTo>
                  <a:pt x="163" y="172"/>
                  <a:pt x="176" y="169"/>
                  <a:pt x="193" y="177"/>
                </a:cubicBezTo>
                <a:cubicBezTo>
                  <a:pt x="195" y="179"/>
                  <a:pt x="198" y="181"/>
                  <a:pt x="199" y="184"/>
                </a:cubicBezTo>
                <a:cubicBezTo>
                  <a:pt x="215" y="219"/>
                  <a:pt x="215" y="219"/>
                  <a:pt x="215" y="219"/>
                </a:cubicBezTo>
                <a:cubicBezTo>
                  <a:pt x="216" y="218"/>
                  <a:pt x="218" y="217"/>
                  <a:pt x="219" y="216"/>
                </a:cubicBezTo>
                <a:cubicBezTo>
                  <a:pt x="227" y="213"/>
                  <a:pt x="236" y="213"/>
                  <a:pt x="246" y="217"/>
                </a:cubicBezTo>
                <a:cubicBezTo>
                  <a:pt x="251" y="212"/>
                  <a:pt x="258" y="207"/>
                  <a:pt x="267" y="206"/>
                </a:cubicBezTo>
                <a:cubicBezTo>
                  <a:pt x="270" y="205"/>
                  <a:pt x="275" y="206"/>
                  <a:pt x="281" y="208"/>
                </a:cubicBezTo>
                <a:cubicBezTo>
                  <a:pt x="286" y="203"/>
                  <a:pt x="293" y="199"/>
                  <a:pt x="302" y="198"/>
                </a:cubicBezTo>
                <a:cubicBezTo>
                  <a:pt x="310" y="198"/>
                  <a:pt x="322" y="200"/>
                  <a:pt x="333" y="213"/>
                </a:cubicBezTo>
                <a:cubicBezTo>
                  <a:pt x="336" y="215"/>
                  <a:pt x="339" y="218"/>
                  <a:pt x="341" y="220"/>
                </a:cubicBezTo>
                <a:cubicBezTo>
                  <a:pt x="362" y="240"/>
                  <a:pt x="378" y="256"/>
                  <a:pt x="391" y="385"/>
                </a:cubicBezTo>
                <a:cubicBezTo>
                  <a:pt x="392" y="390"/>
                  <a:pt x="388" y="396"/>
                  <a:pt x="383" y="398"/>
                </a:cubicBezTo>
                <a:cubicBezTo>
                  <a:pt x="324" y="425"/>
                  <a:pt x="324" y="425"/>
                  <a:pt x="324" y="425"/>
                </a:cubicBezTo>
                <a:cubicBezTo>
                  <a:pt x="322" y="426"/>
                  <a:pt x="320" y="427"/>
                  <a:pt x="318" y="427"/>
                </a:cubicBezTo>
                <a:close/>
              </a:path>
            </a:pathLst>
          </a:custGeom>
          <a:solidFill>
            <a:srgbClr val="00953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26" name="Freeform 60"/>
          <p:cNvSpPr>
            <a:spLocks noChangeAspect="1"/>
          </p:cNvSpPr>
          <p:nvPr/>
        </p:nvSpPr>
        <p:spPr bwMode="auto">
          <a:xfrm>
            <a:off x="4756819" y="1105720"/>
            <a:ext cx="493975" cy="353487"/>
          </a:xfrm>
          <a:custGeom>
            <a:avLst/>
            <a:gdLst/>
            <a:ahLst/>
            <a:cxnLst>
              <a:cxn ang="0">
                <a:pos x="318" y="316"/>
              </a:cxn>
              <a:cxn ang="0">
                <a:pos x="117" y="97"/>
              </a:cxn>
              <a:cxn ang="0">
                <a:pos x="148" y="254"/>
              </a:cxn>
              <a:cxn ang="0">
                <a:pos x="153" y="130"/>
              </a:cxn>
              <a:cxn ang="0">
                <a:pos x="214" y="140"/>
              </a:cxn>
              <a:cxn ang="0">
                <a:pos x="224" y="278"/>
              </a:cxn>
              <a:cxn ang="0">
                <a:pos x="255" y="164"/>
              </a:cxn>
              <a:cxn ang="0">
                <a:pos x="281" y="164"/>
              </a:cxn>
              <a:cxn ang="0">
                <a:pos x="276" y="315"/>
              </a:cxn>
              <a:cxn ang="0">
                <a:pos x="208" y="300"/>
              </a:cxn>
              <a:cxn ang="0">
                <a:pos x="198" y="163"/>
              </a:cxn>
              <a:cxn ang="0">
                <a:pos x="174" y="271"/>
              </a:cxn>
              <a:cxn ang="0">
                <a:pos x="157" y="283"/>
              </a:cxn>
              <a:cxn ang="0">
                <a:pos x="91" y="257"/>
              </a:cxn>
              <a:cxn ang="0">
                <a:pos x="96" y="71"/>
              </a:cxn>
              <a:cxn ang="0">
                <a:pos x="333" y="120"/>
              </a:cxn>
              <a:cxn ang="0">
                <a:pos x="343" y="290"/>
              </a:cxn>
              <a:cxn ang="0">
                <a:pos x="435" y="51"/>
              </a:cxn>
              <a:cxn ang="0">
                <a:pos x="222" y="33"/>
              </a:cxn>
              <a:cxn ang="0">
                <a:pos x="217" y="56"/>
              </a:cxn>
              <a:cxn ang="0">
                <a:pos x="160" y="52"/>
              </a:cxn>
              <a:cxn ang="0">
                <a:pos x="75" y="244"/>
              </a:cxn>
              <a:cxn ang="0">
                <a:pos x="62" y="257"/>
              </a:cxn>
              <a:cxn ang="0">
                <a:pos x="0" y="244"/>
              </a:cxn>
              <a:cxn ang="0">
                <a:pos x="49" y="232"/>
              </a:cxn>
              <a:cxn ang="0">
                <a:pos x="60" y="39"/>
              </a:cxn>
              <a:cxn ang="0">
                <a:pos x="163" y="26"/>
              </a:cxn>
              <a:cxn ang="0">
                <a:pos x="196" y="22"/>
              </a:cxn>
              <a:cxn ang="0">
                <a:pos x="299" y="0"/>
              </a:cxn>
              <a:cxn ang="0">
                <a:pos x="450" y="27"/>
              </a:cxn>
              <a:cxn ang="0">
                <a:pos x="461" y="228"/>
              </a:cxn>
              <a:cxn ang="0">
                <a:pos x="338" y="326"/>
              </a:cxn>
              <a:cxn ang="0">
                <a:pos x="325" y="328"/>
              </a:cxn>
            </a:cxnLst>
            <a:rect l="0" t="0" r="r" b="b"/>
            <a:pathLst>
              <a:path w="461" h="329">
                <a:moveTo>
                  <a:pt x="325" y="328"/>
                </a:moveTo>
                <a:cubicBezTo>
                  <a:pt x="320" y="325"/>
                  <a:pt x="318" y="321"/>
                  <a:pt x="318" y="316"/>
                </a:cubicBezTo>
                <a:cubicBezTo>
                  <a:pt x="318" y="143"/>
                  <a:pt x="318" y="143"/>
                  <a:pt x="318" y="143"/>
                </a:cubicBezTo>
                <a:cubicBezTo>
                  <a:pt x="117" y="97"/>
                  <a:pt x="117" y="97"/>
                  <a:pt x="117" y="97"/>
                </a:cubicBezTo>
                <a:cubicBezTo>
                  <a:pt x="117" y="246"/>
                  <a:pt x="117" y="246"/>
                  <a:pt x="117" y="246"/>
                </a:cubicBezTo>
                <a:cubicBezTo>
                  <a:pt x="148" y="254"/>
                  <a:pt x="148" y="254"/>
                  <a:pt x="148" y="254"/>
                </a:cubicBezTo>
                <a:cubicBezTo>
                  <a:pt x="148" y="141"/>
                  <a:pt x="148" y="141"/>
                  <a:pt x="148" y="141"/>
                </a:cubicBezTo>
                <a:cubicBezTo>
                  <a:pt x="148" y="137"/>
                  <a:pt x="149" y="133"/>
                  <a:pt x="153" y="130"/>
                </a:cubicBezTo>
                <a:cubicBezTo>
                  <a:pt x="156" y="128"/>
                  <a:pt x="160" y="127"/>
                  <a:pt x="164" y="128"/>
                </a:cubicBezTo>
                <a:cubicBezTo>
                  <a:pt x="214" y="140"/>
                  <a:pt x="214" y="140"/>
                  <a:pt x="214" y="140"/>
                </a:cubicBezTo>
                <a:cubicBezTo>
                  <a:pt x="220" y="141"/>
                  <a:pt x="224" y="147"/>
                  <a:pt x="224" y="153"/>
                </a:cubicBezTo>
                <a:cubicBezTo>
                  <a:pt x="224" y="278"/>
                  <a:pt x="224" y="278"/>
                  <a:pt x="224" y="278"/>
                </a:cubicBezTo>
                <a:cubicBezTo>
                  <a:pt x="255" y="287"/>
                  <a:pt x="255" y="287"/>
                  <a:pt x="255" y="287"/>
                </a:cubicBezTo>
                <a:cubicBezTo>
                  <a:pt x="255" y="164"/>
                  <a:pt x="255" y="164"/>
                  <a:pt x="255" y="164"/>
                </a:cubicBezTo>
                <a:cubicBezTo>
                  <a:pt x="255" y="157"/>
                  <a:pt x="261" y="151"/>
                  <a:pt x="268" y="151"/>
                </a:cubicBezTo>
                <a:cubicBezTo>
                  <a:pt x="275" y="151"/>
                  <a:pt x="281" y="157"/>
                  <a:pt x="281" y="164"/>
                </a:cubicBezTo>
                <a:cubicBezTo>
                  <a:pt x="281" y="304"/>
                  <a:pt x="281" y="304"/>
                  <a:pt x="281" y="304"/>
                </a:cubicBezTo>
                <a:cubicBezTo>
                  <a:pt x="281" y="308"/>
                  <a:pt x="280" y="312"/>
                  <a:pt x="276" y="315"/>
                </a:cubicBezTo>
                <a:cubicBezTo>
                  <a:pt x="273" y="317"/>
                  <a:pt x="269" y="318"/>
                  <a:pt x="265" y="317"/>
                </a:cubicBezTo>
                <a:cubicBezTo>
                  <a:pt x="208" y="300"/>
                  <a:pt x="208" y="300"/>
                  <a:pt x="208" y="300"/>
                </a:cubicBezTo>
                <a:cubicBezTo>
                  <a:pt x="202" y="298"/>
                  <a:pt x="198" y="293"/>
                  <a:pt x="198" y="287"/>
                </a:cubicBezTo>
                <a:cubicBezTo>
                  <a:pt x="198" y="163"/>
                  <a:pt x="198" y="163"/>
                  <a:pt x="198" y="163"/>
                </a:cubicBezTo>
                <a:cubicBezTo>
                  <a:pt x="174" y="157"/>
                  <a:pt x="174" y="157"/>
                  <a:pt x="174" y="157"/>
                </a:cubicBezTo>
                <a:cubicBezTo>
                  <a:pt x="174" y="271"/>
                  <a:pt x="174" y="271"/>
                  <a:pt x="174" y="271"/>
                </a:cubicBezTo>
                <a:cubicBezTo>
                  <a:pt x="174" y="275"/>
                  <a:pt x="172" y="278"/>
                  <a:pt x="169" y="281"/>
                </a:cubicBezTo>
                <a:cubicBezTo>
                  <a:pt x="165" y="283"/>
                  <a:pt x="161" y="284"/>
                  <a:pt x="157" y="283"/>
                </a:cubicBezTo>
                <a:cubicBezTo>
                  <a:pt x="101" y="269"/>
                  <a:pt x="101" y="269"/>
                  <a:pt x="101" y="269"/>
                </a:cubicBezTo>
                <a:cubicBezTo>
                  <a:pt x="95" y="268"/>
                  <a:pt x="91" y="262"/>
                  <a:pt x="91" y="257"/>
                </a:cubicBezTo>
                <a:cubicBezTo>
                  <a:pt x="91" y="81"/>
                  <a:pt x="91" y="81"/>
                  <a:pt x="91" y="81"/>
                </a:cubicBezTo>
                <a:cubicBezTo>
                  <a:pt x="91" y="77"/>
                  <a:pt x="93" y="73"/>
                  <a:pt x="96" y="71"/>
                </a:cubicBezTo>
                <a:cubicBezTo>
                  <a:pt x="99" y="68"/>
                  <a:pt x="103" y="68"/>
                  <a:pt x="107" y="68"/>
                </a:cubicBezTo>
                <a:cubicBezTo>
                  <a:pt x="333" y="120"/>
                  <a:pt x="333" y="120"/>
                  <a:pt x="333" y="120"/>
                </a:cubicBezTo>
                <a:cubicBezTo>
                  <a:pt x="339" y="121"/>
                  <a:pt x="343" y="126"/>
                  <a:pt x="343" y="132"/>
                </a:cubicBezTo>
                <a:cubicBezTo>
                  <a:pt x="343" y="290"/>
                  <a:pt x="343" y="290"/>
                  <a:pt x="343" y="290"/>
                </a:cubicBezTo>
                <a:cubicBezTo>
                  <a:pt x="435" y="221"/>
                  <a:pt x="435" y="221"/>
                  <a:pt x="435" y="221"/>
                </a:cubicBezTo>
                <a:cubicBezTo>
                  <a:pt x="435" y="51"/>
                  <a:pt x="435" y="51"/>
                  <a:pt x="435" y="51"/>
                </a:cubicBezTo>
                <a:cubicBezTo>
                  <a:pt x="300" y="26"/>
                  <a:pt x="300" y="26"/>
                  <a:pt x="300" y="26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2" y="47"/>
                  <a:pt x="222" y="47"/>
                  <a:pt x="222" y="47"/>
                </a:cubicBezTo>
                <a:cubicBezTo>
                  <a:pt x="222" y="50"/>
                  <a:pt x="220" y="54"/>
                  <a:pt x="217" y="56"/>
                </a:cubicBezTo>
                <a:cubicBezTo>
                  <a:pt x="214" y="59"/>
                  <a:pt x="211" y="60"/>
                  <a:pt x="207" y="59"/>
                </a:cubicBezTo>
                <a:cubicBezTo>
                  <a:pt x="160" y="52"/>
                  <a:pt x="160" y="52"/>
                  <a:pt x="160" y="52"/>
                </a:cubicBezTo>
                <a:cubicBezTo>
                  <a:pt x="75" y="64"/>
                  <a:pt x="75" y="64"/>
                  <a:pt x="75" y="64"/>
                </a:cubicBezTo>
                <a:cubicBezTo>
                  <a:pt x="75" y="244"/>
                  <a:pt x="75" y="244"/>
                  <a:pt x="75" y="244"/>
                </a:cubicBezTo>
                <a:cubicBezTo>
                  <a:pt x="75" y="248"/>
                  <a:pt x="73" y="251"/>
                  <a:pt x="71" y="254"/>
                </a:cubicBezTo>
                <a:cubicBezTo>
                  <a:pt x="68" y="256"/>
                  <a:pt x="65" y="257"/>
                  <a:pt x="62" y="257"/>
                </a:cubicBezTo>
                <a:cubicBezTo>
                  <a:pt x="13" y="257"/>
                  <a:pt x="13" y="257"/>
                  <a:pt x="13" y="257"/>
                </a:cubicBezTo>
                <a:cubicBezTo>
                  <a:pt x="5" y="257"/>
                  <a:pt x="0" y="252"/>
                  <a:pt x="0" y="244"/>
                </a:cubicBezTo>
                <a:cubicBezTo>
                  <a:pt x="0" y="237"/>
                  <a:pt x="5" y="232"/>
                  <a:pt x="13" y="232"/>
                </a:cubicBezTo>
                <a:cubicBezTo>
                  <a:pt x="49" y="232"/>
                  <a:pt x="49" y="232"/>
                  <a:pt x="49" y="232"/>
                </a:cubicBezTo>
                <a:cubicBezTo>
                  <a:pt x="49" y="52"/>
                  <a:pt x="49" y="52"/>
                  <a:pt x="49" y="52"/>
                </a:cubicBezTo>
                <a:cubicBezTo>
                  <a:pt x="49" y="46"/>
                  <a:pt x="53" y="40"/>
                  <a:pt x="60" y="39"/>
                </a:cubicBezTo>
                <a:cubicBezTo>
                  <a:pt x="159" y="26"/>
                  <a:pt x="159" y="26"/>
                  <a:pt x="159" y="26"/>
                </a:cubicBezTo>
                <a:cubicBezTo>
                  <a:pt x="160" y="26"/>
                  <a:pt x="161" y="26"/>
                  <a:pt x="163" y="26"/>
                </a:cubicBezTo>
                <a:cubicBezTo>
                  <a:pt x="196" y="32"/>
                  <a:pt x="196" y="32"/>
                  <a:pt x="196" y="32"/>
                </a:cubicBezTo>
                <a:cubicBezTo>
                  <a:pt x="196" y="22"/>
                  <a:pt x="196" y="22"/>
                  <a:pt x="196" y="22"/>
                </a:cubicBezTo>
                <a:cubicBezTo>
                  <a:pt x="196" y="15"/>
                  <a:pt x="201" y="9"/>
                  <a:pt x="208" y="9"/>
                </a:cubicBezTo>
                <a:cubicBezTo>
                  <a:pt x="299" y="0"/>
                  <a:pt x="299" y="0"/>
                  <a:pt x="299" y="0"/>
                </a:cubicBezTo>
                <a:cubicBezTo>
                  <a:pt x="300" y="0"/>
                  <a:pt x="302" y="0"/>
                  <a:pt x="303" y="0"/>
                </a:cubicBezTo>
                <a:cubicBezTo>
                  <a:pt x="450" y="27"/>
                  <a:pt x="450" y="27"/>
                  <a:pt x="450" y="27"/>
                </a:cubicBezTo>
                <a:cubicBezTo>
                  <a:pt x="457" y="28"/>
                  <a:pt x="461" y="34"/>
                  <a:pt x="461" y="40"/>
                </a:cubicBezTo>
                <a:cubicBezTo>
                  <a:pt x="461" y="228"/>
                  <a:pt x="461" y="228"/>
                  <a:pt x="461" y="228"/>
                </a:cubicBezTo>
                <a:cubicBezTo>
                  <a:pt x="461" y="232"/>
                  <a:pt x="459" y="236"/>
                  <a:pt x="456" y="238"/>
                </a:cubicBezTo>
                <a:cubicBezTo>
                  <a:pt x="338" y="326"/>
                  <a:pt x="338" y="326"/>
                  <a:pt x="338" y="326"/>
                </a:cubicBezTo>
                <a:cubicBezTo>
                  <a:pt x="336" y="328"/>
                  <a:pt x="333" y="329"/>
                  <a:pt x="330" y="329"/>
                </a:cubicBezTo>
                <a:cubicBezTo>
                  <a:pt x="328" y="329"/>
                  <a:pt x="327" y="329"/>
                  <a:pt x="325" y="328"/>
                </a:cubicBezTo>
              </a:path>
            </a:pathLst>
          </a:custGeom>
          <a:solidFill>
            <a:srgbClr val="00953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Freeform 132"/>
          <p:cNvSpPr>
            <a:spLocks noChangeAspect="1"/>
          </p:cNvSpPr>
          <p:nvPr/>
        </p:nvSpPr>
        <p:spPr bwMode="auto">
          <a:xfrm>
            <a:off x="3496779" y="1080316"/>
            <a:ext cx="361100" cy="366963"/>
          </a:xfrm>
          <a:custGeom>
            <a:avLst/>
            <a:gdLst/>
            <a:ahLst/>
            <a:cxnLst>
              <a:cxn ang="0">
                <a:pos x="283" y="18"/>
              </a:cxn>
              <a:cxn ang="0">
                <a:pos x="255" y="0"/>
              </a:cxn>
              <a:cxn ang="0">
                <a:pos x="0" y="0"/>
              </a:cxn>
              <a:cxn ang="0">
                <a:pos x="0" y="277"/>
              </a:cxn>
              <a:cxn ang="0">
                <a:pos x="56" y="313"/>
              </a:cxn>
              <a:cxn ang="0">
                <a:pos x="56" y="45"/>
              </a:cxn>
              <a:cxn ang="0">
                <a:pos x="308" y="45"/>
              </a:cxn>
              <a:cxn ang="0">
                <a:pos x="308" y="313"/>
              </a:cxn>
              <a:cxn ang="0">
                <a:pos x="229" y="313"/>
              </a:cxn>
              <a:cxn ang="0">
                <a:pos x="229" y="267"/>
              </a:cxn>
              <a:cxn ang="0">
                <a:pos x="278" y="267"/>
              </a:cxn>
              <a:cxn ang="0">
                <a:pos x="278" y="172"/>
              </a:cxn>
              <a:cxn ang="0">
                <a:pos x="142" y="172"/>
              </a:cxn>
              <a:cxn ang="0">
                <a:pos x="142" y="267"/>
              </a:cxn>
              <a:cxn ang="0">
                <a:pos x="197" y="267"/>
              </a:cxn>
              <a:cxn ang="0">
                <a:pos x="172" y="313"/>
              </a:cxn>
              <a:cxn ang="0">
                <a:pos x="97" y="313"/>
              </a:cxn>
            </a:cxnLst>
            <a:rect l="0" t="0" r="r" b="b"/>
            <a:pathLst>
              <a:path w="308" h="313">
                <a:moveTo>
                  <a:pt x="283" y="18"/>
                </a:moveTo>
                <a:lnTo>
                  <a:pt x="255" y="0"/>
                </a:lnTo>
                <a:lnTo>
                  <a:pt x="0" y="0"/>
                </a:lnTo>
                <a:lnTo>
                  <a:pt x="0" y="277"/>
                </a:lnTo>
                <a:lnTo>
                  <a:pt x="56" y="313"/>
                </a:lnTo>
                <a:lnTo>
                  <a:pt x="56" y="45"/>
                </a:lnTo>
                <a:lnTo>
                  <a:pt x="308" y="45"/>
                </a:lnTo>
                <a:lnTo>
                  <a:pt x="308" y="313"/>
                </a:lnTo>
                <a:lnTo>
                  <a:pt x="229" y="313"/>
                </a:lnTo>
                <a:lnTo>
                  <a:pt x="229" y="267"/>
                </a:lnTo>
                <a:lnTo>
                  <a:pt x="278" y="267"/>
                </a:lnTo>
                <a:lnTo>
                  <a:pt x="278" y="172"/>
                </a:lnTo>
                <a:lnTo>
                  <a:pt x="142" y="172"/>
                </a:lnTo>
                <a:lnTo>
                  <a:pt x="142" y="267"/>
                </a:lnTo>
                <a:lnTo>
                  <a:pt x="197" y="267"/>
                </a:lnTo>
                <a:lnTo>
                  <a:pt x="172" y="313"/>
                </a:lnTo>
                <a:lnTo>
                  <a:pt x="97" y="313"/>
                </a:lnTo>
              </a:path>
            </a:pathLst>
          </a:custGeom>
          <a:noFill/>
          <a:ln w="31750" cap="rnd">
            <a:solidFill>
              <a:srgbClr val="00953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28" name="Freeform 357"/>
          <p:cNvSpPr>
            <a:spLocks/>
          </p:cNvSpPr>
          <p:nvPr/>
        </p:nvSpPr>
        <p:spPr bwMode="auto">
          <a:xfrm>
            <a:off x="2264376" y="1042490"/>
            <a:ext cx="432517" cy="440241"/>
          </a:xfrm>
          <a:custGeom>
            <a:avLst/>
            <a:gdLst/>
            <a:ahLst/>
            <a:cxnLst>
              <a:cxn ang="0">
                <a:pos x="470" y="225"/>
              </a:cxn>
              <a:cxn ang="0">
                <a:pos x="376" y="221"/>
              </a:cxn>
              <a:cxn ang="0">
                <a:pos x="392" y="271"/>
              </a:cxn>
              <a:cxn ang="0">
                <a:pos x="404" y="280"/>
              </a:cxn>
              <a:cxn ang="0">
                <a:pos x="362" y="365"/>
              </a:cxn>
              <a:cxn ang="0">
                <a:pos x="349" y="345"/>
              </a:cxn>
              <a:cxn ang="0">
                <a:pos x="302" y="280"/>
              </a:cxn>
              <a:cxn ang="0">
                <a:pos x="320" y="245"/>
              </a:cxn>
              <a:cxn ang="0">
                <a:pos x="361" y="188"/>
              </a:cxn>
              <a:cxn ang="0">
                <a:pos x="293" y="188"/>
              </a:cxn>
              <a:cxn ang="0">
                <a:pos x="320" y="146"/>
              </a:cxn>
              <a:cxn ang="0">
                <a:pos x="362" y="161"/>
              </a:cxn>
              <a:cxn ang="0">
                <a:pos x="404" y="143"/>
              </a:cxn>
              <a:cxn ang="0">
                <a:pos x="377" y="138"/>
              </a:cxn>
              <a:cxn ang="0">
                <a:pos x="354" y="129"/>
              </a:cxn>
              <a:cxn ang="0">
                <a:pos x="266" y="187"/>
              </a:cxn>
              <a:cxn ang="0">
                <a:pos x="340" y="205"/>
              </a:cxn>
              <a:cxn ang="0">
                <a:pos x="336" y="218"/>
              </a:cxn>
              <a:cxn ang="0">
                <a:pos x="261" y="260"/>
              </a:cxn>
              <a:cxn ang="0">
                <a:pos x="321" y="338"/>
              </a:cxn>
              <a:cxn ang="0">
                <a:pos x="353" y="394"/>
              </a:cxn>
              <a:cxn ang="0">
                <a:pos x="427" y="295"/>
              </a:cxn>
              <a:cxn ang="0">
                <a:pos x="409" y="251"/>
              </a:cxn>
              <a:cxn ang="0">
                <a:pos x="440" y="221"/>
              </a:cxn>
              <a:cxn ang="0">
                <a:pos x="445" y="245"/>
              </a:cxn>
              <a:cxn ang="0">
                <a:pos x="215" y="448"/>
              </a:cxn>
              <a:cxn ang="0">
                <a:pos x="266" y="335"/>
              </a:cxn>
              <a:cxn ang="0">
                <a:pos x="191" y="271"/>
              </a:cxn>
              <a:cxn ang="0">
                <a:pos x="148" y="236"/>
              </a:cxn>
              <a:cxn ang="0">
                <a:pos x="216" y="176"/>
              </a:cxn>
              <a:cxn ang="0">
                <a:pos x="102" y="117"/>
              </a:cxn>
              <a:cxn ang="0">
                <a:pos x="55" y="221"/>
              </a:cxn>
              <a:cxn ang="0">
                <a:pos x="126" y="313"/>
              </a:cxn>
              <a:cxn ang="0">
                <a:pos x="133" y="366"/>
              </a:cxn>
              <a:cxn ang="0">
                <a:pos x="127" y="416"/>
              </a:cxn>
              <a:cxn ang="0">
                <a:pos x="266" y="42"/>
              </a:cxn>
              <a:cxn ang="0">
                <a:pos x="316" y="86"/>
              </a:cxn>
              <a:cxn ang="0">
                <a:pos x="383" y="90"/>
              </a:cxn>
              <a:cxn ang="0">
                <a:pos x="384" y="24"/>
              </a:cxn>
              <a:cxn ang="0">
                <a:pos x="358" y="29"/>
              </a:cxn>
              <a:cxn ang="0">
                <a:pos x="269" y="16"/>
              </a:cxn>
              <a:cxn ang="0">
                <a:pos x="138" y="443"/>
              </a:cxn>
              <a:cxn ang="0">
                <a:pos x="144" y="334"/>
              </a:cxn>
              <a:cxn ang="0">
                <a:pos x="142" y="292"/>
              </a:cxn>
              <a:cxn ang="0">
                <a:pos x="85" y="194"/>
              </a:cxn>
              <a:cxn ang="0">
                <a:pos x="131" y="142"/>
              </a:cxn>
              <a:cxn ang="0">
                <a:pos x="186" y="188"/>
              </a:cxn>
              <a:cxn ang="0">
                <a:pos x="112" y="230"/>
              </a:cxn>
              <a:cxn ang="0">
                <a:pos x="176" y="294"/>
              </a:cxn>
              <a:cxn ang="0">
                <a:pos x="239" y="334"/>
              </a:cxn>
              <a:cxn ang="0">
                <a:pos x="184" y="393"/>
              </a:cxn>
              <a:cxn ang="0">
                <a:pos x="164" y="463"/>
              </a:cxn>
              <a:cxn ang="0">
                <a:pos x="470" y="274"/>
              </a:cxn>
            </a:cxnLst>
            <a:rect l="0" t="0" r="r" b="b"/>
            <a:pathLst>
              <a:path w="472" h="481">
                <a:moveTo>
                  <a:pt x="471" y="235"/>
                </a:moveTo>
                <a:cubicBezTo>
                  <a:pt x="471" y="234"/>
                  <a:pt x="471" y="234"/>
                  <a:pt x="471" y="234"/>
                </a:cubicBezTo>
                <a:cubicBezTo>
                  <a:pt x="470" y="225"/>
                  <a:pt x="470" y="225"/>
                  <a:pt x="470" y="225"/>
                </a:cubicBezTo>
                <a:cubicBezTo>
                  <a:pt x="470" y="224"/>
                  <a:pt x="470" y="224"/>
                  <a:pt x="470" y="224"/>
                </a:cubicBezTo>
                <a:cubicBezTo>
                  <a:pt x="467" y="207"/>
                  <a:pt x="458" y="200"/>
                  <a:pt x="450" y="197"/>
                </a:cubicBezTo>
                <a:cubicBezTo>
                  <a:pt x="426" y="187"/>
                  <a:pt x="390" y="210"/>
                  <a:pt x="376" y="221"/>
                </a:cubicBezTo>
                <a:cubicBezTo>
                  <a:pt x="370" y="225"/>
                  <a:pt x="367" y="231"/>
                  <a:pt x="367" y="238"/>
                </a:cubicBezTo>
                <a:cubicBezTo>
                  <a:pt x="367" y="238"/>
                  <a:pt x="367" y="238"/>
                  <a:pt x="367" y="238"/>
                </a:cubicBezTo>
                <a:cubicBezTo>
                  <a:pt x="367" y="252"/>
                  <a:pt x="380" y="262"/>
                  <a:pt x="392" y="271"/>
                </a:cubicBezTo>
                <a:cubicBezTo>
                  <a:pt x="393" y="272"/>
                  <a:pt x="393" y="272"/>
                  <a:pt x="393" y="272"/>
                </a:cubicBezTo>
                <a:cubicBezTo>
                  <a:pt x="393" y="272"/>
                  <a:pt x="400" y="277"/>
                  <a:pt x="400" y="277"/>
                </a:cubicBezTo>
                <a:cubicBezTo>
                  <a:pt x="401" y="278"/>
                  <a:pt x="403" y="279"/>
                  <a:pt x="404" y="280"/>
                </a:cubicBezTo>
                <a:cubicBezTo>
                  <a:pt x="404" y="280"/>
                  <a:pt x="404" y="281"/>
                  <a:pt x="403" y="282"/>
                </a:cubicBezTo>
                <a:cubicBezTo>
                  <a:pt x="397" y="293"/>
                  <a:pt x="393" y="305"/>
                  <a:pt x="388" y="316"/>
                </a:cubicBezTo>
                <a:cubicBezTo>
                  <a:pt x="381" y="334"/>
                  <a:pt x="374" y="352"/>
                  <a:pt x="362" y="365"/>
                </a:cubicBezTo>
                <a:cubicBezTo>
                  <a:pt x="360" y="367"/>
                  <a:pt x="357" y="368"/>
                  <a:pt x="356" y="368"/>
                </a:cubicBezTo>
                <a:cubicBezTo>
                  <a:pt x="355" y="368"/>
                  <a:pt x="355" y="367"/>
                  <a:pt x="354" y="366"/>
                </a:cubicBezTo>
                <a:cubicBezTo>
                  <a:pt x="351" y="361"/>
                  <a:pt x="350" y="353"/>
                  <a:pt x="349" y="345"/>
                </a:cubicBezTo>
                <a:cubicBezTo>
                  <a:pt x="348" y="341"/>
                  <a:pt x="348" y="337"/>
                  <a:pt x="347" y="333"/>
                </a:cubicBezTo>
                <a:cubicBezTo>
                  <a:pt x="342" y="305"/>
                  <a:pt x="323" y="294"/>
                  <a:pt x="305" y="282"/>
                </a:cubicBezTo>
                <a:cubicBezTo>
                  <a:pt x="302" y="280"/>
                  <a:pt x="302" y="280"/>
                  <a:pt x="302" y="280"/>
                </a:cubicBezTo>
                <a:cubicBezTo>
                  <a:pt x="294" y="275"/>
                  <a:pt x="288" y="266"/>
                  <a:pt x="287" y="259"/>
                </a:cubicBezTo>
                <a:cubicBezTo>
                  <a:pt x="287" y="255"/>
                  <a:pt x="289" y="252"/>
                  <a:pt x="292" y="250"/>
                </a:cubicBezTo>
                <a:cubicBezTo>
                  <a:pt x="299" y="245"/>
                  <a:pt x="307" y="245"/>
                  <a:pt x="320" y="245"/>
                </a:cubicBezTo>
                <a:cubicBezTo>
                  <a:pt x="326" y="245"/>
                  <a:pt x="333" y="245"/>
                  <a:pt x="340" y="245"/>
                </a:cubicBezTo>
                <a:cubicBezTo>
                  <a:pt x="350" y="243"/>
                  <a:pt x="359" y="235"/>
                  <a:pt x="364" y="224"/>
                </a:cubicBezTo>
                <a:cubicBezTo>
                  <a:pt x="370" y="211"/>
                  <a:pt x="368" y="197"/>
                  <a:pt x="361" y="188"/>
                </a:cubicBezTo>
                <a:cubicBezTo>
                  <a:pt x="349" y="172"/>
                  <a:pt x="327" y="179"/>
                  <a:pt x="312" y="184"/>
                </a:cubicBezTo>
                <a:cubicBezTo>
                  <a:pt x="306" y="186"/>
                  <a:pt x="298" y="188"/>
                  <a:pt x="296" y="188"/>
                </a:cubicBezTo>
                <a:cubicBezTo>
                  <a:pt x="294" y="188"/>
                  <a:pt x="293" y="188"/>
                  <a:pt x="293" y="188"/>
                </a:cubicBezTo>
                <a:cubicBezTo>
                  <a:pt x="293" y="187"/>
                  <a:pt x="293" y="187"/>
                  <a:pt x="293" y="186"/>
                </a:cubicBezTo>
                <a:cubicBezTo>
                  <a:pt x="293" y="184"/>
                  <a:pt x="294" y="179"/>
                  <a:pt x="297" y="173"/>
                </a:cubicBezTo>
                <a:cubicBezTo>
                  <a:pt x="304" y="158"/>
                  <a:pt x="316" y="147"/>
                  <a:pt x="320" y="146"/>
                </a:cubicBezTo>
                <a:cubicBezTo>
                  <a:pt x="325" y="145"/>
                  <a:pt x="332" y="148"/>
                  <a:pt x="339" y="152"/>
                </a:cubicBezTo>
                <a:cubicBezTo>
                  <a:pt x="342" y="153"/>
                  <a:pt x="342" y="153"/>
                  <a:pt x="342" y="153"/>
                </a:cubicBezTo>
                <a:cubicBezTo>
                  <a:pt x="348" y="156"/>
                  <a:pt x="355" y="159"/>
                  <a:pt x="362" y="161"/>
                </a:cubicBezTo>
                <a:cubicBezTo>
                  <a:pt x="362" y="161"/>
                  <a:pt x="365" y="162"/>
                  <a:pt x="365" y="162"/>
                </a:cubicBezTo>
                <a:cubicBezTo>
                  <a:pt x="371" y="164"/>
                  <a:pt x="382" y="168"/>
                  <a:pt x="391" y="162"/>
                </a:cubicBezTo>
                <a:cubicBezTo>
                  <a:pt x="398" y="157"/>
                  <a:pt x="401" y="150"/>
                  <a:pt x="404" y="143"/>
                </a:cubicBezTo>
                <a:cubicBezTo>
                  <a:pt x="406" y="136"/>
                  <a:pt x="403" y="129"/>
                  <a:pt x="396" y="126"/>
                </a:cubicBezTo>
                <a:cubicBezTo>
                  <a:pt x="389" y="123"/>
                  <a:pt x="381" y="127"/>
                  <a:pt x="379" y="134"/>
                </a:cubicBezTo>
                <a:cubicBezTo>
                  <a:pt x="378" y="136"/>
                  <a:pt x="377" y="137"/>
                  <a:pt x="377" y="138"/>
                </a:cubicBezTo>
                <a:cubicBezTo>
                  <a:pt x="376" y="138"/>
                  <a:pt x="375" y="137"/>
                  <a:pt x="374" y="137"/>
                </a:cubicBezTo>
                <a:cubicBezTo>
                  <a:pt x="371" y="136"/>
                  <a:pt x="371" y="136"/>
                  <a:pt x="371" y="136"/>
                </a:cubicBezTo>
                <a:cubicBezTo>
                  <a:pt x="364" y="134"/>
                  <a:pt x="359" y="131"/>
                  <a:pt x="354" y="129"/>
                </a:cubicBezTo>
                <a:cubicBezTo>
                  <a:pt x="350" y="128"/>
                  <a:pt x="350" y="128"/>
                  <a:pt x="350" y="128"/>
                </a:cubicBezTo>
                <a:cubicBezTo>
                  <a:pt x="341" y="123"/>
                  <a:pt x="329" y="117"/>
                  <a:pt x="314" y="120"/>
                </a:cubicBezTo>
                <a:cubicBezTo>
                  <a:pt x="293" y="125"/>
                  <a:pt x="266" y="162"/>
                  <a:pt x="266" y="187"/>
                </a:cubicBezTo>
                <a:cubicBezTo>
                  <a:pt x="267" y="202"/>
                  <a:pt x="276" y="212"/>
                  <a:pt x="292" y="215"/>
                </a:cubicBezTo>
                <a:cubicBezTo>
                  <a:pt x="300" y="216"/>
                  <a:pt x="310" y="213"/>
                  <a:pt x="320" y="209"/>
                </a:cubicBezTo>
                <a:cubicBezTo>
                  <a:pt x="326" y="208"/>
                  <a:pt x="337" y="204"/>
                  <a:pt x="340" y="205"/>
                </a:cubicBezTo>
                <a:cubicBezTo>
                  <a:pt x="341" y="205"/>
                  <a:pt x="341" y="206"/>
                  <a:pt x="341" y="207"/>
                </a:cubicBezTo>
                <a:cubicBezTo>
                  <a:pt x="341" y="209"/>
                  <a:pt x="341" y="212"/>
                  <a:pt x="340" y="214"/>
                </a:cubicBezTo>
                <a:cubicBezTo>
                  <a:pt x="338" y="217"/>
                  <a:pt x="337" y="218"/>
                  <a:pt x="336" y="218"/>
                </a:cubicBezTo>
                <a:cubicBezTo>
                  <a:pt x="332" y="219"/>
                  <a:pt x="326" y="218"/>
                  <a:pt x="321" y="218"/>
                </a:cubicBezTo>
                <a:cubicBezTo>
                  <a:pt x="307" y="218"/>
                  <a:pt x="290" y="217"/>
                  <a:pt x="276" y="229"/>
                </a:cubicBezTo>
                <a:cubicBezTo>
                  <a:pt x="265" y="237"/>
                  <a:pt x="260" y="248"/>
                  <a:pt x="261" y="260"/>
                </a:cubicBezTo>
                <a:cubicBezTo>
                  <a:pt x="262" y="279"/>
                  <a:pt x="275" y="295"/>
                  <a:pt x="288" y="303"/>
                </a:cubicBezTo>
                <a:cubicBezTo>
                  <a:pt x="290" y="305"/>
                  <a:pt x="290" y="305"/>
                  <a:pt x="290" y="305"/>
                </a:cubicBezTo>
                <a:cubicBezTo>
                  <a:pt x="308" y="316"/>
                  <a:pt x="318" y="323"/>
                  <a:pt x="321" y="338"/>
                </a:cubicBezTo>
                <a:cubicBezTo>
                  <a:pt x="321" y="341"/>
                  <a:pt x="322" y="345"/>
                  <a:pt x="322" y="348"/>
                </a:cubicBezTo>
                <a:cubicBezTo>
                  <a:pt x="324" y="358"/>
                  <a:pt x="325" y="370"/>
                  <a:pt x="331" y="380"/>
                </a:cubicBezTo>
                <a:cubicBezTo>
                  <a:pt x="336" y="388"/>
                  <a:pt x="344" y="393"/>
                  <a:pt x="353" y="394"/>
                </a:cubicBezTo>
                <a:cubicBezTo>
                  <a:pt x="363" y="395"/>
                  <a:pt x="374" y="391"/>
                  <a:pt x="381" y="383"/>
                </a:cubicBezTo>
                <a:cubicBezTo>
                  <a:pt x="397" y="366"/>
                  <a:pt x="405" y="345"/>
                  <a:pt x="413" y="325"/>
                </a:cubicBezTo>
                <a:cubicBezTo>
                  <a:pt x="418" y="315"/>
                  <a:pt x="422" y="304"/>
                  <a:pt x="427" y="295"/>
                </a:cubicBezTo>
                <a:cubicBezTo>
                  <a:pt x="430" y="288"/>
                  <a:pt x="432" y="283"/>
                  <a:pt x="432" y="279"/>
                </a:cubicBezTo>
                <a:cubicBezTo>
                  <a:pt x="432" y="266"/>
                  <a:pt x="421" y="259"/>
                  <a:pt x="415" y="254"/>
                </a:cubicBezTo>
                <a:cubicBezTo>
                  <a:pt x="409" y="251"/>
                  <a:pt x="409" y="251"/>
                  <a:pt x="409" y="251"/>
                </a:cubicBezTo>
                <a:cubicBezTo>
                  <a:pt x="407" y="249"/>
                  <a:pt x="407" y="249"/>
                  <a:pt x="407" y="249"/>
                </a:cubicBezTo>
                <a:cubicBezTo>
                  <a:pt x="401" y="245"/>
                  <a:pt x="398" y="242"/>
                  <a:pt x="396" y="240"/>
                </a:cubicBezTo>
                <a:cubicBezTo>
                  <a:pt x="414" y="227"/>
                  <a:pt x="434" y="219"/>
                  <a:pt x="440" y="221"/>
                </a:cubicBezTo>
                <a:cubicBezTo>
                  <a:pt x="442" y="222"/>
                  <a:pt x="443" y="225"/>
                  <a:pt x="444" y="228"/>
                </a:cubicBezTo>
                <a:cubicBezTo>
                  <a:pt x="444" y="229"/>
                  <a:pt x="445" y="235"/>
                  <a:pt x="445" y="236"/>
                </a:cubicBezTo>
                <a:cubicBezTo>
                  <a:pt x="445" y="239"/>
                  <a:pt x="445" y="242"/>
                  <a:pt x="445" y="245"/>
                </a:cubicBezTo>
                <a:cubicBezTo>
                  <a:pt x="445" y="254"/>
                  <a:pt x="444" y="262"/>
                  <a:pt x="443" y="271"/>
                </a:cubicBezTo>
                <a:cubicBezTo>
                  <a:pt x="436" y="325"/>
                  <a:pt x="409" y="373"/>
                  <a:pt x="366" y="406"/>
                </a:cubicBezTo>
                <a:cubicBezTo>
                  <a:pt x="323" y="439"/>
                  <a:pt x="269" y="454"/>
                  <a:pt x="215" y="448"/>
                </a:cubicBezTo>
                <a:cubicBezTo>
                  <a:pt x="201" y="447"/>
                  <a:pt x="188" y="443"/>
                  <a:pt x="180" y="440"/>
                </a:cubicBezTo>
                <a:cubicBezTo>
                  <a:pt x="185" y="431"/>
                  <a:pt x="203" y="409"/>
                  <a:pt x="246" y="372"/>
                </a:cubicBezTo>
                <a:cubicBezTo>
                  <a:pt x="259" y="360"/>
                  <a:pt x="266" y="347"/>
                  <a:pt x="266" y="335"/>
                </a:cubicBezTo>
                <a:cubicBezTo>
                  <a:pt x="266" y="333"/>
                  <a:pt x="266" y="332"/>
                  <a:pt x="266" y="330"/>
                </a:cubicBezTo>
                <a:cubicBezTo>
                  <a:pt x="262" y="304"/>
                  <a:pt x="229" y="289"/>
                  <a:pt x="202" y="276"/>
                </a:cubicBezTo>
                <a:cubicBezTo>
                  <a:pt x="191" y="271"/>
                  <a:pt x="191" y="271"/>
                  <a:pt x="191" y="271"/>
                </a:cubicBezTo>
                <a:cubicBezTo>
                  <a:pt x="185" y="269"/>
                  <a:pt x="185" y="269"/>
                  <a:pt x="185" y="269"/>
                </a:cubicBezTo>
                <a:cubicBezTo>
                  <a:pt x="147" y="255"/>
                  <a:pt x="137" y="247"/>
                  <a:pt x="135" y="244"/>
                </a:cubicBezTo>
                <a:cubicBezTo>
                  <a:pt x="137" y="242"/>
                  <a:pt x="140" y="239"/>
                  <a:pt x="148" y="236"/>
                </a:cubicBezTo>
                <a:cubicBezTo>
                  <a:pt x="152" y="235"/>
                  <a:pt x="157" y="233"/>
                  <a:pt x="161" y="232"/>
                </a:cubicBezTo>
                <a:cubicBezTo>
                  <a:pt x="178" y="227"/>
                  <a:pt x="199" y="220"/>
                  <a:pt x="210" y="200"/>
                </a:cubicBezTo>
                <a:cubicBezTo>
                  <a:pt x="214" y="192"/>
                  <a:pt x="216" y="184"/>
                  <a:pt x="216" y="176"/>
                </a:cubicBezTo>
                <a:cubicBezTo>
                  <a:pt x="216" y="161"/>
                  <a:pt x="209" y="147"/>
                  <a:pt x="196" y="138"/>
                </a:cubicBezTo>
                <a:cubicBezTo>
                  <a:pt x="178" y="126"/>
                  <a:pt x="157" y="118"/>
                  <a:pt x="134" y="115"/>
                </a:cubicBezTo>
                <a:cubicBezTo>
                  <a:pt x="122" y="114"/>
                  <a:pt x="111" y="114"/>
                  <a:pt x="102" y="117"/>
                </a:cubicBezTo>
                <a:cubicBezTo>
                  <a:pt x="74" y="123"/>
                  <a:pt x="65" y="161"/>
                  <a:pt x="60" y="184"/>
                </a:cubicBezTo>
                <a:cubicBezTo>
                  <a:pt x="59" y="188"/>
                  <a:pt x="59" y="188"/>
                  <a:pt x="59" y="188"/>
                </a:cubicBezTo>
                <a:cubicBezTo>
                  <a:pt x="56" y="200"/>
                  <a:pt x="55" y="211"/>
                  <a:pt x="55" y="221"/>
                </a:cubicBezTo>
                <a:cubicBezTo>
                  <a:pt x="55" y="237"/>
                  <a:pt x="58" y="250"/>
                  <a:pt x="65" y="261"/>
                </a:cubicBezTo>
                <a:cubicBezTo>
                  <a:pt x="77" y="281"/>
                  <a:pt x="97" y="294"/>
                  <a:pt x="114" y="306"/>
                </a:cubicBezTo>
                <a:cubicBezTo>
                  <a:pt x="114" y="306"/>
                  <a:pt x="125" y="313"/>
                  <a:pt x="126" y="313"/>
                </a:cubicBezTo>
                <a:cubicBezTo>
                  <a:pt x="122" y="318"/>
                  <a:pt x="118" y="324"/>
                  <a:pt x="118" y="334"/>
                </a:cubicBezTo>
                <a:cubicBezTo>
                  <a:pt x="118" y="334"/>
                  <a:pt x="118" y="334"/>
                  <a:pt x="118" y="335"/>
                </a:cubicBezTo>
                <a:cubicBezTo>
                  <a:pt x="118" y="349"/>
                  <a:pt x="126" y="358"/>
                  <a:pt x="133" y="366"/>
                </a:cubicBezTo>
                <a:cubicBezTo>
                  <a:pt x="139" y="373"/>
                  <a:pt x="142" y="377"/>
                  <a:pt x="142" y="384"/>
                </a:cubicBezTo>
                <a:cubicBezTo>
                  <a:pt x="142" y="385"/>
                  <a:pt x="142" y="385"/>
                  <a:pt x="142" y="386"/>
                </a:cubicBezTo>
                <a:cubicBezTo>
                  <a:pt x="142" y="397"/>
                  <a:pt x="134" y="408"/>
                  <a:pt x="127" y="416"/>
                </a:cubicBezTo>
                <a:cubicBezTo>
                  <a:pt x="70" y="377"/>
                  <a:pt x="36" y="313"/>
                  <a:pt x="36" y="245"/>
                </a:cubicBezTo>
                <a:cubicBezTo>
                  <a:pt x="36" y="237"/>
                  <a:pt x="36" y="228"/>
                  <a:pt x="37" y="220"/>
                </a:cubicBezTo>
                <a:cubicBezTo>
                  <a:pt x="52" y="108"/>
                  <a:pt x="154" y="28"/>
                  <a:pt x="266" y="42"/>
                </a:cubicBezTo>
                <a:cubicBezTo>
                  <a:pt x="294" y="46"/>
                  <a:pt x="321" y="55"/>
                  <a:pt x="345" y="70"/>
                </a:cubicBezTo>
                <a:cubicBezTo>
                  <a:pt x="335" y="72"/>
                  <a:pt x="327" y="73"/>
                  <a:pt x="327" y="73"/>
                </a:cubicBezTo>
                <a:cubicBezTo>
                  <a:pt x="320" y="74"/>
                  <a:pt x="316" y="80"/>
                  <a:pt x="316" y="86"/>
                </a:cubicBezTo>
                <a:cubicBezTo>
                  <a:pt x="316" y="87"/>
                  <a:pt x="316" y="88"/>
                  <a:pt x="316" y="89"/>
                </a:cubicBezTo>
                <a:cubicBezTo>
                  <a:pt x="317" y="96"/>
                  <a:pt x="324" y="101"/>
                  <a:pt x="332" y="99"/>
                </a:cubicBezTo>
                <a:cubicBezTo>
                  <a:pt x="383" y="90"/>
                  <a:pt x="383" y="90"/>
                  <a:pt x="383" y="90"/>
                </a:cubicBezTo>
                <a:cubicBezTo>
                  <a:pt x="386" y="89"/>
                  <a:pt x="389" y="87"/>
                  <a:pt x="391" y="84"/>
                </a:cubicBezTo>
                <a:cubicBezTo>
                  <a:pt x="393" y="81"/>
                  <a:pt x="394" y="78"/>
                  <a:pt x="394" y="74"/>
                </a:cubicBezTo>
                <a:cubicBezTo>
                  <a:pt x="384" y="24"/>
                  <a:pt x="384" y="24"/>
                  <a:pt x="384" y="24"/>
                </a:cubicBezTo>
                <a:cubicBezTo>
                  <a:pt x="383" y="16"/>
                  <a:pt x="376" y="12"/>
                  <a:pt x="368" y="13"/>
                </a:cubicBezTo>
                <a:cubicBezTo>
                  <a:pt x="362" y="14"/>
                  <a:pt x="357" y="20"/>
                  <a:pt x="357" y="26"/>
                </a:cubicBezTo>
                <a:cubicBezTo>
                  <a:pt x="357" y="27"/>
                  <a:pt x="358" y="28"/>
                  <a:pt x="358" y="29"/>
                </a:cubicBezTo>
                <a:cubicBezTo>
                  <a:pt x="358" y="29"/>
                  <a:pt x="360" y="38"/>
                  <a:pt x="362" y="48"/>
                </a:cubicBezTo>
                <a:cubicBezTo>
                  <a:pt x="361" y="48"/>
                  <a:pt x="361" y="48"/>
                  <a:pt x="361" y="48"/>
                </a:cubicBezTo>
                <a:cubicBezTo>
                  <a:pt x="333" y="31"/>
                  <a:pt x="302" y="20"/>
                  <a:pt x="269" y="16"/>
                </a:cubicBezTo>
                <a:cubicBezTo>
                  <a:pt x="143" y="0"/>
                  <a:pt x="27" y="90"/>
                  <a:pt x="11" y="216"/>
                </a:cubicBezTo>
                <a:cubicBezTo>
                  <a:pt x="0" y="307"/>
                  <a:pt x="43" y="397"/>
                  <a:pt x="122" y="444"/>
                </a:cubicBezTo>
                <a:cubicBezTo>
                  <a:pt x="127" y="447"/>
                  <a:pt x="133" y="447"/>
                  <a:pt x="138" y="443"/>
                </a:cubicBezTo>
                <a:cubicBezTo>
                  <a:pt x="141" y="440"/>
                  <a:pt x="167" y="417"/>
                  <a:pt x="169" y="388"/>
                </a:cubicBezTo>
                <a:cubicBezTo>
                  <a:pt x="171" y="368"/>
                  <a:pt x="160" y="356"/>
                  <a:pt x="153" y="348"/>
                </a:cubicBezTo>
                <a:cubicBezTo>
                  <a:pt x="147" y="342"/>
                  <a:pt x="144" y="339"/>
                  <a:pt x="144" y="334"/>
                </a:cubicBezTo>
                <a:cubicBezTo>
                  <a:pt x="144" y="333"/>
                  <a:pt x="145" y="332"/>
                  <a:pt x="148" y="329"/>
                </a:cubicBezTo>
                <a:cubicBezTo>
                  <a:pt x="151" y="325"/>
                  <a:pt x="156" y="319"/>
                  <a:pt x="155" y="310"/>
                </a:cubicBezTo>
                <a:cubicBezTo>
                  <a:pt x="154" y="302"/>
                  <a:pt x="147" y="296"/>
                  <a:pt x="142" y="292"/>
                </a:cubicBezTo>
                <a:cubicBezTo>
                  <a:pt x="142" y="292"/>
                  <a:pt x="129" y="283"/>
                  <a:pt x="129" y="283"/>
                </a:cubicBezTo>
                <a:cubicBezTo>
                  <a:pt x="113" y="273"/>
                  <a:pt x="97" y="262"/>
                  <a:pt x="88" y="248"/>
                </a:cubicBezTo>
                <a:cubicBezTo>
                  <a:pt x="81" y="235"/>
                  <a:pt x="80" y="218"/>
                  <a:pt x="85" y="194"/>
                </a:cubicBezTo>
                <a:cubicBezTo>
                  <a:pt x="86" y="190"/>
                  <a:pt x="86" y="190"/>
                  <a:pt x="86" y="190"/>
                </a:cubicBezTo>
                <a:cubicBezTo>
                  <a:pt x="89" y="178"/>
                  <a:pt x="96" y="145"/>
                  <a:pt x="108" y="142"/>
                </a:cubicBezTo>
                <a:cubicBezTo>
                  <a:pt x="115" y="141"/>
                  <a:pt x="122" y="141"/>
                  <a:pt x="131" y="142"/>
                </a:cubicBezTo>
                <a:cubicBezTo>
                  <a:pt x="150" y="144"/>
                  <a:pt x="166" y="150"/>
                  <a:pt x="181" y="160"/>
                </a:cubicBezTo>
                <a:cubicBezTo>
                  <a:pt x="188" y="165"/>
                  <a:pt x="190" y="170"/>
                  <a:pt x="190" y="175"/>
                </a:cubicBezTo>
                <a:cubicBezTo>
                  <a:pt x="190" y="180"/>
                  <a:pt x="188" y="185"/>
                  <a:pt x="186" y="188"/>
                </a:cubicBezTo>
                <a:cubicBezTo>
                  <a:pt x="181" y="198"/>
                  <a:pt x="168" y="202"/>
                  <a:pt x="153" y="206"/>
                </a:cubicBezTo>
                <a:cubicBezTo>
                  <a:pt x="148" y="208"/>
                  <a:pt x="143" y="210"/>
                  <a:pt x="138" y="211"/>
                </a:cubicBezTo>
                <a:cubicBezTo>
                  <a:pt x="125" y="217"/>
                  <a:pt x="117" y="222"/>
                  <a:pt x="112" y="230"/>
                </a:cubicBezTo>
                <a:cubicBezTo>
                  <a:pt x="109" y="234"/>
                  <a:pt x="108" y="239"/>
                  <a:pt x="108" y="243"/>
                </a:cubicBezTo>
                <a:cubicBezTo>
                  <a:pt x="108" y="246"/>
                  <a:pt x="108" y="248"/>
                  <a:pt x="109" y="251"/>
                </a:cubicBezTo>
                <a:cubicBezTo>
                  <a:pt x="114" y="266"/>
                  <a:pt x="134" y="279"/>
                  <a:pt x="176" y="294"/>
                </a:cubicBezTo>
                <a:cubicBezTo>
                  <a:pt x="176" y="294"/>
                  <a:pt x="179" y="295"/>
                  <a:pt x="179" y="295"/>
                </a:cubicBezTo>
                <a:cubicBezTo>
                  <a:pt x="181" y="296"/>
                  <a:pt x="191" y="301"/>
                  <a:pt x="191" y="301"/>
                </a:cubicBezTo>
                <a:cubicBezTo>
                  <a:pt x="208" y="309"/>
                  <a:pt x="238" y="322"/>
                  <a:pt x="239" y="334"/>
                </a:cubicBezTo>
                <a:cubicBezTo>
                  <a:pt x="239" y="334"/>
                  <a:pt x="239" y="335"/>
                  <a:pt x="239" y="335"/>
                </a:cubicBezTo>
                <a:cubicBezTo>
                  <a:pt x="239" y="339"/>
                  <a:pt x="235" y="345"/>
                  <a:pt x="228" y="352"/>
                </a:cubicBezTo>
                <a:cubicBezTo>
                  <a:pt x="211" y="367"/>
                  <a:pt x="196" y="381"/>
                  <a:pt x="184" y="393"/>
                </a:cubicBezTo>
                <a:cubicBezTo>
                  <a:pt x="157" y="422"/>
                  <a:pt x="151" y="435"/>
                  <a:pt x="151" y="444"/>
                </a:cubicBezTo>
                <a:cubicBezTo>
                  <a:pt x="151" y="446"/>
                  <a:pt x="151" y="447"/>
                  <a:pt x="151" y="448"/>
                </a:cubicBezTo>
                <a:cubicBezTo>
                  <a:pt x="152" y="455"/>
                  <a:pt x="157" y="461"/>
                  <a:pt x="164" y="463"/>
                </a:cubicBezTo>
                <a:cubicBezTo>
                  <a:pt x="165" y="464"/>
                  <a:pt x="189" y="472"/>
                  <a:pt x="212" y="475"/>
                </a:cubicBezTo>
                <a:cubicBezTo>
                  <a:pt x="273" y="481"/>
                  <a:pt x="334" y="464"/>
                  <a:pt x="382" y="427"/>
                </a:cubicBezTo>
                <a:cubicBezTo>
                  <a:pt x="431" y="389"/>
                  <a:pt x="462" y="335"/>
                  <a:pt x="470" y="274"/>
                </a:cubicBezTo>
                <a:cubicBezTo>
                  <a:pt x="471" y="261"/>
                  <a:pt x="472" y="248"/>
                  <a:pt x="471" y="235"/>
                </a:cubicBezTo>
                <a:close/>
              </a:path>
            </a:pathLst>
          </a:custGeom>
          <a:solidFill>
            <a:srgbClr val="00953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896153" y="2571750"/>
            <a:ext cx="7844588" cy="25232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68578" tIns="34290" rIns="68578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783"/>
            <a:endParaRPr lang="en-US" sz="900" b="1" dirty="0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3190352" y="2582376"/>
            <a:ext cx="2368584" cy="234075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50" dirty="0" smtClean="0">
                <a:solidFill>
                  <a:srgbClr val="FFFFFF"/>
                </a:solidFill>
              </a:rPr>
              <a:t>Increasing </a:t>
            </a:r>
            <a:r>
              <a:rPr lang="en-US" sz="1050" dirty="0">
                <a:solidFill>
                  <a:srgbClr val="FFFFFF"/>
                </a:solidFill>
              </a:rPr>
              <a:t>Functional </a:t>
            </a:r>
            <a:r>
              <a:rPr lang="en-US" sz="1050" dirty="0" smtClean="0">
                <a:solidFill>
                  <a:srgbClr val="FFFFFF"/>
                </a:solidFill>
              </a:rPr>
              <a:t>Capabilities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 rot="16200000">
            <a:off x="3601636" y="-491853"/>
            <a:ext cx="1809560" cy="85556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78" tIns="34290" rIns="68578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783"/>
            <a:r>
              <a:rPr lang="en-US" sz="1600" b="1" u="sng" smtClean="0">
                <a:solidFill>
                  <a:srgbClr val="FFFFFF"/>
                </a:solidFill>
              </a:rPr>
              <a:t>Products</a:t>
            </a:r>
            <a:endParaRPr lang="en-US" sz="1600" b="1" u="sng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95600" y="3001259"/>
            <a:ext cx="2091066" cy="539453"/>
            <a:chOff x="4906611" y="4097038"/>
            <a:chExt cx="2677553" cy="591844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06611" y="4097038"/>
              <a:ext cx="591844" cy="59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613586" y="4108591"/>
              <a:ext cx="1970578" cy="405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itchFamily="34" charset="0"/>
                </a:rPr>
                <a:t>InTouch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81600" y="3001260"/>
            <a:ext cx="3124200" cy="713490"/>
            <a:chOff x="1752600" y="2972548"/>
            <a:chExt cx="3607038" cy="782783"/>
          </a:xfrm>
        </p:grpSpPr>
        <p:sp>
          <p:nvSpPr>
            <p:cNvPr id="42" name="TextBox 41"/>
            <p:cNvSpPr txBox="1"/>
            <p:nvPr/>
          </p:nvSpPr>
          <p:spPr>
            <a:xfrm>
              <a:off x="2585309" y="2972548"/>
              <a:ext cx="2774329" cy="70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itchFamily="34" charset="0"/>
                </a:rPr>
                <a:t>Wonderware System Platform</a:t>
              </a:r>
            </a:p>
          </p:txBody>
        </p:sp>
        <p:pic>
          <p:nvPicPr>
            <p:cNvPr id="43" name="Picture 12"/>
            <p:cNvPicPr>
              <a:picLocks noChangeAspect="1" noChangeArrowheads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52600" y="3020763"/>
              <a:ext cx="734568" cy="73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838200" y="2876548"/>
            <a:ext cx="1876784" cy="923330"/>
            <a:chOff x="2460240" y="4019044"/>
            <a:chExt cx="2403171" cy="1013005"/>
          </a:xfrm>
        </p:grpSpPr>
        <p:pic>
          <p:nvPicPr>
            <p:cNvPr id="44" name="Picture 14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60240" y="4122132"/>
              <a:ext cx="624820" cy="624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3198057" y="4019044"/>
              <a:ext cx="1665354" cy="101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itchFamily="34" charset="0"/>
                </a:rPr>
                <a:t>InTouch Machine Edition</a:t>
              </a:r>
            </a:p>
          </p:txBody>
        </p:sp>
      </p:grp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9530"/>
                </a:solidFill>
              </a:rPr>
              <a:t>Wonderware </a:t>
            </a:r>
            <a:r>
              <a:rPr lang="en-US" sz="2800" b="1" dirty="0">
                <a:solidFill>
                  <a:srgbClr val="009530"/>
                </a:solidFill>
              </a:rPr>
              <a:t>HMI SCADA Landscape by Scale</a:t>
            </a:r>
            <a:r>
              <a:rPr lang="fr-FR" sz="2800" dirty="0">
                <a:solidFill>
                  <a:srgbClr val="009530"/>
                </a:solidFill>
              </a:rPr>
              <a:t/>
            </a:r>
            <a:br>
              <a:rPr lang="fr-FR" sz="2800" dirty="0">
                <a:solidFill>
                  <a:srgbClr val="009530"/>
                </a:solidFill>
              </a:rPr>
            </a:br>
            <a:endParaRPr lang="en-US" sz="28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37" y="3993256"/>
            <a:ext cx="520023" cy="5260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95791" y="3922145"/>
            <a:ext cx="1190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InTouch </a:t>
            </a:r>
            <a:endParaRPr lang="en-US" dirty="0" smtClean="0">
              <a:solidFill>
                <a:schemeClr val="bg1"/>
              </a:solidFill>
              <a:latin typeface="Arial Rounded MT Bold" panose="020F0704030504030204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Panel PC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75"/>
          <a:stretch/>
        </p:blipFill>
        <p:spPr>
          <a:xfrm>
            <a:off x="2733159" y="3707560"/>
            <a:ext cx="693324" cy="100687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444658" y="3749331"/>
            <a:ext cx="13138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InTouch </a:t>
            </a:r>
            <a:endParaRPr lang="en-US" dirty="0" smtClean="0">
              <a:solidFill>
                <a:schemeClr val="bg1"/>
              </a:solidFill>
              <a:latin typeface="Arial Rounded MT Bold" panose="020F0704030504030204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Access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Anywhere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3" r="62379" b="16896"/>
          <a:stretch/>
        </p:blipFill>
        <p:spPr>
          <a:xfrm>
            <a:off x="5154807" y="3886477"/>
            <a:ext cx="876515" cy="793145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981904" y="3886477"/>
            <a:ext cx="1773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Wonderware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Alarm Adviser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2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</a:t>
            </a:r>
            <a:r>
              <a:rPr lang="en-US" baseline="0" dirty="0" smtClean="0"/>
              <a:t> Information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922338"/>
            <a:ext cx="5494867" cy="3090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04775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28282"/>
                </a:solidFill>
              </a:rPr>
              <a:t>Combine Real Time Date and Historical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28282"/>
                </a:solidFill>
              </a:rPr>
              <a:t>Provide Greater Insight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28282"/>
                </a:solidFill>
              </a:rPr>
              <a:t>Enable Proactive Operations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82828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6" r="71170" b="18460"/>
          <a:stretch>
            <a:fillRect/>
          </a:stretch>
        </p:blipFill>
        <p:spPr bwMode="auto">
          <a:xfrm>
            <a:off x="2438400" y="922338"/>
            <a:ext cx="407079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70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Internet of Things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8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Internet of Things</a:t>
            </a:r>
            <a:endParaRPr lang="en-US" dirty="0"/>
          </a:p>
        </p:txBody>
      </p:sp>
      <p:pic>
        <p:nvPicPr>
          <p:cNvPr id="4098" name="Picture 2" descr="http://www.sierramonitor.com/blog/wp-content/uploads/2015/07/Three-tier-IIS-Architecture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30" y="1358186"/>
            <a:ext cx="6452232" cy="365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ndustrial Internet Consortium 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8738"/>
            <a:ext cx="2520796" cy="11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" y="955596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9922"/>
                </a:solidFill>
                <a:latin typeface="Arial Rounded MT Bold" panose="020F0704030504030204" pitchFamily="34" charset="0"/>
                <a:cs typeface="Arial" pitchFamily="34" charset="0"/>
              </a:rPr>
              <a:t>Industrial Internet System Reference Architecture</a:t>
            </a:r>
          </a:p>
        </p:txBody>
      </p:sp>
    </p:spTree>
    <p:extLst>
      <p:ext uri="{BB962C8B-B14F-4D97-AF65-F5344CB8AC3E}">
        <p14:creationId xmlns:p14="http://schemas.microsoft.com/office/powerpoint/2010/main" val="27702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632557" y="1518626"/>
            <a:ext cx="4878397" cy="3361795"/>
            <a:chOff x="70997" y="198082"/>
            <a:chExt cx="5855670" cy="403525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689" y="198082"/>
              <a:ext cx="2551099" cy="12894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083" y="2171487"/>
              <a:ext cx="1298825" cy="45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278" y="2774689"/>
              <a:ext cx="1382349" cy="28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/>
            <p:cNvSpPr/>
            <p:nvPr/>
          </p:nvSpPr>
          <p:spPr bwMode="auto">
            <a:xfrm>
              <a:off x="2760884" y="3095232"/>
              <a:ext cx="1070266" cy="341811"/>
            </a:xfrm>
            <a:prstGeom prst="roundRect">
              <a:avLst/>
            </a:prstGeom>
            <a:ln>
              <a:headEnd type="none" w="sm" len="sm"/>
              <a:tailEnd type="none" w="sm" len="sm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113" y="2945806"/>
              <a:ext cx="1573549" cy="47173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C3C3C3"/>
                </a:clrFrom>
                <a:clrTo>
                  <a:srgbClr val="C3C3C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06266" y="1384178"/>
              <a:ext cx="610328" cy="57473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" r="1712" b="2388"/>
            <a:stretch/>
          </p:blipFill>
          <p:spPr bwMode="auto">
            <a:xfrm>
              <a:off x="993812" y="946936"/>
              <a:ext cx="955663" cy="587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47" y="3478374"/>
              <a:ext cx="2023210" cy="34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396" y="2233926"/>
              <a:ext cx="1519815" cy="34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184" y="2712943"/>
              <a:ext cx="1510772" cy="548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7" y="1612851"/>
              <a:ext cx="1576103" cy="47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268" y="1519801"/>
              <a:ext cx="1067399" cy="545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" t="4324" r="2902"/>
            <a:stretch/>
          </p:blipFill>
          <p:spPr bwMode="auto">
            <a:xfrm>
              <a:off x="2866816" y="3778288"/>
              <a:ext cx="1259896" cy="45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592" y="3534074"/>
              <a:ext cx="1803376" cy="23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100" y="1376533"/>
              <a:ext cx="725517" cy="683203"/>
            </a:xfrm>
            <a:prstGeom prst="rect">
              <a:avLst/>
            </a:prstGeom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02284" y="1467109"/>
              <a:ext cx="1531092" cy="153109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964076" y="58738"/>
            <a:ext cx="7748124" cy="8636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149023"/>
                </a:solidFill>
              </a:rPr>
              <a:t>New OI Servers?</a:t>
            </a:r>
            <a:endParaRPr lang="en-US" b="1" dirty="0">
              <a:solidFill>
                <a:srgbClr val="149023"/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9050"/>
            <a:ext cx="990599" cy="9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4"/>
          <p:cNvSpPr>
            <a:spLocks noGrp="1"/>
          </p:cNvSpPr>
          <p:nvPr>
            <p:ph idx="1"/>
          </p:nvPr>
        </p:nvSpPr>
        <p:spPr>
          <a:xfrm>
            <a:off x="171921" y="913930"/>
            <a:ext cx="5541738" cy="2299712"/>
          </a:xfrm>
        </p:spPr>
        <p:txBody>
          <a:bodyPr/>
          <a:lstStyle/>
          <a:p>
            <a:r>
              <a:rPr lang="en-US" sz="2400" dirty="0" smtClean="0"/>
              <a:t>Conversion of DAServer to OI Server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OMRON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ITME (InTouch Machine Edition)</a:t>
            </a:r>
          </a:p>
          <a:p>
            <a:r>
              <a:rPr lang="en-US" sz="2400" dirty="0" smtClean="0"/>
              <a:t>New OI Servers</a:t>
            </a:r>
            <a:endParaRPr lang="en-US" sz="2400" dirty="0"/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Modbus Serial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Texas Instruments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DNP3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ABB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Totalflow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CANopen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Automation Direct </a:t>
            </a:r>
          </a:p>
          <a:p>
            <a:pPr lvl="1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Mitusibishi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6934200" y="285750"/>
            <a:ext cx="1981200" cy="990600"/>
          </a:xfrm>
          <a:prstGeom prst="wedgeRoundRectCallout">
            <a:avLst>
              <a:gd name="adj1" fmla="val -30802"/>
              <a:gd name="adj2" fmla="val 164408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FIRMWARE 28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UPDATE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2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 Operations Integration Servers</a:t>
            </a:r>
            <a:endParaRPr lang="en-US" dirty="0"/>
          </a:p>
        </p:txBody>
      </p:sp>
      <p:pic>
        <p:nvPicPr>
          <p:cNvPr id="5122" name="Picture 2" descr="dbd42c343f6c4bbba564cb404e5b8994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4944"/>
            <a:ext cx="325654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QTT-archite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85950"/>
            <a:ext cx="3279515" cy="30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electronicdesign.com/site-files/electronicdesign.com/files/uploads/2013/10/1013_WebEE_rti_F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922338"/>
            <a:ext cx="383857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163224"/>
            <a:ext cx="759114" cy="75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67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InTouch Machine Edition - </a:t>
            </a:r>
            <a:r>
              <a:rPr lang="en-US" dirty="0" err="1" smtClean="0"/>
              <a:t>IoTView</a:t>
            </a:r>
            <a:endParaRPr lang="en-US" dirty="0"/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" y="1276251"/>
            <a:ext cx="624820" cy="62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173162"/>
            <a:ext cx="277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9922"/>
                </a:solidFill>
                <a:latin typeface="Arial Rounded MT Bold" panose="020F0704030504030204" pitchFamily="34" charset="0"/>
                <a:cs typeface="Arial" pitchFamily="34" charset="0"/>
              </a:rPr>
              <a:t>InTouch Machine Edition 2014 R2</a:t>
            </a:r>
          </a:p>
        </p:txBody>
      </p:sp>
      <p:pic>
        <p:nvPicPr>
          <p:cNvPr id="5" name="Picture 4" descr="Screen shot array 100604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3529" y="1047750"/>
            <a:ext cx="4925802" cy="1240268"/>
          </a:xfrm>
          <a:prstGeom prst="rect">
            <a:avLst/>
          </a:prstGeom>
        </p:spPr>
      </p:pic>
      <p:pic>
        <p:nvPicPr>
          <p:cNvPr id="6146" name="Picture 2" descr="VxWorks RTOS Most Expensive Softwa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0" y="3471503"/>
            <a:ext cx="2517775" cy="109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inux pengui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0053"/>
            <a:ext cx="1996176" cy="12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571750"/>
            <a:ext cx="1069256" cy="1504669"/>
          </a:xfrm>
          <a:prstGeom prst="rect">
            <a:avLst/>
          </a:prstGeom>
        </p:spPr>
      </p:pic>
      <p:pic>
        <p:nvPicPr>
          <p:cNvPr id="6150" name="Picture 6" descr="http://www.todavianose.com/wp-content/uploads/2015/02/Raspberry-Pi-Logo1-620x3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81" y="2452111"/>
            <a:ext cx="3089275" cy="17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56" y="230188"/>
            <a:ext cx="8633531" cy="307777"/>
          </a:xfrm>
        </p:spPr>
        <p:txBody>
          <a:bodyPr/>
          <a:lstStyle/>
          <a:p>
            <a:r>
              <a:rPr lang="en-US" dirty="0" smtClean="0"/>
              <a:t>Expand Our Reach: Prometheus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>
          <a:xfrm>
            <a:off x="258055" y="604935"/>
            <a:ext cx="8633531" cy="169277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Single source configuration tool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6750034" y="2733768"/>
            <a:ext cx="1566174" cy="1350150"/>
          </a:xfrm>
          <a:prstGeom prst="roundRect">
            <a:avLst>
              <a:gd name="adj" fmla="val 10367"/>
            </a:avLst>
          </a:prstGeom>
          <a:solidFill>
            <a:srgbClr val="F6F6F6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084" y="2787774"/>
            <a:ext cx="648072" cy="6480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98" y="2738510"/>
            <a:ext cx="536265" cy="536265"/>
          </a:xfrm>
          <a:prstGeom prst="rect">
            <a:avLst/>
          </a:prstGeom>
        </p:spPr>
      </p:pic>
      <p:cxnSp>
        <p:nvCxnSpPr>
          <p:cNvPr id="41" name="Elbow Connector 40"/>
          <p:cNvCxnSpPr>
            <a:stCxn id="68" idx="2"/>
            <a:endCxn id="40" idx="0"/>
          </p:cNvCxnSpPr>
          <p:nvPr/>
        </p:nvCxnSpPr>
        <p:spPr bwMode="auto">
          <a:xfrm rot="5400000">
            <a:off x="1400352" y="1781107"/>
            <a:ext cx="382783" cy="153202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/>
            <a:tailEnd type="triangle"/>
          </a:ln>
          <a:effectLst/>
        </p:spPr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738510"/>
            <a:ext cx="536265" cy="5362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054" y="2733768"/>
            <a:ext cx="342896" cy="4320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8" y="2954535"/>
            <a:ext cx="440585" cy="4405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5881" y="3452921"/>
            <a:ext cx="702078" cy="477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5881" y="4254474"/>
            <a:ext cx="702078" cy="477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/>
          <a:srcRect t="39079"/>
          <a:stretch/>
        </p:blipFill>
        <p:spPr>
          <a:xfrm>
            <a:off x="3094979" y="3444383"/>
            <a:ext cx="594066" cy="361914"/>
          </a:xfrm>
          <a:prstGeom prst="rect">
            <a:avLst/>
          </a:prstGeom>
        </p:spPr>
      </p:pic>
      <p:cxnSp>
        <p:nvCxnSpPr>
          <p:cNvPr id="48" name="Elbow Connector 47"/>
          <p:cNvCxnSpPr>
            <a:stCxn id="52" idx="2"/>
            <a:endCxn id="47" idx="1"/>
          </p:cNvCxnSpPr>
          <p:nvPr/>
        </p:nvCxnSpPr>
        <p:spPr bwMode="auto">
          <a:xfrm rot="16200000" flipH="1">
            <a:off x="2868230" y="3398593"/>
            <a:ext cx="273905" cy="179591"/>
          </a:xfrm>
          <a:prstGeom prst="bentConnector2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/>
            <a:tailEnd type="none"/>
          </a:ln>
          <a:effectLst/>
        </p:spPr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135" y="3327834"/>
            <a:ext cx="540060" cy="43204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85946" y="2935153"/>
            <a:ext cx="648072" cy="39742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754" y="2738510"/>
            <a:ext cx="536265" cy="53626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16936" y="2954534"/>
            <a:ext cx="396902" cy="3969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 cstate="print"/>
          <a:srcRect t="39079"/>
          <a:stretch/>
        </p:blipFill>
        <p:spPr>
          <a:xfrm>
            <a:off x="3094979" y="4299942"/>
            <a:ext cx="594066" cy="361914"/>
          </a:xfrm>
          <a:prstGeom prst="rect">
            <a:avLst/>
          </a:prstGeom>
        </p:spPr>
      </p:pic>
      <p:cxnSp>
        <p:nvCxnSpPr>
          <p:cNvPr id="54" name="Elbow Connector 53"/>
          <p:cNvCxnSpPr>
            <a:stCxn id="52" idx="2"/>
            <a:endCxn id="53" idx="1"/>
          </p:cNvCxnSpPr>
          <p:nvPr/>
        </p:nvCxnSpPr>
        <p:spPr bwMode="auto">
          <a:xfrm rot="16200000" flipH="1">
            <a:off x="2440452" y="3826372"/>
            <a:ext cx="1129463" cy="179591"/>
          </a:xfrm>
          <a:prstGeom prst="bentConnector2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55" name="Elbow Connector 54"/>
          <p:cNvCxnSpPr>
            <a:stCxn id="68" idx="2"/>
            <a:endCxn id="51" idx="0"/>
          </p:cNvCxnSpPr>
          <p:nvPr/>
        </p:nvCxnSpPr>
        <p:spPr bwMode="auto">
          <a:xfrm rot="16200000" flipH="1">
            <a:off x="2300429" y="2413051"/>
            <a:ext cx="382784" cy="26813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/>
            <a:tailEnd type="triangle"/>
          </a:ln>
          <a:effectLst/>
        </p:spPr>
      </p:cxnSp>
      <p:cxnSp>
        <p:nvCxnSpPr>
          <p:cNvPr id="56" name="Elbow Connector 55"/>
          <p:cNvCxnSpPr>
            <a:stCxn id="68" idx="2"/>
            <a:endCxn id="42" idx="0"/>
          </p:cNvCxnSpPr>
          <p:nvPr/>
        </p:nvCxnSpPr>
        <p:spPr bwMode="auto">
          <a:xfrm rot="16200000" flipH="1">
            <a:off x="2975504" y="1737976"/>
            <a:ext cx="382784" cy="161828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/>
            <a:tailEnd type="triangle"/>
          </a:ln>
          <a:effectLst/>
        </p:spPr>
      </p:cxnSp>
      <p:cxnSp>
        <p:nvCxnSpPr>
          <p:cNvPr id="57" name="Elbow Connector 56"/>
          <p:cNvCxnSpPr>
            <a:stCxn id="68" idx="2"/>
            <a:endCxn id="43" idx="0"/>
          </p:cNvCxnSpPr>
          <p:nvPr/>
        </p:nvCxnSpPr>
        <p:spPr bwMode="auto">
          <a:xfrm rot="16200000" flipH="1">
            <a:off x="3604607" y="1108873"/>
            <a:ext cx="378042" cy="28717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/>
            <a:tailEnd type="triangle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912986" y="2576493"/>
            <a:ext cx="793807" cy="375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Schneider</a:t>
            </a:r>
          </a:p>
          <a:p>
            <a:r>
              <a:rPr lang="en-US" sz="788" dirty="0"/>
              <a:t>Unity Pro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4949" y="2576493"/>
            <a:ext cx="1026243" cy="375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Siemens</a:t>
            </a:r>
          </a:p>
          <a:p>
            <a:r>
              <a:rPr lang="en-US" sz="788" dirty="0"/>
              <a:t>SIMATIC Manager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067087" y="2576493"/>
            <a:ext cx="726481" cy="375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Rockwell</a:t>
            </a:r>
            <a:endParaRPr lang="en-US" sz="788" dirty="0"/>
          </a:p>
          <a:p>
            <a:r>
              <a:rPr lang="en-US" sz="788" dirty="0"/>
              <a:t>Studio 5000</a:t>
            </a:r>
            <a:endParaRPr lang="en-US" sz="1050" dirty="0"/>
          </a:p>
        </p:txBody>
      </p:sp>
      <p:cxnSp>
        <p:nvCxnSpPr>
          <p:cNvPr id="61" name="Elbow Connector 60"/>
          <p:cNvCxnSpPr>
            <a:stCxn id="44" idx="2"/>
            <a:endCxn id="45" idx="1"/>
          </p:cNvCxnSpPr>
          <p:nvPr/>
        </p:nvCxnSpPr>
        <p:spPr bwMode="auto">
          <a:xfrm rot="16200000" flipH="1">
            <a:off x="1051461" y="3487259"/>
            <a:ext cx="296560" cy="112280"/>
          </a:xfrm>
          <a:prstGeom prst="bentConnector2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62" name="Elbow Connector 61"/>
          <p:cNvCxnSpPr>
            <a:stCxn id="44" idx="2"/>
            <a:endCxn id="46" idx="1"/>
          </p:cNvCxnSpPr>
          <p:nvPr/>
        </p:nvCxnSpPr>
        <p:spPr bwMode="auto">
          <a:xfrm rot="16200000" flipH="1">
            <a:off x="650684" y="3888036"/>
            <a:ext cx="1098113" cy="112280"/>
          </a:xfrm>
          <a:prstGeom prst="bentConnector2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63" name="Elbow Connector 62"/>
          <p:cNvCxnSpPr>
            <a:stCxn id="50" idx="2"/>
            <a:endCxn id="49" idx="1"/>
          </p:cNvCxnSpPr>
          <p:nvPr/>
        </p:nvCxnSpPr>
        <p:spPr bwMode="auto">
          <a:xfrm rot="16200000" flipH="1">
            <a:off x="4348918" y="3393640"/>
            <a:ext cx="211282" cy="89153"/>
          </a:xfrm>
          <a:prstGeom prst="bentConnector2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64" name="Elbow Connector 63"/>
          <p:cNvCxnSpPr>
            <a:stCxn id="68" idx="2"/>
            <a:endCxn id="38" idx="0"/>
          </p:cNvCxnSpPr>
          <p:nvPr/>
        </p:nvCxnSpPr>
        <p:spPr bwMode="auto">
          <a:xfrm rot="16200000" flipH="1">
            <a:off x="4756417" y="-42937"/>
            <a:ext cx="378041" cy="517536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/>
            <a:tailEnd type="triangle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7452112" y="3137833"/>
            <a:ext cx="950901" cy="375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Wonderware</a:t>
            </a:r>
            <a:endParaRPr lang="en-US" sz="788" dirty="0"/>
          </a:p>
          <a:p>
            <a:r>
              <a:rPr lang="en-US" sz="788" dirty="0"/>
              <a:t>System Platform</a:t>
            </a:r>
            <a:endParaRPr lang="en-US" sz="1050" dirty="0"/>
          </a:p>
        </p:txBody>
      </p:sp>
      <p:sp>
        <p:nvSpPr>
          <p:cNvPr id="66" name="Left-Right Arrow 65"/>
          <p:cNvSpPr/>
          <p:nvPr/>
        </p:nvSpPr>
        <p:spPr bwMode="auto">
          <a:xfrm>
            <a:off x="3599892" y="3921900"/>
            <a:ext cx="3063336" cy="137864"/>
          </a:xfrm>
          <a:prstGeom prst="leftRightArrow">
            <a:avLst/>
          </a:prstGeom>
          <a:solidFill>
            <a:srgbClr val="1B9940"/>
          </a:solidFill>
          <a:ln w="12700" cap="flat" cmpd="sng" algn="ctr">
            <a:solidFill>
              <a:srgbClr val="1B994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040" y="3057804"/>
            <a:ext cx="702078" cy="67867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1640" y="1549878"/>
            <a:ext cx="2052228" cy="805849"/>
          </a:xfrm>
          <a:prstGeom prst="rect">
            <a:avLst/>
          </a:prstGeom>
        </p:spPr>
      </p:pic>
      <p:sp>
        <p:nvSpPr>
          <p:cNvPr id="69" name="Rounded Rectangular Callout 68"/>
          <p:cNvSpPr/>
          <p:nvPr/>
        </p:nvSpPr>
        <p:spPr bwMode="auto">
          <a:xfrm>
            <a:off x="3815916" y="1491630"/>
            <a:ext cx="4050450" cy="864096"/>
          </a:xfrm>
          <a:prstGeom prst="wedgeRoundRectCallout">
            <a:avLst>
              <a:gd name="adj1" fmla="val -34992"/>
              <a:gd name="adj2" fmla="val 67124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rgbClr val="1B994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Security, validation and download via vendor software: 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code can be viewed and modified using the vendor software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real time connection monitors for safe deployment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real time roll-back and version management</a:t>
            </a:r>
          </a:p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Rounded Rectangular Callout 69"/>
          <p:cNvSpPr/>
          <p:nvPr/>
        </p:nvSpPr>
        <p:spPr bwMode="auto">
          <a:xfrm>
            <a:off x="3815916" y="4245936"/>
            <a:ext cx="3996444" cy="594066"/>
          </a:xfrm>
          <a:prstGeom prst="wedgeRoundRectCallout">
            <a:avLst>
              <a:gd name="adj1" fmla="val -18986"/>
              <a:gd name="adj2" fmla="val -85003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rgbClr val="1B994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Single source configuration seamlessly manages thousands of complex relationships between controllers, and controllers and supervisory applications in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realtime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(Hybrid DCS)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331640" y="951570"/>
            <a:ext cx="3726414" cy="432048"/>
          </a:xfrm>
          <a:prstGeom prst="wedgeRoundRectCallout">
            <a:avLst>
              <a:gd name="adj1" fmla="val -22994"/>
              <a:gd name="adj2" fmla="val 79200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rgbClr val="1B994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Single source environment enables the creation and management of corporate standards </a:t>
            </a:r>
          </a:p>
        </p:txBody>
      </p:sp>
      <p:sp>
        <p:nvSpPr>
          <p:cNvPr id="72" name="Left-Right Arrow 71"/>
          <p:cNvSpPr/>
          <p:nvPr/>
        </p:nvSpPr>
        <p:spPr bwMode="auto">
          <a:xfrm rot="5400000">
            <a:off x="3172113" y="3971639"/>
            <a:ext cx="423511" cy="108012"/>
          </a:xfrm>
          <a:prstGeom prst="leftRightArrow">
            <a:avLst/>
          </a:prstGeom>
          <a:solidFill>
            <a:srgbClr val="1B9940"/>
          </a:solidFill>
          <a:ln w="12700" cap="flat" cmpd="sng" algn="ctr">
            <a:solidFill>
              <a:srgbClr val="1B994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73" name="Left-Right Arrow 72"/>
          <p:cNvSpPr/>
          <p:nvPr/>
        </p:nvSpPr>
        <p:spPr bwMode="auto">
          <a:xfrm rot="5400000">
            <a:off x="1476174" y="3971638"/>
            <a:ext cx="423511" cy="108012"/>
          </a:xfrm>
          <a:prstGeom prst="leftRightArrow">
            <a:avLst/>
          </a:prstGeom>
          <a:solidFill>
            <a:srgbClr val="1B9940"/>
          </a:solidFill>
          <a:ln w="12700" cap="flat" cmpd="sng" algn="ctr">
            <a:solidFill>
              <a:srgbClr val="1B994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74" name="Left-Right Arrow 73"/>
          <p:cNvSpPr/>
          <p:nvPr/>
        </p:nvSpPr>
        <p:spPr bwMode="auto">
          <a:xfrm>
            <a:off x="5004047" y="3489851"/>
            <a:ext cx="1659181" cy="135489"/>
          </a:xfrm>
          <a:prstGeom prst="leftRightArrow">
            <a:avLst/>
          </a:prstGeom>
          <a:solidFill>
            <a:srgbClr val="1B9940"/>
          </a:solidFill>
          <a:ln w="12700" cap="flat" cmpd="sng" algn="ctr">
            <a:solidFill>
              <a:srgbClr val="1B994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75" name="Left-Right Arrow 74"/>
          <p:cNvSpPr/>
          <p:nvPr/>
        </p:nvSpPr>
        <p:spPr bwMode="auto">
          <a:xfrm>
            <a:off x="5922149" y="3003797"/>
            <a:ext cx="741079" cy="134035"/>
          </a:xfrm>
          <a:prstGeom prst="leftRightArrow">
            <a:avLst/>
          </a:prstGeom>
          <a:solidFill>
            <a:srgbClr val="1B9940"/>
          </a:solidFill>
          <a:ln w="12700" cap="flat" cmpd="sng" algn="ctr">
            <a:solidFill>
              <a:srgbClr val="1B994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Modernization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Modernization</a:t>
            </a:r>
            <a:endParaRPr lang="en-US" dirty="0"/>
          </a:p>
        </p:txBody>
      </p:sp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113063087"/>
              </p:ext>
            </p:extLst>
          </p:nvPr>
        </p:nvGraphicFramePr>
        <p:xfrm>
          <a:off x="131010" y="3105843"/>
          <a:ext cx="8839200" cy="1166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" name="Picture 4" descr="http://www.tampabay.com/multimedia/archive/00014/tb_nuclear450_14373c.jpeg"/>
          <p:cNvPicPr>
            <a:picLocks noChangeAspect="1" noChangeArrowheads="1"/>
          </p:cNvPicPr>
          <p:nvPr/>
        </p:nvPicPr>
        <p:blipFill>
          <a:blip r:embed="rId8" cstate="print"/>
          <a:srcRect l="18333" t="7500"/>
          <a:stretch>
            <a:fillRect/>
          </a:stretch>
        </p:blipFill>
        <p:spPr bwMode="auto">
          <a:xfrm>
            <a:off x="228600" y="1809753"/>
            <a:ext cx="2086967" cy="11819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" name="Picture 6" descr="TDC Emulator Display"/>
          <p:cNvPicPr>
            <a:picLocks noChangeAspect="1" noChangeArrowheads="1"/>
          </p:cNvPicPr>
          <p:nvPr/>
        </p:nvPicPr>
        <p:blipFill>
          <a:blip r:embed="rId9" cstate="print"/>
          <a:srcRect t="7258" r="4135"/>
          <a:stretch>
            <a:fillRect/>
          </a:stretch>
        </p:blipFill>
        <p:spPr bwMode="auto">
          <a:xfrm>
            <a:off x="2430501" y="1809753"/>
            <a:ext cx="2104311" cy="1186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20206" y="1809751"/>
            <a:ext cx="2083539" cy="11815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9139" y="1809750"/>
            <a:ext cx="2102331" cy="11825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TextBox 47"/>
          <p:cNvSpPr txBox="1"/>
          <p:nvPr/>
        </p:nvSpPr>
        <p:spPr>
          <a:xfrm>
            <a:off x="381000" y="955596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9922"/>
                </a:solidFill>
                <a:latin typeface="Arial Rounded MT Bold" panose="020F0704030504030204" pitchFamily="34" charset="0"/>
                <a:cs typeface="Arial" pitchFamily="34" charset="0"/>
              </a:rPr>
              <a:t>HMI SCADA methods are constantly evolving…</a:t>
            </a:r>
          </a:p>
        </p:txBody>
      </p:sp>
    </p:spTree>
    <p:extLst>
      <p:ext uri="{BB962C8B-B14F-4D97-AF65-F5344CB8AC3E}">
        <p14:creationId xmlns:p14="http://schemas.microsoft.com/office/powerpoint/2010/main" val="23771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Current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9" y="2266950"/>
            <a:ext cx="3683736" cy="2089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988" y="2252286"/>
            <a:ext cx="2104033" cy="2104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56" y="944056"/>
            <a:ext cx="4229237" cy="1171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81" y="3439371"/>
            <a:ext cx="2558034" cy="896153"/>
          </a:xfrm>
          <a:prstGeom prst="rect">
            <a:avLst/>
          </a:prstGeom>
        </p:spPr>
      </p:pic>
      <p:pic>
        <p:nvPicPr>
          <p:cNvPr id="8" name="Picture 2" descr="Windows 10 pho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9" y="918640"/>
            <a:ext cx="3683736" cy="12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yper-V Disaster Recove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74" y="2394441"/>
            <a:ext cx="2361648" cy="10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56" y="96172"/>
            <a:ext cx="8633531" cy="575809"/>
          </a:xfrm>
        </p:spPr>
        <p:txBody>
          <a:bodyPr/>
          <a:lstStyle/>
          <a:p>
            <a:r>
              <a:rPr lang="en-US" sz="3600" dirty="0" smtClean="0"/>
              <a:t>Natural Execution Evolution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Confidential Property of Schneider Electric |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53" y="841182"/>
            <a:ext cx="5399532" cy="1997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/>
          <a:stretch/>
        </p:blipFill>
        <p:spPr>
          <a:xfrm>
            <a:off x="1762180" y="2965821"/>
            <a:ext cx="5748327" cy="13106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56905" y="1775460"/>
            <a:ext cx="1918515" cy="1927860"/>
          </a:xfrm>
          <a:prstGeom prst="roundRect">
            <a:avLst/>
          </a:prstGeom>
          <a:solidFill>
            <a:srgbClr val="0095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Average Life Span of an HMI/SCADA Application is 15 years.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39754" y="3422936"/>
            <a:ext cx="1192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Organizations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84706" y="4267678"/>
            <a:ext cx="210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Execution Model Maturity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53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7500" t="13846" r="15833" b="768"/>
          <a:stretch/>
        </p:blipFill>
        <p:spPr>
          <a:xfrm>
            <a:off x="6021388" y="921552"/>
            <a:ext cx="2743200" cy="1903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User Interactions/Devices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8750"/>
            <a:ext cx="1543050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295456"/>
            <a:ext cx="3200400" cy="2571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401955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Who?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401955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477000" y="40513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Where?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8" r="44093"/>
          <a:stretch/>
        </p:blipFill>
        <p:spPr>
          <a:xfrm>
            <a:off x="5459379" y="1499857"/>
            <a:ext cx="495367" cy="13374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7725" y="2342502"/>
            <a:ext cx="1514475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9379" y="2581303"/>
            <a:ext cx="1857375" cy="122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87" y="970182"/>
            <a:ext cx="1266031" cy="28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Sagittarius Video</a:t>
            </a:r>
            <a:endParaRPr lang="en-US" sz="3200" dirty="0"/>
          </a:p>
        </p:txBody>
      </p:sp>
      <p:pic>
        <p:nvPicPr>
          <p:cNvPr id="5" name="User conference Dallas 20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73134" cy="5143500"/>
          </a:xfrm>
        </p:spPr>
      </p:pic>
    </p:spTree>
    <p:extLst>
      <p:ext uri="{BB962C8B-B14F-4D97-AF65-F5344CB8AC3E}">
        <p14:creationId xmlns:p14="http://schemas.microsoft.com/office/powerpoint/2010/main" val="363714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Systems Challenge </a:t>
            </a:r>
            <a:endParaRPr lang="en-US" dirty="0"/>
          </a:p>
        </p:txBody>
      </p:sp>
      <p:pic>
        <p:nvPicPr>
          <p:cNvPr id="1025" name="Picture 1" descr="Rio Tinto's operations centre also features fully automated electric lighting and day-lighting control that combines the benefits of daylight with the glare requirements of the control centre environmen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886470"/>
            <a:ext cx="5895975" cy="378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7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approach…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80565427"/>
              </p:ext>
            </p:extLst>
          </p:nvPr>
        </p:nvGraphicFramePr>
        <p:xfrm>
          <a:off x="838200" y="1276350"/>
          <a:ext cx="7452242" cy="29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6807200" y="1276350"/>
            <a:ext cx="1600200" cy="1066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2697162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9922"/>
                </a:solidFill>
              </a:rPr>
              <a:t>Operations</a:t>
            </a:r>
          </a:p>
          <a:p>
            <a:r>
              <a:rPr lang="en-US" sz="2800" b="1" dirty="0" smtClean="0">
                <a:solidFill>
                  <a:srgbClr val="009922"/>
                </a:solidFill>
              </a:rPr>
              <a:t>Management</a:t>
            </a:r>
            <a:r>
              <a:rPr lang="en-US" sz="2800" b="1" dirty="0">
                <a:solidFill>
                  <a:srgbClr val="009922"/>
                </a:solidFill>
              </a:rPr>
              <a:t/>
            </a:r>
            <a:br>
              <a:rPr lang="en-US" sz="2800" b="1" dirty="0">
                <a:solidFill>
                  <a:srgbClr val="009922"/>
                </a:solidFill>
              </a:rPr>
            </a:br>
            <a:r>
              <a:rPr lang="en-US" sz="2800" b="1" dirty="0" smtClean="0">
                <a:solidFill>
                  <a:srgbClr val="009922"/>
                </a:solidFill>
              </a:rPr>
              <a:t>Interface</a:t>
            </a:r>
            <a:endParaRPr lang="en-US" sz="2800" b="1" dirty="0">
              <a:solidFill>
                <a:srgbClr val="0099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0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889" t="2142" r="8149" b="28332"/>
          <a:stretch/>
        </p:blipFill>
        <p:spPr>
          <a:xfrm>
            <a:off x="914400" y="742950"/>
            <a:ext cx="7092346" cy="396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71" y="741621"/>
            <a:ext cx="6975849" cy="3963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71" y="724343"/>
            <a:ext cx="6981003" cy="39457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OMI Example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741621"/>
            <a:ext cx="6982775" cy="39637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907619" y="1276349"/>
            <a:ext cx="1530781" cy="339377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86000" y="1123950"/>
            <a:ext cx="5606020" cy="33036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Desktop Experience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11" y="728663"/>
            <a:ext cx="6027323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49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 Experience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47" y="1109663"/>
            <a:ext cx="5122636" cy="34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32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 Experience Portrait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24" y="1109662"/>
            <a:ext cx="2488985" cy="37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5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1" y="1228726"/>
            <a:ext cx="2422016" cy="3600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44" y="1228726"/>
            <a:ext cx="2422016" cy="3600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on a Tablet</a:t>
            </a:r>
            <a:endParaRPr lang="en-US" dirty="0"/>
          </a:p>
        </p:txBody>
      </p:sp>
      <p:sp>
        <p:nvSpPr>
          <p:cNvPr id="7" name="MousePointer"/>
          <p:cNvSpPr/>
          <p:nvPr>
            <p:custDataLst>
              <p:custData r:id="rId1"/>
            </p:custDataLst>
          </p:nvPr>
        </p:nvSpPr>
        <p:spPr>
          <a:xfrm rot="20359169">
            <a:off x="877665" y="1825641"/>
            <a:ext cx="113290" cy="185771"/>
          </a:xfrm>
          <a:custGeom>
            <a:avLst/>
            <a:gdLst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806746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64057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30570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890" h="997971">
                <a:moveTo>
                  <a:pt x="0" y="806746"/>
                </a:moveTo>
                <a:lnTo>
                  <a:pt x="296445" y="0"/>
                </a:lnTo>
                <a:lnTo>
                  <a:pt x="592890" y="806746"/>
                </a:lnTo>
                <a:lnTo>
                  <a:pt x="386188" y="730570"/>
                </a:lnTo>
                <a:lnTo>
                  <a:pt x="386188" y="997971"/>
                </a:lnTo>
                <a:lnTo>
                  <a:pt x="206702" y="997971"/>
                </a:lnTo>
                <a:lnTo>
                  <a:pt x="206702" y="735333"/>
                </a:lnTo>
                <a:lnTo>
                  <a:pt x="0" y="80674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000000">
                <a:lumMod val="85000"/>
                <a:lumOff val="15000"/>
              </a:srgbClr>
            </a:solidFill>
          </a:ln>
          <a:effectLst>
            <a:glow rad="139700">
              <a:srgbClr val="F79646">
                <a:satMod val="175000"/>
                <a:alpha val="40000"/>
              </a:srgbClr>
            </a:glow>
            <a:outerShdw blurRad="25400" dist="25400" dir="2040000" algn="tl" rotWithShape="0">
              <a:prstClr val="black">
                <a:alpha val="20000"/>
              </a:prstClr>
            </a:outerShdw>
          </a:effectLst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73148" tIns="36575" rIns="73148" bIns="36575" rtlCol="0" anchor="ctr"/>
          <a:lstStyle/>
          <a:p>
            <a:pPr algn="ctr"/>
            <a:endParaRPr lang="en-US" dirty="0"/>
          </a:p>
        </p:txBody>
      </p:sp>
      <p:sp>
        <p:nvSpPr>
          <p:cNvPr id="9" name="MousePointer"/>
          <p:cNvSpPr/>
          <p:nvPr>
            <p:custDataLst>
              <p:custData r:id="rId2"/>
            </p:custDataLst>
          </p:nvPr>
        </p:nvSpPr>
        <p:spPr>
          <a:xfrm rot="20359169">
            <a:off x="3553009" y="3179794"/>
            <a:ext cx="113290" cy="185771"/>
          </a:xfrm>
          <a:custGeom>
            <a:avLst/>
            <a:gdLst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806746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64057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30570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890" h="997971">
                <a:moveTo>
                  <a:pt x="0" y="806746"/>
                </a:moveTo>
                <a:lnTo>
                  <a:pt x="296445" y="0"/>
                </a:lnTo>
                <a:lnTo>
                  <a:pt x="592890" y="806746"/>
                </a:lnTo>
                <a:lnTo>
                  <a:pt x="386188" y="730570"/>
                </a:lnTo>
                <a:lnTo>
                  <a:pt x="386188" y="997971"/>
                </a:lnTo>
                <a:lnTo>
                  <a:pt x="206702" y="997971"/>
                </a:lnTo>
                <a:lnTo>
                  <a:pt x="206702" y="735333"/>
                </a:lnTo>
                <a:lnTo>
                  <a:pt x="0" y="80674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000000">
                <a:lumMod val="85000"/>
                <a:lumOff val="15000"/>
              </a:srgbClr>
            </a:solidFill>
          </a:ln>
          <a:effectLst>
            <a:glow rad="139700">
              <a:srgbClr val="F79646">
                <a:satMod val="175000"/>
                <a:alpha val="40000"/>
              </a:srgbClr>
            </a:glow>
            <a:outerShdw blurRad="25400" dist="25400" dir="2040000" algn="tl" rotWithShape="0">
              <a:prstClr val="black">
                <a:alpha val="20000"/>
              </a:prstClr>
            </a:outerShdw>
          </a:effectLst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73148" tIns="36575" rIns="73148" bIns="36575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797" y="1228725"/>
            <a:ext cx="2422016" cy="36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11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Experience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347" y="1171575"/>
            <a:ext cx="1757136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56" y="96172"/>
            <a:ext cx="8633531" cy="575809"/>
          </a:xfrm>
        </p:spPr>
        <p:txBody>
          <a:bodyPr/>
          <a:lstStyle/>
          <a:p>
            <a:r>
              <a:rPr lang="en-US" sz="3600" dirty="0" smtClean="0"/>
              <a:t>Industrial Execution Models</a:t>
            </a:r>
            <a:endParaRPr lang="en-US" sz="3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95961" y="976232"/>
            <a:ext cx="3089621" cy="1586852"/>
            <a:chOff x="96901" y="157905"/>
            <a:chExt cx="3394202" cy="1586852"/>
          </a:xfrm>
        </p:grpSpPr>
        <p:graphicFrame>
          <p:nvGraphicFramePr>
            <p:cNvPr id="25" name="Diagram 24"/>
            <p:cNvGraphicFramePr/>
            <p:nvPr/>
          </p:nvGraphicFramePr>
          <p:xfrm>
            <a:off x="774924" y="157905"/>
            <a:ext cx="2716179" cy="15868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6" name="Oval 25"/>
            <p:cNvSpPr/>
            <p:nvPr/>
          </p:nvSpPr>
          <p:spPr>
            <a:xfrm>
              <a:off x="96901" y="220112"/>
              <a:ext cx="833535" cy="1459008"/>
            </a:xfrm>
            <a:prstGeom prst="ellipse">
              <a:avLst/>
            </a:prstGeom>
            <a:solidFill>
              <a:srgbClr val="3DCD58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vert270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PEOPLE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59581" y="976232"/>
            <a:ext cx="3099259" cy="1586852"/>
            <a:chOff x="96901" y="3270301"/>
            <a:chExt cx="3394202" cy="1586852"/>
          </a:xfrm>
        </p:grpSpPr>
        <p:graphicFrame>
          <p:nvGraphicFramePr>
            <p:cNvPr id="28" name="Diagram 27"/>
            <p:cNvGraphicFramePr/>
            <p:nvPr>
              <p:extLst/>
            </p:nvPr>
          </p:nvGraphicFramePr>
          <p:xfrm>
            <a:off x="774924" y="3270301"/>
            <a:ext cx="2716179" cy="15868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9" name="Oval 28"/>
            <p:cNvSpPr/>
            <p:nvPr/>
          </p:nvSpPr>
          <p:spPr>
            <a:xfrm>
              <a:off x="96901" y="3332508"/>
              <a:ext cx="833535" cy="1459008"/>
            </a:xfrm>
            <a:prstGeom prst="ellipse">
              <a:avLst/>
            </a:prstGeom>
            <a:solidFill>
              <a:srgbClr val="E47F00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vert270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TECHNOLOGY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28801" y="2605941"/>
            <a:ext cx="5066106" cy="2368498"/>
            <a:chOff x="3710961" y="1318135"/>
            <a:chExt cx="5066106" cy="2368498"/>
          </a:xfrm>
        </p:grpSpPr>
        <p:graphicFrame>
          <p:nvGraphicFramePr>
            <p:cNvPr id="31" name="Diagram 30"/>
            <p:cNvGraphicFramePr/>
            <p:nvPr/>
          </p:nvGraphicFramePr>
          <p:xfrm>
            <a:off x="4722962" y="1318135"/>
            <a:ext cx="4054105" cy="23684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32" name="Oval 31"/>
            <p:cNvSpPr/>
            <p:nvPr/>
          </p:nvSpPr>
          <p:spPr>
            <a:xfrm>
              <a:off x="3710961" y="1410984"/>
              <a:ext cx="1244115" cy="2177681"/>
            </a:xfrm>
            <a:prstGeom prst="ellipse">
              <a:avLst/>
            </a:prstGeom>
            <a:solidFill>
              <a:srgbClr val="626469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EXECUTION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MODEL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23200" y="976232"/>
            <a:ext cx="3394202" cy="1586852"/>
            <a:chOff x="96901" y="1712388"/>
            <a:chExt cx="3394202" cy="1586852"/>
          </a:xfrm>
        </p:grpSpPr>
        <p:graphicFrame>
          <p:nvGraphicFramePr>
            <p:cNvPr id="34" name="Diagram 33"/>
            <p:cNvGraphicFramePr/>
            <p:nvPr/>
          </p:nvGraphicFramePr>
          <p:xfrm>
            <a:off x="774924" y="1712388"/>
            <a:ext cx="2716179" cy="15868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35" name="Oval 34"/>
            <p:cNvSpPr/>
            <p:nvPr/>
          </p:nvSpPr>
          <p:spPr>
            <a:xfrm>
              <a:off x="96901" y="1774595"/>
              <a:ext cx="833535" cy="1459008"/>
            </a:xfrm>
            <a:prstGeom prst="ellipse">
              <a:avLst/>
            </a:prstGeom>
            <a:solidFill>
              <a:srgbClr val="42B4E6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98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65" y="1323975"/>
            <a:ext cx="1583302" cy="3209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67" y="1323975"/>
            <a:ext cx="1583302" cy="320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on a Phone</a:t>
            </a:r>
            <a:endParaRPr lang="en-US" dirty="0"/>
          </a:p>
        </p:txBody>
      </p:sp>
      <p:sp>
        <p:nvSpPr>
          <p:cNvPr id="8" name="MousePointer"/>
          <p:cNvSpPr/>
          <p:nvPr>
            <p:custDataLst>
              <p:custData r:id="rId1"/>
            </p:custDataLst>
          </p:nvPr>
        </p:nvSpPr>
        <p:spPr>
          <a:xfrm rot="20359169">
            <a:off x="1719081" y="1805116"/>
            <a:ext cx="113290" cy="185771"/>
          </a:xfrm>
          <a:custGeom>
            <a:avLst/>
            <a:gdLst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806746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64057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30570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890" h="997971">
                <a:moveTo>
                  <a:pt x="0" y="806746"/>
                </a:moveTo>
                <a:lnTo>
                  <a:pt x="296445" y="0"/>
                </a:lnTo>
                <a:lnTo>
                  <a:pt x="592890" y="806746"/>
                </a:lnTo>
                <a:lnTo>
                  <a:pt x="386188" y="730570"/>
                </a:lnTo>
                <a:lnTo>
                  <a:pt x="386188" y="997971"/>
                </a:lnTo>
                <a:lnTo>
                  <a:pt x="206702" y="997971"/>
                </a:lnTo>
                <a:lnTo>
                  <a:pt x="206702" y="735333"/>
                </a:lnTo>
                <a:lnTo>
                  <a:pt x="0" y="80674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000000">
                <a:lumMod val="85000"/>
                <a:lumOff val="15000"/>
              </a:srgbClr>
            </a:solidFill>
          </a:ln>
          <a:effectLst>
            <a:glow rad="139700">
              <a:srgbClr val="F79646">
                <a:satMod val="175000"/>
                <a:alpha val="40000"/>
              </a:srgbClr>
            </a:glow>
            <a:outerShdw blurRad="25400" dist="25400" dir="2040000" algn="tl" rotWithShape="0">
              <a:prstClr val="black">
                <a:alpha val="20000"/>
              </a:prstClr>
            </a:outerShdw>
          </a:effectLst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73148" tIns="36575" rIns="73148" bIns="36575" rtlCol="0" anchor="ctr"/>
          <a:lstStyle/>
          <a:p>
            <a:pPr algn="ctr"/>
            <a:endParaRPr lang="en-US" dirty="0"/>
          </a:p>
        </p:txBody>
      </p:sp>
      <p:sp>
        <p:nvSpPr>
          <p:cNvPr id="9" name="MousePointer"/>
          <p:cNvSpPr/>
          <p:nvPr>
            <p:custDataLst>
              <p:custData r:id="rId2"/>
            </p:custDataLst>
          </p:nvPr>
        </p:nvSpPr>
        <p:spPr>
          <a:xfrm rot="20359169">
            <a:off x="4113180" y="3191150"/>
            <a:ext cx="113290" cy="185771"/>
          </a:xfrm>
          <a:custGeom>
            <a:avLst/>
            <a:gdLst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806746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64057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30570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890" h="997971">
                <a:moveTo>
                  <a:pt x="0" y="806746"/>
                </a:moveTo>
                <a:lnTo>
                  <a:pt x="296445" y="0"/>
                </a:lnTo>
                <a:lnTo>
                  <a:pt x="592890" y="806746"/>
                </a:lnTo>
                <a:lnTo>
                  <a:pt x="386188" y="730570"/>
                </a:lnTo>
                <a:lnTo>
                  <a:pt x="386188" y="997971"/>
                </a:lnTo>
                <a:lnTo>
                  <a:pt x="206702" y="997971"/>
                </a:lnTo>
                <a:lnTo>
                  <a:pt x="206702" y="735333"/>
                </a:lnTo>
                <a:lnTo>
                  <a:pt x="0" y="80674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000000">
                <a:lumMod val="85000"/>
                <a:lumOff val="15000"/>
              </a:srgbClr>
            </a:solidFill>
          </a:ln>
          <a:effectLst>
            <a:glow rad="139700">
              <a:srgbClr val="F79646">
                <a:satMod val="175000"/>
                <a:alpha val="40000"/>
              </a:srgbClr>
            </a:glow>
            <a:outerShdw blurRad="25400" dist="25400" dir="2040000" algn="tl" rotWithShape="0">
              <a:prstClr val="black">
                <a:alpha val="20000"/>
              </a:prstClr>
            </a:outerShdw>
          </a:effectLst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73148" tIns="36575" rIns="73148" bIns="36575"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28" y="1323975"/>
            <a:ext cx="1581197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8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7101"/>
            <a:ext cx="2758228" cy="148024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1000" y="1809750"/>
            <a:ext cx="8418997" cy="2667000"/>
            <a:chOff x="1273174" y="1096301"/>
            <a:chExt cx="6642071" cy="2104099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273174" y="1096301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Past</a:t>
              </a: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807830" y="1096301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1273174" y="1533609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Process Parameters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4807830" y="1533609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Situational Awareness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1273174" y="1970917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Labor Resources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4807830" y="1970917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Information Craftsmen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273174" y="2408225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Reactive Operations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4807830" y="2408225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Proactive Operations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1273174" y="2845534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Operating a Process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4807830" y="2845534"/>
              <a:ext cx="3107415" cy="3548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Real Time Business 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31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Drivers for HMI SCADA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228600" y="1198622"/>
            <a:ext cx="2006600" cy="1399470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Mobility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2438400" y="1198622"/>
            <a:ext cx="2006600" cy="1399470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Situational Awareness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858000" y="1192786"/>
            <a:ext cx="2006600" cy="1399470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Securing SCADA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28600" y="2750522"/>
            <a:ext cx="2006600" cy="1399470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Life Cycle Management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648200" y="1204128"/>
            <a:ext cx="2006600" cy="1399470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IT/OT Convergence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2438400" y="2783860"/>
            <a:ext cx="2006600" cy="1399470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Leveraging </a:t>
            </a:r>
            <a:r>
              <a:rPr lang="en-US" dirty="0" smtClean="0">
                <a:latin typeface="Arial Rounded MT Bold" panose="020F0704030504030204" pitchFamily="34" charset="0"/>
              </a:rPr>
              <a:t>Information/ Big Data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4648200" y="2783860"/>
            <a:ext cx="2006600" cy="1399470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Industrial Internet of Things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6858000" y="2750522"/>
            <a:ext cx="2006600" cy="1399470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Modernization</a:t>
            </a:r>
          </a:p>
        </p:txBody>
      </p:sp>
    </p:spTree>
    <p:extLst>
      <p:ext uri="{BB962C8B-B14F-4D97-AF65-F5344CB8AC3E}">
        <p14:creationId xmlns:p14="http://schemas.microsoft.com/office/powerpoint/2010/main" val="35343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Mobility – HMI/SCADA</a:t>
            </a:r>
            <a:endParaRPr lang="en-US" dirty="0"/>
          </a:p>
        </p:txBody>
      </p:sp>
      <p:pic>
        <p:nvPicPr>
          <p:cNvPr id="4" name="Picture 3" descr="InTouch Access Anywhere - Start Page 1- 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3900" y="218286"/>
            <a:ext cx="2669540" cy="225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1" y="378663"/>
            <a:ext cx="4466009" cy="2505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646" y="2715778"/>
            <a:ext cx="3362325" cy="2085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00" y="2527939"/>
            <a:ext cx="3113989" cy="212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0" y="2056230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 Rounded MT Bold" panose="020F0704030504030204" pitchFamily="34" charset="0"/>
              </a:rPr>
              <a:t>2014 R2 SP1</a:t>
            </a:r>
          </a:p>
        </p:txBody>
      </p:sp>
    </p:spTree>
    <p:extLst>
      <p:ext uri="{BB962C8B-B14F-4D97-AF65-F5344CB8AC3E}">
        <p14:creationId xmlns:p14="http://schemas.microsoft.com/office/powerpoint/2010/main" val="4653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51" y="105697"/>
            <a:ext cx="615297" cy="865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– HMI/SCADA</a:t>
            </a: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074638"/>
            <a:ext cx="624820" cy="62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8818" y="971550"/>
            <a:ext cx="277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9922"/>
                </a:solidFill>
                <a:latin typeface="Arial Rounded MT Bold" panose="020F0704030504030204" pitchFamily="34" charset="0"/>
                <a:cs typeface="Arial" pitchFamily="34" charset="0"/>
              </a:rPr>
              <a:t>InTouch Machine Edition 2014 R2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55588"/>
            <a:ext cx="4343400" cy="3653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18" y="1811859"/>
            <a:ext cx="3848155" cy="2897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439" y="3285005"/>
            <a:ext cx="2019300" cy="156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0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heme/theme1.xml><?xml version="1.0" encoding="utf-8"?>
<a:theme xmlns:a="http://schemas.openxmlformats.org/drawingml/2006/main" name="SE_Isys_BGE-PP-SE08_Powerpoint_16x9_template_EN">
  <a:themeElements>
    <a:clrScheme name="PPT08_EN 2">
      <a:dk1>
        <a:srgbClr val="000000"/>
      </a:dk1>
      <a:lt1>
        <a:srgbClr val="FFFFFF"/>
      </a:lt1>
      <a:dk2>
        <a:srgbClr val="000000"/>
      </a:dk2>
      <a:lt2>
        <a:srgbClr val="626469"/>
      </a:lt2>
      <a:accent1>
        <a:srgbClr val="009530"/>
      </a:accent1>
      <a:accent2>
        <a:srgbClr val="B10043"/>
      </a:accent2>
      <a:accent3>
        <a:srgbClr val="FFFFFF"/>
      </a:accent3>
      <a:accent4>
        <a:srgbClr val="000000"/>
      </a:accent4>
      <a:accent5>
        <a:srgbClr val="AAC8AD"/>
      </a:accent5>
      <a:accent6>
        <a:srgbClr val="A0003C"/>
      </a:accent6>
      <a:hlink>
        <a:srgbClr val="42B4E6"/>
      </a:hlink>
      <a:folHlink>
        <a:srgbClr val="4FA600"/>
      </a:folHlink>
    </a:clrScheme>
    <a:fontScheme name="PPT08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08_EN 1">
        <a:dk1>
          <a:srgbClr val="FFFFFF"/>
        </a:dk1>
        <a:lt1>
          <a:srgbClr val="FFFFFF"/>
        </a:lt1>
        <a:dk2>
          <a:srgbClr val="B10043"/>
        </a:dk2>
        <a:lt2>
          <a:srgbClr val="FFFFFF"/>
        </a:lt2>
        <a:accent1>
          <a:srgbClr val="FFFFFF"/>
        </a:accent1>
        <a:accent2>
          <a:srgbClr val="B10043"/>
        </a:accent2>
        <a:accent3>
          <a:srgbClr val="D5AAB0"/>
        </a:accent3>
        <a:accent4>
          <a:srgbClr val="DADADA"/>
        </a:accent4>
        <a:accent5>
          <a:srgbClr val="FFFFFF"/>
        </a:accent5>
        <a:accent6>
          <a:srgbClr val="A0003C"/>
        </a:accent6>
        <a:hlink>
          <a:srgbClr val="42B4E6"/>
        </a:hlink>
        <a:folHlink>
          <a:srgbClr val="9FA0A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08_EN 2">
        <a:dk1>
          <a:srgbClr val="000000"/>
        </a:dk1>
        <a:lt1>
          <a:srgbClr val="FFFFFF"/>
        </a:lt1>
        <a:dk2>
          <a:srgbClr val="000000"/>
        </a:dk2>
        <a:lt2>
          <a:srgbClr val="626469"/>
        </a:lt2>
        <a:accent1>
          <a:srgbClr val="009530"/>
        </a:accent1>
        <a:accent2>
          <a:srgbClr val="B10043"/>
        </a:accent2>
        <a:accent3>
          <a:srgbClr val="FFFFFF"/>
        </a:accent3>
        <a:accent4>
          <a:srgbClr val="000000"/>
        </a:accent4>
        <a:accent5>
          <a:srgbClr val="AAC8AD"/>
        </a:accent5>
        <a:accent6>
          <a:srgbClr val="A0003C"/>
        </a:accent6>
        <a:hlink>
          <a:srgbClr val="42B4E6"/>
        </a:hlink>
        <a:folHlink>
          <a:srgbClr val="4FA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08_EN 3">
        <a:dk1>
          <a:srgbClr val="FFFFFF"/>
        </a:dk1>
        <a:lt1>
          <a:srgbClr val="FFFFFF"/>
        </a:lt1>
        <a:dk2>
          <a:srgbClr val="42B4E6"/>
        </a:dk2>
        <a:lt2>
          <a:srgbClr val="FFFFFF"/>
        </a:lt2>
        <a:accent1>
          <a:srgbClr val="FFFFFF"/>
        </a:accent1>
        <a:accent2>
          <a:srgbClr val="B10043"/>
        </a:accent2>
        <a:accent3>
          <a:srgbClr val="B0D6F0"/>
        </a:accent3>
        <a:accent4>
          <a:srgbClr val="DADADA"/>
        </a:accent4>
        <a:accent5>
          <a:srgbClr val="FFFFFF"/>
        </a:accent5>
        <a:accent6>
          <a:srgbClr val="A0003C"/>
        </a:accent6>
        <a:hlink>
          <a:srgbClr val="42B4E6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08_EN 4">
        <a:dk1>
          <a:srgbClr val="FFFFFF"/>
        </a:dk1>
        <a:lt1>
          <a:srgbClr val="FFFFFF"/>
        </a:lt1>
        <a:dk2>
          <a:srgbClr val="4FA600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B2D0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08_EN 5">
        <a:dk1>
          <a:srgbClr val="FFFFFF"/>
        </a:dk1>
        <a:lt1>
          <a:srgbClr val="FFFFFF"/>
        </a:lt1>
        <a:dk2>
          <a:srgbClr val="009530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AAC8AD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E-Software15_Template_V6">
  <a:themeElements>
    <a:clrScheme name="SE Software Blue/Green/Gray">
      <a:dk1>
        <a:srgbClr val="626469"/>
      </a:dk1>
      <a:lt1>
        <a:sysClr val="window" lastClr="FFFFFF"/>
      </a:lt1>
      <a:dk2>
        <a:srgbClr val="009530"/>
      </a:dk2>
      <a:lt2>
        <a:srgbClr val="D8D8D8"/>
      </a:lt2>
      <a:accent1>
        <a:srgbClr val="0070C0"/>
      </a:accent1>
      <a:accent2>
        <a:srgbClr val="4FA600"/>
      </a:accent2>
      <a:accent3>
        <a:srgbClr val="42B4E6"/>
      </a:accent3>
      <a:accent4>
        <a:srgbClr val="9FA0A4"/>
      </a:accent4>
      <a:accent5>
        <a:srgbClr val="009530"/>
      </a:accent5>
      <a:accent6>
        <a:srgbClr val="626469"/>
      </a:accent6>
      <a:hlink>
        <a:srgbClr val="0070C0"/>
      </a:hlink>
      <a:folHlink>
        <a:srgbClr val="42B4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FA0A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626469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PT08_EN 4">
    <a:dk1>
      <a:srgbClr val="FFFFFF"/>
    </a:dk1>
    <a:lt1>
      <a:srgbClr val="FFFFFF"/>
    </a:lt1>
    <a:dk2>
      <a:srgbClr val="4FA600"/>
    </a:dk2>
    <a:lt2>
      <a:srgbClr val="FFFFFF"/>
    </a:lt2>
    <a:accent1>
      <a:srgbClr val="FFFFFF"/>
    </a:accent1>
    <a:accent2>
      <a:srgbClr val="FFFFFF"/>
    </a:accent2>
    <a:accent3>
      <a:srgbClr val="B2D0AA"/>
    </a:accent3>
    <a:accent4>
      <a:srgbClr val="DADADA"/>
    </a:accent4>
    <a:accent5>
      <a:srgbClr val="FFFFFF"/>
    </a:accent5>
    <a:accent6>
      <a:srgbClr val="E7E7E7"/>
    </a:accent6>
    <a:hlink>
      <a:srgbClr val="FFFFFF"/>
    </a:hlink>
    <a:folHlink>
      <a:srgbClr val="FFFF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ontrol xmlns="http://schemas.microsoft.com/VisualStudio/2011/storyboarding/control">
  <Id Name="System.Storyboarding.Common.MousePointer" Revision="1" Stencil="System.Storyboarding.Common" StencilVersion="0.1"/>
</Control>
</file>

<file path=customXml/item3.xml><?xml version="1.0" encoding="utf-8"?>
<Control xmlns="http://schemas.microsoft.com/VisualStudio/2011/storyboarding/control">
  <Id Name="System.Storyboarding.Common.MousePointer" Revision="1" Stencil="System.Storyboarding.Common" StencilVersion="0.1"/>
</Control>
</file>

<file path=customXml/item4.xml><?xml version="1.0" encoding="utf-8"?>
<Control xmlns="http://schemas.microsoft.com/VisualStudio/2011/storyboarding/control">
  <Id Name="System.Storyboarding.Common.MousePointer" Revision="1" Stencil="System.Storyboarding.Common" StencilVersion="0.1"/>
</Control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2058EDFD3EF343B775E34C038AD492" ma:contentTypeVersion="" ma:contentTypeDescription="Create a new document." ma:contentTypeScope="" ma:versionID="363c287da0c747340c588f5a2d9656a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Control xmlns="http://schemas.microsoft.com/VisualStudio/2011/storyboarding/control">
  <Id Name="System.Storyboarding.Common.MousePointer" Revision="1" Stencil="System.Storyboarding.Common" StencilVersion="0.1"/>
</Control>
</file>

<file path=customXml/item8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6AF930C6-ED9A-446B-A2E1-E0BF01649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AFFDF3-F888-4044-A6F9-55A0EA0BFA41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F7E75E35-A499-468A-AC94-8CBC57CA1BE3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0D629CA5-58E2-4B54-837D-D8EE01037BC7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FAE5BBE8-7086-4905-A238-AB3A34B5162E}">
  <ds:schemaRefs>
    <ds:schemaRef ds:uri="http://schemas.microsoft.com/office/infopath/2007/PartnerControl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6.xml><?xml version="1.0" encoding="utf-8"?>
<ds:datastoreItem xmlns:ds="http://schemas.openxmlformats.org/officeDocument/2006/customXml" ds:itemID="{94235269-B301-402A-8639-F73B42CBA9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7.xml><?xml version="1.0" encoding="utf-8"?>
<ds:datastoreItem xmlns:ds="http://schemas.openxmlformats.org/officeDocument/2006/customXml" ds:itemID="{9CCCCDA8-69DE-4407-93D2-8C1488AF984B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7533BE38-C5D3-40E7-ABAE-CE201689C1B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56910</TotalTime>
  <Words>902</Words>
  <Application>Microsoft Office PowerPoint</Application>
  <PresentationFormat>On-screen Show (16:9)</PresentationFormat>
  <Paragraphs>320</Paragraphs>
  <Slides>53</Slides>
  <Notes>4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ＭＳ Ｐゴシック</vt:lpstr>
      <vt:lpstr>Arial</vt:lpstr>
      <vt:lpstr>Arial Bold</vt:lpstr>
      <vt:lpstr>Arial Rounded MT Bold</vt:lpstr>
      <vt:lpstr>Calibri</vt:lpstr>
      <vt:lpstr>SE_Isys_BGE-PP-SE08_Powerpoint_16x9_template_EN</vt:lpstr>
      <vt:lpstr>SE-Software15_Template_V6</vt:lpstr>
      <vt:lpstr>PowerPoint Presentation</vt:lpstr>
      <vt:lpstr>The Future of HMI/SCADA</vt:lpstr>
      <vt:lpstr>Wonderware HMI SCADA Landscape by Scale </vt:lpstr>
      <vt:lpstr>Natural Execution Evolution</vt:lpstr>
      <vt:lpstr>Industrial Execution Models</vt:lpstr>
      <vt:lpstr>Market Drivers for HMI SCADA</vt:lpstr>
      <vt:lpstr>Mobility</vt:lpstr>
      <vt:lpstr>Mobility – HMI/SCADA</vt:lpstr>
      <vt:lpstr>Mobility – HMI/SCADA</vt:lpstr>
      <vt:lpstr>Situational Awareness</vt:lpstr>
      <vt:lpstr>Situational Awareness</vt:lpstr>
      <vt:lpstr>Situational Awareness Software Components</vt:lpstr>
      <vt:lpstr>Expanded Situational Awareness Library</vt:lpstr>
      <vt:lpstr>Situational Awareness - Continual Evolution</vt:lpstr>
      <vt:lpstr>Wonderware Alarm Adviser</vt:lpstr>
      <vt:lpstr>IT/OT Convergence</vt:lpstr>
      <vt:lpstr>IT/OT Convergence</vt:lpstr>
      <vt:lpstr>Tools of Value to Operations Management</vt:lpstr>
      <vt:lpstr>Securing SCADA Systems</vt:lpstr>
      <vt:lpstr>Securing SCADA Systems</vt:lpstr>
      <vt:lpstr>Life Cycle Management</vt:lpstr>
      <vt:lpstr>Ease of Use Commitment</vt:lpstr>
      <vt:lpstr>Ease of Use Commitment</vt:lpstr>
      <vt:lpstr>HMI/SCADA System Lifecycle</vt:lpstr>
      <vt:lpstr>PowerPoint Presentation</vt:lpstr>
      <vt:lpstr>PowerPoint Presentation</vt:lpstr>
      <vt:lpstr>Leveraging Information</vt:lpstr>
      <vt:lpstr>Real Time Business Management</vt:lpstr>
      <vt:lpstr>Historian Architecture Flexibility</vt:lpstr>
      <vt:lpstr>Leveraging Information</vt:lpstr>
      <vt:lpstr>Industrial Internet of Things</vt:lpstr>
      <vt:lpstr>Industrial Internet of Things</vt:lpstr>
      <vt:lpstr>New OI Servers?</vt:lpstr>
      <vt:lpstr>IOT Operations Integration Servers</vt:lpstr>
      <vt:lpstr>InTouch Machine Edition - IoTView</vt:lpstr>
      <vt:lpstr>Expand Our Reach: Prometheus</vt:lpstr>
      <vt:lpstr>Modernization</vt:lpstr>
      <vt:lpstr>Modernization</vt:lpstr>
      <vt:lpstr>Keeping Current</vt:lpstr>
      <vt:lpstr>Contemporary User Interactions/Devices</vt:lpstr>
      <vt:lpstr>Sagittarius Video</vt:lpstr>
      <vt:lpstr>Various Systems Challenge </vt:lpstr>
      <vt:lpstr>A new approach…</vt:lpstr>
      <vt:lpstr>OMI Example</vt:lpstr>
      <vt:lpstr>Desktop Experience</vt:lpstr>
      <vt:lpstr>Tablet Experience</vt:lpstr>
      <vt:lpstr>Tablet Experience Portrait</vt:lpstr>
      <vt:lpstr>Context on a Tablet</vt:lpstr>
      <vt:lpstr>Phone Experience</vt:lpstr>
      <vt:lpstr>Context on a Phone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jeremye</dc:creator>
  <cp:lastModifiedBy>Andrew Flournoy</cp:lastModifiedBy>
  <cp:revision>191</cp:revision>
  <dcterms:created xsi:type="dcterms:W3CDTF">2014-03-24T20:16:52Z</dcterms:created>
  <dcterms:modified xsi:type="dcterms:W3CDTF">2016-06-24T16:44:49Z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ublication Date">
    <vt:lpwstr>2014-02-04T00:00:00Z</vt:lpwstr>
  </property>
  <property fmtid="{D5CDD505-2E9C-101B-9397-08002B2CF9AE}" pid="3" name="Primary Audience">
    <vt:lpwstr/>
  </property>
  <property fmtid="{D5CDD505-2E9C-101B-9397-08002B2CF9AE}" pid="4" name="Usage">
    <vt:lpwstr>Internal</vt:lpwstr>
  </property>
  <property fmtid="{D5CDD505-2E9C-101B-9397-08002B2CF9AE}" pid="5" name="LanguageUsed">
    <vt:lpwstr>English</vt:lpwstr>
  </property>
  <property fmtid="{D5CDD505-2E9C-101B-9397-08002B2CF9AE}" pid="6" name="Archive">
    <vt:lpwstr>0</vt:lpwstr>
  </property>
  <property fmtid="{D5CDD505-2E9C-101B-9397-08002B2CF9AE}" pid="7" name="Order">
    <vt:lpwstr>1750400.00000000</vt:lpwstr>
  </property>
  <property fmtid="{D5CDD505-2E9C-101B-9397-08002B2CF9AE}" pid="8" name="TaxCatchAll">
    <vt:lpwstr/>
  </property>
  <property fmtid="{D5CDD505-2E9C-101B-9397-08002B2CF9AE}" pid="9" name="Resource Area">
    <vt:lpwstr>;#Schneider-Electric;#</vt:lpwstr>
  </property>
  <property fmtid="{D5CDD505-2E9C-101B-9397-08002B2CF9AE}" pid="10" name="Category">
    <vt:lpwstr>Schneider Electric Branding Guidelines and Elements</vt:lpwstr>
  </property>
  <property fmtid="{D5CDD505-2E9C-101B-9397-08002B2CF9AE}" pid="11" name="PublishingContactName">
    <vt:lpwstr>Giuseppe Caltabiano</vt:lpwstr>
  </property>
  <property fmtid="{D5CDD505-2E9C-101B-9397-08002B2CF9AE}" pid="12" name="TeamDescription">
    <vt:lpwstr>Powerpoint Template: Schneider-Electric</vt:lpwstr>
  </property>
  <property fmtid="{D5CDD505-2E9C-101B-9397-08002B2CF9AE}" pid="13" name="Brand">
    <vt:lpwstr>;#Invensys;#</vt:lpwstr>
  </property>
  <property fmtid="{D5CDD505-2E9C-101B-9397-08002B2CF9AE}" pid="14" name="Doc Type">
    <vt:lpwstr>Template</vt:lpwstr>
  </property>
  <property fmtid="{D5CDD505-2E9C-101B-9397-08002B2CF9AE}" pid="15" name="Solution">
    <vt:lpwstr/>
  </property>
  <property fmtid="{D5CDD505-2E9C-101B-9397-08002B2CF9AE}" pid="16" name="Notes1">
    <vt:lpwstr/>
  </property>
  <property fmtid="{D5CDD505-2E9C-101B-9397-08002B2CF9AE}" pid="17" name="LaunchProject">
    <vt:lpwstr/>
  </property>
  <property fmtid="{D5CDD505-2E9C-101B-9397-08002B2CF9AE}" pid="18" name="Campaign">
    <vt:lpwstr/>
  </property>
  <property fmtid="{D5CDD505-2E9C-101B-9397-08002B2CF9AE}" pid="19" name="Marketing Program">
    <vt:lpwstr/>
  </property>
  <property fmtid="{D5CDD505-2E9C-101B-9397-08002B2CF9AE}" pid="20" name="Analyst Firm">
    <vt:lpwstr/>
  </property>
  <property fmtid="{D5CDD505-2E9C-101B-9397-08002B2CF9AE}" pid="21" name="Success Story Featured Brand">
    <vt:lpwstr/>
  </property>
  <property fmtid="{D5CDD505-2E9C-101B-9397-08002B2CF9AE}" pid="22" name="Product Version">
    <vt:lpwstr/>
  </property>
  <property fmtid="{D5CDD505-2E9C-101B-9397-08002B2CF9AE}" pid="23" name="Family">
    <vt:lpwstr/>
  </property>
  <property fmtid="{D5CDD505-2E9C-101B-9397-08002B2CF9AE}" pid="24" name="Partners">
    <vt:lpwstr/>
  </property>
  <property fmtid="{D5CDD505-2E9C-101B-9397-08002B2CF9AE}" pid="25" name="Security">
    <vt:lpwstr/>
  </property>
  <property fmtid="{D5CDD505-2E9C-101B-9397-08002B2CF9AE}" pid="26" name="Consulting Services">
    <vt:lpwstr/>
  </property>
  <property fmtid="{D5CDD505-2E9C-101B-9397-08002B2CF9AE}" pid="27" name="Industry">
    <vt:lpwstr/>
  </property>
  <property fmtid="{D5CDD505-2E9C-101B-9397-08002B2CF9AE}" pid="28" name="Regions">
    <vt:lpwstr/>
  </property>
  <property fmtid="{D5CDD505-2E9C-101B-9397-08002B2CF9AE}" pid="29" name="Source">
    <vt:lpwstr/>
  </property>
  <property fmtid="{D5CDD505-2E9C-101B-9397-08002B2CF9AE}" pid="30" name="SubSolution">
    <vt:lpwstr/>
  </property>
  <property fmtid="{D5CDD505-2E9C-101B-9397-08002B2CF9AE}" pid="31" name="Launch ProjectTaxHTField0">
    <vt:lpwstr/>
  </property>
  <property fmtid="{D5CDD505-2E9C-101B-9397-08002B2CF9AE}" pid="32" name="Primary AudienceTaxHTField0">
    <vt:lpwstr/>
  </property>
  <property fmtid="{D5CDD505-2E9C-101B-9397-08002B2CF9AE}" pid="33" name="Product FamilyTaxHTField0">
    <vt:lpwstr/>
  </property>
  <property fmtid="{D5CDD505-2E9C-101B-9397-08002B2CF9AE}" pid="34" name="IndustriesTaxHTField0">
    <vt:lpwstr/>
  </property>
  <property fmtid="{D5CDD505-2E9C-101B-9397-08002B2CF9AE}" pid="35" name="Consulting and ServicesTaxHTField0">
    <vt:lpwstr/>
  </property>
  <property fmtid="{D5CDD505-2E9C-101B-9397-08002B2CF9AE}" pid="36" name="LiteratureID">
    <vt:lpwstr/>
  </property>
  <property fmtid="{D5CDD505-2E9C-101B-9397-08002B2CF9AE}" pid="37" name="Essentials">
    <vt:lpwstr/>
  </property>
  <property fmtid="{D5CDD505-2E9C-101B-9397-08002B2CF9AE}" pid="38" name="RegionTaxHTField0">
    <vt:lpwstr/>
  </property>
  <property fmtid="{D5CDD505-2E9C-101B-9397-08002B2CF9AE}" pid="39" name="RatingCount">
    <vt:lpwstr/>
  </property>
  <property fmtid="{D5CDD505-2E9C-101B-9397-08002B2CF9AE}" pid="40" name="Class">
    <vt:lpwstr/>
  </property>
  <property fmtid="{D5CDD505-2E9C-101B-9397-08002B2CF9AE}" pid="41" name="PrimaryAudience">
    <vt:lpwstr/>
  </property>
  <property fmtid="{D5CDD505-2E9C-101B-9397-08002B2CF9AE}" pid="42" name="Group">
    <vt:lpwstr/>
  </property>
  <property fmtid="{D5CDD505-2E9C-101B-9397-08002B2CF9AE}" pid="43" name="AverageRating">
    <vt:lpwstr/>
  </property>
  <property fmtid="{D5CDD505-2E9C-101B-9397-08002B2CF9AE}" pid="44" name="Partner EcosystemTaxHTField0">
    <vt:lpwstr/>
  </property>
  <property fmtid="{D5CDD505-2E9C-101B-9397-08002B2CF9AE}" pid="45" name="BrandsTaxHTField0">
    <vt:lpwstr/>
  </property>
  <property fmtid="{D5CDD505-2E9C-101B-9397-08002B2CF9AE}" pid="46" name="ProductsTaxHTField0">
    <vt:lpwstr/>
  </property>
  <property fmtid="{D5CDD505-2E9C-101B-9397-08002B2CF9AE}" pid="47" name="Language UsedTaxHTField0">
    <vt:lpwstr/>
  </property>
  <property fmtid="{D5CDD505-2E9C-101B-9397-08002B2CF9AE}" pid="48" name="SolutionsTaxHTField0">
    <vt:lpwstr/>
  </property>
  <property fmtid="{D5CDD505-2E9C-101B-9397-08002B2CF9AE}" pid="49" name="SectionTaxHTField0">
    <vt:lpwstr/>
  </property>
  <property fmtid="{D5CDD505-2E9C-101B-9397-08002B2CF9AE}" pid="50" name="Section">
    <vt:lpwstr/>
  </property>
  <property fmtid="{D5CDD505-2E9C-101B-9397-08002B2CF9AE}" pid="51" name="Region">
    <vt:lpwstr/>
  </property>
  <property fmtid="{D5CDD505-2E9C-101B-9397-08002B2CF9AE}" pid="52" name="Industries">
    <vt:lpwstr/>
  </property>
  <property fmtid="{D5CDD505-2E9C-101B-9397-08002B2CF9AE}" pid="53" name="TaxKeywordTaxHTField">
    <vt:lpwstr/>
  </property>
  <property fmtid="{D5CDD505-2E9C-101B-9397-08002B2CF9AE}" pid="54" name="Partner Ecosystem">
    <vt:lpwstr/>
  </property>
  <property fmtid="{D5CDD505-2E9C-101B-9397-08002B2CF9AE}" pid="55" name="Language Used0">
    <vt:lpwstr/>
  </property>
  <property fmtid="{D5CDD505-2E9C-101B-9397-08002B2CF9AE}" pid="56" name="TaxKeyword">
    <vt:lpwstr/>
  </property>
  <property fmtid="{D5CDD505-2E9C-101B-9397-08002B2CF9AE}" pid="57" name="Solutions">
    <vt:lpwstr/>
  </property>
  <property fmtid="{D5CDD505-2E9C-101B-9397-08002B2CF9AE}" pid="58" name="Launch Project">
    <vt:lpwstr/>
  </property>
  <property fmtid="{D5CDD505-2E9C-101B-9397-08002B2CF9AE}" pid="59" name="Brands">
    <vt:lpwstr/>
  </property>
  <property fmtid="{D5CDD505-2E9C-101B-9397-08002B2CF9AE}" pid="60" name="Products">
    <vt:lpwstr/>
  </property>
  <property fmtid="{D5CDD505-2E9C-101B-9397-08002B2CF9AE}" pid="61" name="Product Family">
    <vt:lpwstr/>
  </property>
  <property fmtid="{D5CDD505-2E9C-101B-9397-08002B2CF9AE}" pid="62" name="Consulting and Services">
    <vt:lpwstr/>
  </property>
  <property fmtid="{D5CDD505-2E9C-101B-9397-08002B2CF9AE}" pid="63" name="_dlc_DocId">
    <vt:lpwstr>UT4D7DRH57TV-2-17823</vt:lpwstr>
  </property>
  <property fmtid="{D5CDD505-2E9C-101B-9397-08002B2CF9AE}" pid="64" name="_dlc_DocIdItemGuid">
    <vt:lpwstr>798f311d-7344-49ad-abcc-54fcbc5ffcf0</vt:lpwstr>
  </property>
  <property fmtid="{D5CDD505-2E9C-101B-9397-08002B2CF9AE}" pid="65" name="_dlc_DocIdUrl">
    <vt:lpwstr>https://team.invensys.com/_layouts/DocIdRedir.aspx?ID=UT4D7DRH57TV-2-17823, UT4D7DRH57TV-2-17823</vt:lpwstr>
  </property>
  <property fmtid="{D5CDD505-2E9C-101B-9397-08002B2CF9AE}" pid="66" name="ContentTypeId">
    <vt:lpwstr>0x010100212058EDFD3EF343B775E34C038AD492</vt:lpwstr>
  </property>
</Properties>
</file>