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8"/>
  </p:notesMasterIdLst>
  <p:handoutMasterIdLst>
    <p:handoutMasterId r:id="rId29"/>
  </p:handoutMasterIdLst>
  <p:sldIdLst>
    <p:sldId id="661" r:id="rId2"/>
    <p:sldId id="666" r:id="rId3"/>
    <p:sldId id="667" r:id="rId4"/>
    <p:sldId id="668" r:id="rId5"/>
    <p:sldId id="669" r:id="rId6"/>
    <p:sldId id="670" r:id="rId7"/>
    <p:sldId id="671" r:id="rId8"/>
    <p:sldId id="672" r:id="rId9"/>
    <p:sldId id="673" r:id="rId10"/>
    <p:sldId id="674" r:id="rId11"/>
    <p:sldId id="675" r:id="rId12"/>
    <p:sldId id="676" r:id="rId13"/>
    <p:sldId id="677" r:id="rId14"/>
    <p:sldId id="678" r:id="rId15"/>
    <p:sldId id="679" r:id="rId16"/>
    <p:sldId id="680" r:id="rId17"/>
    <p:sldId id="681" r:id="rId18"/>
    <p:sldId id="682" r:id="rId19"/>
    <p:sldId id="683" r:id="rId20"/>
    <p:sldId id="684" r:id="rId21"/>
    <p:sldId id="685" r:id="rId22"/>
    <p:sldId id="686" r:id="rId23"/>
    <p:sldId id="687" r:id="rId24"/>
    <p:sldId id="688" r:id="rId25"/>
    <p:sldId id="689" r:id="rId26"/>
    <p:sldId id="663" r:id="rId27"/>
  </p:sldIdLst>
  <p:sldSz cx="9144000" cy="6858000" type="screen4x3"/>
  <p:notesSz cx="6797675" cy="9926638"/>
  <p:custDataLst>
    <p:tags r:id="rId30"/>
  </p:custDataLst>
  <p:defaultTextStyle>
    <a:defPPr>
      <a:defRPr lang="de-CH"/>
    </a:defPPr>
    <a:lvl1pPr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1pPr>
    <a:lvl2pPr marL="4572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2pPr>
    <a:lvl3pPr marL="9144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3pPr>
    <a:lvl4pPr marL="13716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4pPr>
    <a:lvl5pPr marL="18288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5pPr>
    <a:lvl6pPr marL="2286000" algn="l" defTabSz="914400" rtl="0" eaLnBrk="1" latinLnBrk="0" hangingPunct="1">
      <a:defRPr sz="1900" kern="1200">
        <a:solidFill>
          <a:schemeClr val="tx2"/>
        </a:solidFill>
        <a:latin typeface="Arial" charset="0"/>
        <a:ea typeface="+mn-ea"/>
        <a:cs typeface="+mn-cs"/>
      </a:defRPr>
    </a:lvl6pPr>
    <a:lvl7pPr marL="2743200" algn="l" defTabSz="914400" rtl="0" eaLnBrk="1" latinLnBrk="0" hangingPunct="1">
      <a:defRPr sz="1900" kern="1200">
        <a:solidFill>
          <a:schemeClr val="tx2"/>
        </a:solidFill>
        <a:latin typeface="Arial" charset="0"/>
        <a:ea typeface="+mn-ea"/>
        <a:cs typeface="+mn-cs"/>
      </a:defRPr>
    </a:lvl7pPr>
    <a:lvl8pPr marL="3200400" algn="l" defTabSz="914400" rtl="0" eaLnBrk="1" latinLnBrk="0" hangingPunct="1">
      <a:defRPr sz="1900" kern="1200">
        <a:solidFill>
          <a:schemeClr val="tx2"/>
        </a:solidFill>
        <a:latin typeface="Arial" charset="0"/>
        <a:ea typeface="+mn-ea"/>
        <a:cs typeface="+mn-cs"/>
      </a:defRPr>
    </a:lvl8pPr>
    <a:lvl9pPr marL="3657600" algn="l" defTabSz="914400" rtl="0" eaLnBrk="1" latinLnBrk="0" hangingPunct="1">
      <a:defRPr sz="19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orient="horz" pos="2500">
          <p15:clr>
            <a:srgbClr val="A4A3A4"/>
          </p15:clr>
        </p15:guide>
        <p15:guide id="3" orient="horz" pos="3912" userDrawn="1">
          <p15:clr>
            <a:srgbClr val="A4A3A4"/>
          </p15:clr>
        </p15:guide>
        <p15:guide id="4" orient="horz" pos="1003">
          <p15:clr>
            <a:srgbClr val="A4A3A4"/>
          </p15:clr>
        </p15:guide>
        <p15:guide id="5" orient="horz" pos="142">
          <p15:clr>
            <a:srgbClr val="A4A3A4"/>
          </p15:clr>
        </p15:guide>
        <p15:guide id="6" orient="horz" pos="240" userDrawn="1">
          <p15:clr>
            <a:srgbClr val="A4A3A4"/>
          </p15:clr>
        </p15:guide>
        <p15:guide id="7" pos="2835">
          <p15:clr>
            <a:srgbClr val="A4A3A4"/>
          </p15:clr>
        </p15:guide>
        <p15:guide id="8" pos="2925">
          <p15:clr>
            <a:srgbClr val="A4A3A4"/>
          </p15:clr>
        </p15:guide>
        <p15:guide id="9" pos="4824" userDrawn="1">
          <p15:clr>
            <a:srgbClr val="A4A3A4"/>
          </p15:clr>
        </p15:guide>
        <p15:guide id="10" pos="5624">
          <p15:clr>
            <a:srgbClr val="A4A3A4"/>
          </p15:clr>
        </p15:guide>
        <p15:guide id="11" pos="930">
          <p15:clr>
            <a:srgbClr val="A4A3A4"/>
          </p15:clr>
        </p15:guide>
        <p15:guide id="12" pos="840" userDrawn="1">
          <p15:clr>
            <a:srgbClr val="A4A3A4"/>
          </p15:clr>
        </p15:guide>
        <p15:guide id="13" pos="1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000"/>
    <a:srgbClr val="060000"/>
    <a:srgbClr val="050000"/>
    <a:srgbClr val="040000"/>
    <a:srgbClr val="030000"/>
    <a:srgbClr val="020000"/>
    <a:srgbClr val="01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718" autoAdjust="0"/>
  </p:normalViewPr>
  <p:slideViewPr>
    <p:cSldViewPr snapToGrid="0" showGuides="1">
      <p:cViewPr varScale="1">
        <p:scale>
          <a:sx n="116" d="100"/>
          <a:sy n="116" d="100"/>
        </p:scale>
        <p:origin x="1332" y="114"/>
      </p:cViewPr>
      <p:guideLst>
        <p:guide orient="horz" pos="2424"/>
        <p:guide orient="horz" pos="2500"/>
        <p:guide orient="horz" pos="3912"/>
        <p:guide orient="horz" pos="1003"/>
        <p:guide orient="horz" pos="142"/>
        <p:guide orient="horz" pos="240"/>
        <p:guide pos="2835"/>
        <p:guide pos="2925"/>
        <p:guide pos="4824"/>
        <p:guide pos="5624"/>
        <p:guide pos="930"/>
        <p:guide pos="840"/>
        <p:guide pos="144"/>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defTabSz="955675">
              <a:spcBef>
                <a:spcPct val="0"/>
              </a:spcBef>
              <a:buClrTx/>
              <a:buSzTx/>
              <a:buFontTx/>
              <a:buNone/>
              <a:defRPr sz="1300">
                <a:solidFill>
                  <a:schemeClr val="tx1"/>
                </a:solidFill>
              </a:defRPr>
            </a:lvl1pPr>
          </a:lstStyle>
          <a:p>
            <a:pPr>
              <a:defRPr/>
            </a:pPr>
            <a:endParaRPr lang="de-CH"/>
          </a:p>
        </p:txBody>
      </p:sp>
      <p:sp>
        <p:nvSpPr>
          <p:cNvPr id="55299"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algn="r" defTabSz="955675">
              <a:spcBef>
                <a:spcPct val="0"/>
              </a:spcBef>
              <a:buClrTx/>
              <a:buSzTx/>
              <a:buFontTx/>
              <a:buNone/>
              <a:defRPr sz="1300">
                <a:solidFill>
                  <a:schemeClr val="tx1"/>
                </a:solidFill>
              </a:defRPr>
            </a:lvl1pPr>
          </a:lstStyle>
          <a:p>
            <a:pPr>
              <a:defRPr/>
            </a:pPr>
            <a:endParaRPr lang="de-CH"/>
          </a:p>
        </p:txBody>
      </p:sp>
      <p:sp>
        <p:nvSpPr>
          <p:cNvPr id="55300" name="Rectangle 4"/>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defTabSz="955675">
              <a:spcBef>
                <a:spcPct val="0"/>
              </a:spcBef>
              <a:buClrTx/>
              <a:buSzTx/>
              <a:buFontTx/>
              <a:buNone/>
              <a:defRPr sz="1300">
                <a:solidFill>
                  <a:schemeClr val="tx1"/>
                </a:solidFill>
              </a:defRPr>
            </a:lvl1pPr>
          </a:lstStyle>
          <a:p>
            <a:pPr>
              <a:defRPr/>
            </a:pPr>
            <a:endParaRPr lang="de-CH"/>
          </a:p>
        </p:txBody>
      </p:sp>
      <p:sp>
        <p:nvSpPr>
          <p:cNvPr id="55301" name="Rectangle 5"/>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algn="r" defTabSz="955675">
              <a:spcBef>
                <a:spcPct val="0"/>
              </a:spcBef>
              <a:buClrTx/>
              <a:buSzTx/>
              <a:buFontTx/>
              <a:buNone/>
              <a:defRPr sz="1300">
                <a:solidFill>
                  <a:schemeClr val="tx1"/>
                </a:solidFill>
              </a:defRPr>
            </a:lvl1pPr>
          </a:lstStyle>
          <a:p>
            <a:pPr>
              <a:defRPr/>
            </a:pPr>
            <a:fld id="{9722EF1F-5176-4522-908B-AD806F9856F4}" type="slidenum">
              <a:rPr lang="de-CH"/>
              <a:pPr>
                <a:defRPr/>
              </a:pPr>
              <a:t>‹#›</a:t>
            </a:fld>
            <a:endParaRPr lang="de-CH"/>
          </a:p>
        </p:txBody>
      </p:sp>
    </p:spTree>
    <p:extLst>
      <p:ext uri="{BB962C8B-B14F-4D97-AF65-F5344CB8AC3E}">
        <p14:creationId xmlns:p14="http://schemas.microsoft.com/office/powerpoint/2010/main" val="295748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27075" y="280988"/>
            <a:ext cx="2946400" cy="266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675">
              <a:spcBef>
                <a:spcPct val="0"/>
              </a:spcBef>
              <a:buClrTx/>
              <a:buSzTx/>
              <a:buFontTx/>
              <a:buNone/>
              <a:defRPr sz="1000">
                <a:solidFill>
                  <a:schemeClr val="tx1"/>
                </a:solidFill>
              </a:defRPr>
            </a:lvl1pPr>
          </a:lstStyle>
          <a:p>
            <a:pPr>
              <a:defRPr/>
            </a:pPr>
            <a:endParaRPr lang="de-CH"/>
          </a:p>
        </p:txBody>
      </p:sp>
      <p:sp>
        <p:nvSpPr>
          <p:cNvPr id="3075" name="Rectangle 3"/>
          <p:cNvSpPr>
            <a:spLocks noGrp="1" noChangeArrowheads="1"/>
          </p:cNvSpPr>
          <p:nvPr>
            <p:ph type="dt" idx="1"/>
          </p:nvPr>
        </p:nvSpPr>
        <p:spPr bwMode="auto">
          <a:xfrm>
            <a:off x="3681413" y="280988"/>
            <a:ext cx="2760662" cy="266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55675">
              <a:spcBef>
                <a:spcPct val="0"/>
              </a:spcBef>
              <a:buClrTx/>
              <a:buSzTx/>
              <a:buFontTx/>
              <a:buNone/>
              <a:defRPr sz="1000">
                <a:solidFill>
                  <a:schemeClr val="tx1"/>
                </a:solidFill>
              </a:defRPr>
            </a:lvl1pPr>
          </a:lstStyle>
          <a:p>
            <a:pPr>
              <a:defRPr/>
            </a:pPr>
            <a:endParaRPr lang="de-CH"/>
          </a:p>
        </p:txBody>
      </p:sp>
      <p:sp>
        <p:nvSpPr>
          <p:cNvPr id="6148" name="Rectangle 4"/>
          <p:cNvSpPr>
            <a:spLocks noGrp="1" noRot="1" noChangeAspect="1" noChangeArrowheads="1" noTextEdit="1"/>
          </p:cNvSpPr>
          <p:nvPr>
            <p:ph type="sldImg" idx="2"/>
          </p:nvPr>
        </p:nvSpPr>
        <p:spPr bwMode="auto">
          <a:xfrm>
            <a:off x="727075" y="561975"/>
            <a:ext cx="5697538" cy="427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27075" y="5075238"/>
            <a:ext cx="5697538" cy="4346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3078" name="Rectangle 6"/>
          <p:cNvSpPr>
            <a:spLocks noGrp="1" noChangeArrowheads="1"/>
          </p:cNvSpPr>
          <p:nvPr>
            <p:ph type="ftr" sz="quarter" idx="4"/>
          </p:nvPr>
        </p:nvSpPr>
        <p:spPr bwMode="auto">
          <a:xfrm>
            <a:off x="727075" y="9421813"/>
            <a:ext cx="2946400" cy="274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55675">
              <a:spcBef>
                <a:spcPct val="0"/>
              </a:spcBef>
              <a:buClrTx/>
              <a:buSzTx/>
              <a:buFontTx/>
              <a:buNone/>
              <a:defRPr sz="1000">
                <a:solidFill>
                  <a:schemeClr val="tx1"/>
                </a:solidFill>
              </a:defRPr>
            </a:lvl1pPr>
          </a:lstStyle>
          <a:p>
            <a:pPr>
              <a:defRPr/>
            </a:pPr>
            <a:endParaRPr lang="de-CH"/>
          </a:p>
        </p:txBody>
      </p:sp>
      <p:sp>
        <p:nvSpPr>
          <p:cNvPr id="3079" name="Rectangle 7"/>
          <p:cNvSpPr>
            <a:spLocks noGrp="1" noChangeArrowheads="1"/>
          </p:cNvSpPr>
          <p:nvPr>
            <p:ph type="sldNum" sz="quarter" idx="5"/>
          </p:nvPr>
        </p:nvSpPr>
        <p:spPr bwMode="auto">
          <a:xfrm>
            <a:off x="3678238" y="9431338"/>
            <a:ext cx="2763837" cy="274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55675">
              <a:spcBef>
                <a:spcPct val="0"/>
              </a:spcBef>
              <a:buClrTx/>
              <a:buSzTx/>
              <a:buFontTx/>
              <a:buNone/>
              <a:defRPr sz="1000">
                <a:solidFill>
                  <a:schemeClr val="tx1"/>
                </a:solidFill>
              </a:defRPr>
            </a:lvl1pPr>
          </a:lstStyle>
          <a:p>
            <a:pPr>
              <a:defRPr/>
            </a:pPr>
            <a:fld id="{4E319531-6C34-4AB1-B502-2E805854AE56}" type="slidenum">
              <a:rPr lang="de-CH"/>
              <a:pPr>
                <a:defRPr/>
              </a:pPr>
              <a:t>‹#›</a:t>
            </a:fld>
            <a:endParaRPr lang="de-CH"/>
          </a:p>
        </p:txBody>
      </p:sp>
    </p:spTree>
    <p:extLst>
      <p:ext uri="{BB962C8B-B14F-4D97-AF65-F5344CB8AC3E}">
        <p14:creationId xmlns:p14="http://schemas.microsoft.com/office/powerpoint/2010/main" val="3995953448"/>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1pPr>
    <a:lvl2pPr marL="4572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2pPr>
    <a:lvl3pPr marL="9144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3pPr>
    <a:lvl4pPr marL="13716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4pPr>
    <a:lvl5pPr marL="18288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8025" y="495300"/>
            <a:ext cx="5726113" cy="429577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8D175BF-D7F5-40CD-844F-A2421065051F}" type="slidenum">
              <a:rPr lang="en-US" smtClean="0"/>
              <a:t>1</a:t>
            </a:fld>
            <a:endParaRPr lang="en-US" dirty="0"/>
          </a:p>
        </p:txBody>
      </p:sp>
    </p:spTree>
    <p:extLst>
      <p:ext uri="{BB962C8B-B14F-4D97-AF65-F5344CB8AC3E}">
        <p14:creationId xmlns:p14="http://schemas.microsoft.com/office/powerpoint/2010/main" val="412565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777875" y="511175"/>
            <a:ext cx="5903913" cy="4429125"/>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Very pertinent in this industry.  75% give a good point where flow may very well take place. When set to low, the pump may not be able to overcome the static head – running at low frequency such as 50% or below may very well not provide the required head and no flow will happen.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Times New Roman" panose="02020603050405020304" pitchFamily="18" charset="0"/>
                <a:cs typeface="Arial" panose="020B0604020202020204" pitchFamily="34" charset="0"/>
              </a:defRPr>
            </a:lvl1pPr>
            <a:lvl2pPr marL="742950" indent="-285750" defTabSz="955675">
              <a:defRPr sz="2400">
                <a:solidFill>
                  <a:schemeClr val="tx1"/>
                </a:solidFill>
                <a:latin typeface="Times New Roman" panose="02020603050405020304" pitchFamily="18" charset="0"/>
                <a:cs typeface="Arial" panose="020B0604020202020204" pitchFamily="34" charset="0"/>
              </a:defRPr>
            </a:lvl2pPr>
            <a:lvl3pPr marL="1143000" indent="-228600" defTabSz="955675">
              <a:defRPr sz="2400">
                <a:solidFill>
                  <a:schemeClr val="tx1"/>
                </a:solidFill>
                <a:latin typeface="Times New Roman" panose="02020603050405020304" pitchFamily="18" charset="0"/>
                <a:cs typeface="Arial" panose="020B0604020202020204" pitchFamily="34" charset="0"/>
              </a:defRPr>
            </a:lvl3pPr>
            <a:lvl4pPr marL="1600200" indent="-228600" defTabSz="955675">
              <a:defRPr sz="2400">
                <a:solidFill>
                  <a:schemeClr val="tx1"/>
                </a:solidFill>
                <a:latin typeface="Times New Roman" panose="02020603050405020304" pitchFamily="18" charset="0"/>
                <a:cs typeface="Arial" panose="020B0604020202020204" pitchFamily="34" charset="0"/>
              </a:defRPr>
            </a:lvl4pPr>
            <a:lvl5pPr marL="2057400" indent="-228600" defTabSz="955675">
              <a:defRPr sz="2400">
                <a:solidFill>
                  <a:schemeClr val="tx1"/>
                </a:solidFill>
                <a:latin typeface="Times New Roman" panose="02020603050405020304" pitchFamily="18" charset="0"/>
                <a:cs typeface="Arial" panose="020B0604020202020204" pitchFamily="34" charset="0"/>
              </a:defRPr>
            </a:lvl5pPr>
            <a:lvl6pPr marL="2514600" indent="-228600" defTabSz="9556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556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556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556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E38CF04-67AD-4A7A-B148-521CFF3EB32C}" type="slidenum">
              <a:rPr lang="de-CH" altLang="en-US" sz="1000" smtClean="0">
                <a:latin typeface="Arial" panose="020B0604020202020204" pitchFamily="34" charset="0"/>
              </a:rPr>
              <a:pPr/>
              <a:t>14</a:t>
            </a:fld>
            <a:endParaRPr lang="de-CH" altLang="en-US" sz="1000" smtClean="0">
              <a:latin typeface="Arial" panose="020B0604020202020204" pitchFamily="34" charset="0"/>
            </a:endParaRPr>
          </a:p>
        </p:txBody>
      </p:sp>
    </p:spTree>
    <p:extLst>
      <p:ext uri="{BB962C8B-B14F-4D97-AF65-F5344CB8AC3E}">
        <p14:creationId xmlns:p14="http://schemas.microsoft.com/office/powerpoint/2010/main" val="114082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cs typeface="Arial" panose="020B0604020202020204" pitchFamily="34" charset="0"/>
              </a:defRPr>
            </a:lvl1pPr>
            <a:lvl2pPr marL="708025" indent="-271463" defTabSz="917575">
              <a:spcBef>
                <a:spcPct val="30000"/>
              </a:spcBef>
              <a:defRPr sz="1200">
                <a:solidFill>
                  <a:schemeClr val="tx1"/>
                </a:solidFill>
                <a:latin typeface="Times New Roman" panose="02020603050405020304" pitchFamily="18" charset="0"/>
                <a:cs typeface="Arial" panose="020B0604020202020204" pitchFamily="34" charset="0"/>
              </a:defRPr>
            </a:lvl2pPr>
            <a:lvl3pPr marL="1090613" indent="-217488" defTabSz="917575">
              <a:spcBef>
                <a:spcPct val="30000"/>
              </a:spcBef>
              <a:defRPr sz="1200">
                <a:solidFill>
                  <a:schemeClr val="tx1"/>
                </a:solidFill>
                <a:latin typeface="Times New Roman" panose="02020603050405020304" pitchFamily="18" charset="0"/>
                <a:cs typeface="Arial" panose="020B0604020202020204" pitchFamily="34" charset="0"/>
              </a:defRPr>
            </a:lvl3pPr>
            <a:lvl4pPr marL="1527175" indent="-217488" defTabSz="917575">
              <a:spcBef>
                <a:spcPct val="30000"/>
              </a:spcBef>
              <a:defRPr sz="1200">
                <a:solidFill>
                  <a:schemeClr val="tx1"/>
                </a:solidFill>
                <a:latin typeface="Times New Roman" panose="02020603050405020304" pitchFamily="18" charset="0"/>
                <a:cs typeface="Arial" panose="020B0604020202020204" pitchFamily="34" charset="0"/>
              </a:defRPr>
            </a:lvl4pPr>
            <a:lvl5pPr marL="1963738" indent="-217488" defTabSz="917575">
              <a:spcBef>
                <a:spcPct val="30000"/>
              </a:spcBef>
              <a:defRPr sz="1200">
                <a:solidFill>
                  <a:schemeClr val="tx1"/>
                </a:solidFill>
                <a:latin typeface="Times New Roman" panose="02020603050405020304" pitchFamily="18" charset="0"/>
                <a:cs typeface="Arial" panose="020B0604020202020204" pitchFamily="34" charset="0"/>
              </a:defRPr>
            </a:lvl5pPr>
            <a:lvl6pPr marL="24209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781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353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925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2C766ED-3BE3-4759-A906-8B1749A174A4}" type="slidenum">
              <a:rPr lang="en-US" altLang="en-US" sz="1000" smtClean="0"/>
              <a:pPr>
                <a:spcBef>
                  <a:spcPct val="0"/>
                </a:spcBef>
              </a:pPr>
              <a:t>15</a:t>
            </a:fld>
            <a:endParaRPr lang="en-US" altLang="en-US" sz="1000" smtClean="0"/>
          </a:p>
        </p:txBody>
      </p:sp>
      <p:sp>
        <p:nvSpPr>
          <p:cNvPr id="41987" name="Rectangle 2"/>
          <p:cNvSpPr>
            <a:spLocks noGrp="1" noChangeArrowheads="1"/>
          </p:cNvSpPr>
          <p:nvPr>
            <p:ph type="body" idx="1"/>
          </p:nvPr>
        </p:nvSpPr>
        <p:spPr>
          <a:xfrm>
            <a:off x="915988" y="3414713"/>
            <a:ext cx="5026025" cy="491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indent="-180975" eaLnBrk="1" hangingPunct="1">
              <a:lnSpc>
                <a:spcPct val="90000"/>
              </a:lnSpc>
              <a:spcBef>
                <a:spcPct val="40000"/>
              </a:spcBef>
              <a:buFontTx/>
              <a:buChar char="•"/>
            </a:pPr>
            <a:endParaRPr lang="en-US" altLang="en-US" smtClean="0">
              <a:cs typeface="Arial" panose="020B0604020202020204" pitchFamily="34" charset="0"/>
            </a:endParaRPr>
          </a:p>
        </p:txBody>
      </p:sp>
      <p:sp>
        <p:nvSpPr>
          <p:cNvPr id="41988" name="Rectangle 3"/>
          <p:cNvSpPr>
            <a:spLocks noGrp="1" noRot="1" noChangeAspect="1" noChangeArrowheads="1" noTextEdit="1"/>
          </p:cNvSpPr>
          <p:nvPr>
            <p:ph type="sldImg"/>
          </p:nvPr>
        </p:nvSpPr>
        <p:spPr>
          <a:xfrm>
            <a:off x="1585913" y="371475"/>
            <a:ext cx="3530600" cy="2647950"/>
          </a:xfrm>
          <a:ln cap="flat"/>
        </p:spPr>
      </p:sp>
    </p:spTree>
    <p:extLst>
      <p:ext uri="{BB962C8B-B14F-4D97-AF65-F5344CB8AC3E}">
        <p14:creationId xmlns:p14="http://schemas.microsoft.com/office/powerpoint/2010/main" val="315957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777875" y="511175"/>
            <a:ext cx="5903913" cy="4429125"/>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Solution may contain more than the drive. Be sure to know the rating of the phase shifting transformer if a multi-pulse or any filter used for harmonics or long motor leads – especially concerning altitude </a:t>
            </a:r>
          </a:p>
          <a:p>
            <a:endParaRPr lang="en-US" altLang="en-US" smtClean="0">
              <a:cs typeface="Arial" panose="020B0604020202020204" pitchFamily="34" charset="0"/>
            </a:endParaRPr>
          </a:p>
          <a:p>
            <a:r>
              <a:rPr lang="en-US" altLang="en-US" smtClean="0">
                <a:cs typeface="Arial" panose="020B0604020202020204" pitchFamily="34" charset="0"/>
              </a:rPr>
              <a:t>In door – it’s not common – but think about drives in front of large windows</a:t>
            </a:r>
          </a:p>
          <a:p>
            <a:r>
              <a:rPr lang="en-US" altLang="en-US" smtClean="0">
                <a:cs typeface="Arial" panose="020B0604020202020204" pitchFamily="34" charset="0"/>
              </a:rPr>
              <a:t>Its good to know East and West – anything to provide some shading for 3R products?</a:t>
            </a:r>
          </a:p>
          <a:p>
            <a:endParaRPr lang="en-US" altLang="en-US" smtClean="0">
              <a:cs typeface="Arial" panose="020B0604020202020204" pitchFamily="34" charset="0"/>
            </a:endParaRPr>
          </a:p>
          <a:p>
            <a:r>
              <a:rPr lang="en-US" altLang="en-US" smtClean="0">
                <a:cs typeface="Arial" panose="020B0604020202020204" pitchFamily="34" charset="0"/>
              </a:rPr>
              <a:t>Space is always a premium. Make sure products can be mounted back to back or side y side- think about doors swinging open –will they hit anything. Electrical inspectors don’t have to be forgiving and most often are not. It’s for our protection!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DDA4048-EF73-495A-B2C9-E83AF850E375}" type="slidenum">
              <a:rPr lang="en-US" altLang="en-US" sz="1000" smtClean="0"/>
              <a:pPr/>
              <a:t>16</a:t>
            </a:fld>
            <a:endParaRPr lang="en-US" altLang="en-US" sz="1000" smtClean="0"/>
          </a:p>
        </p:txBody>
      </p:sp>
    </p:spTree>
    <p:extLst>
      <p:ext uri="{BB962C8B-B14F-4D97-AF65-F5344CB8AC3E}">
        <p14:creationId xmlns:p14="http://schemas.microsoft.com/office/powerpoint/2010/main" val="60290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777875" y="511175"/>
            <a:ext cx="5903913" cy="4429125"/>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Some drives can be derated to as much as 60 degree C – that’s hot – and one must consider the longevity of the product when installed in this type of environment</a:t>
            </a:r>
          </a:p>
          <a:p>
            <a:endParaRPr lang="en-US" altLang="en-US" smtClean="0">
              <a:cs typeface="Arial" panose="020B0604020202020204" pitchFamily="34" charset="0"/>
            </a:endParaRPr>
          </a:p>
          <a:p>
            <a:r>
              <a:rPr lang="en-US" altLang="en-US" smtClean="0">
                <a:cs typeface="Arial" panose="020B0604020202020204" pitchFamily="34" charset="0"/>
              </a:rPr>
              <a:t>LRS Note – I don’t work well above 104 and neither does electronics…. Not for long, it’s heat stroke</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FEA5F66-6089-4F75-BA26-FB70E0292BC7}" type="slidenum">
              <a:rPr lang="en-US" altLang="en-US" sz="1000" smtClean="0"/>
              <a:pPr/>
              <a:t>17</a:t>
            </a:fld>
            <a:endParaRPr lang="en-US" altLang="en-US" sz="1000" smtClean="0"/>
          </a:p>
        </p:txBody>
      </p:sp>
    </p:spTree>
    <p:extLst>
      <p:ext uri="{BB962C8B-B14F-4D97-AF65-F5344CB8AC3E}">
        <p14:creationId xmlns:p14="http://schemas.microsoft.com/office/powerpoint/2010/main" val="134695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777875" y="511175"/>
            <a:ext cx="5903913" cy="4429125"/>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First introduced to the Aquariums and Zoos through AALSO – Aquatic Animal Life Support Organization</a:t>
            </a:r>
          </a:p>
          <a:p>
            <a:r>
              <a:rPr lang="en-US" altLang="en-US" smtClean="0">
                <a:cs typeface="Arial" panose="020B0604020202020204" pitchFamily="34" charset="0"/>
              </a:rPr>
              <a:t>Displayed the pump efficiency demo in  - Well over 100 LSO (Life Support Operators) and Asc. Stopped to review the drives, pumps and motors</a:t>
            </a:r>
          </a:p>
          <a:p>
            <a:r>
              <a:rPr lang="en-US" altLang="en-US" smtClean="0">
                <a:cs typeface="Arial" panose="020B0604020202020204" pitchFamily="34" charset="0"/>
              </a:rPr>
              <a:t>Many Aquariums and Zoos are operating on the original installed equipment – using FVNR and Flow control valves</a:t>
            </a:r>
          </a:p>
          <a:p>
            <a:r>
              <a:rPr lang="en-US" altLang="en-US" smtClean="0">
                <a:cs typeface="Arial" panose="020B0604020202020204" pitchFamily="34" charset="0"/>
              </a:rPr>
              <a:t>There are over 250 Aquariums in the US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0F614AC-C254-45C2-94C5-C6E3E599607D}" type="slidenum">
              <a:rPr lang="en-US" altLang="en-US" sz="1000" smtClean="0"/>
              <a:pPr/>
              <a:t>20</a:t>
            </a:fld>
            <a:endParaRPr lang="en-US" altLang="en-US" sz="1000" smtClean="0"/>
          </a:p>
        </p:txBody>
      </p:sp>
    </p:spTree>
    <p:extLst>
      <p:ext uri="{BB962C8B-B14F-4D97-AF65-F5344CB8AC3E}">
        <p14:creationId xmlns:p14="http://schemas.microsoft.com/office/powerpoint/2010/main" val="96213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777875" y="511175"/>
            <a:ext cx="5903913" cy="4429125"/>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Pump alley contains all the motors and pumps for the sand filters for this Aquarium.</a:t>
            </a:r>
          </a:p>
          <a:p>
            <a:r>
              <a:rPr lang="en-US" altLang="en-US" smtClean="0">
                <a:cs typeface="Arial" panose="020B0604020202020204" pitchFamily="34" charset="0"/>
              </a:rPr>
              <a:t>There are 7 – 25 Hp, 460 Vac, centrifugal pumps and all 7 were limited to about 45% flow</a:t>
            </a:r>
          </a:p>
          <a:p>
            <a:r>
              <a:rPr lang="en-US" altLang="en-US" smtClean="0">
                <a:cs typeface="Arial" panose="020B0604020202020204" pitchFamily="34" charset="0"/>
              </a:rPr>
              <a:t>City Sub-Station sat adjacent to the Aquarium. The available fault current was high. Used ACQ550 for impedance – otherwise could have used ACS310</a:t>
            </a:r>
          </a:p>
          <a:p>
            <a:endParaRPr lang="en-US" altLang="en-US" smtClean="0">
              <a:cs typeface="Arial" panose="020B0604020202020204" pitchFamily="34" charset="0"/>
            </a:endParaRPr>
          </a:p>
          <a:p>
            <a:endParaRPr lang="en-US" altLang="en-US" smtClean="0">
              <a:cs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85571BB-DAF0-42E5-8D5B-CD05B47F34AD}" type="slidenum">
              <a:rPr lang="en-US" altLang="en-US" sz="1000" smtClean="0"/>
              <a:pPr/>
              <a:t>21</a:t>
            </a:fld>
            <a:endParaRPr lang="en-US" altLang="en-US" sz="1000" smtClean="0"/>
          </a:p>
        </p:txBody>
      </p:sp>
    </p:spTree>
    <p:extLst>
      <p:ext uri="{BB962C8B-B14F-4D97-AF65-F5344CB8AC3E}">
        <p14:creationId xmlns:p14="http://schemas.microsoft.com/office/powerpoint/2010/main" val="3246436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777875" y="511175"/>
            <a:ext cx="5903913" cy="4429125"/>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They were looking for some way to reduce the mechanical impact of starting the pumps cross the line. There is one picture in here showing mechanical damage to one of the flexible couplings.</a:t>
            </a:r>
          </a:p>
          <a:p>
            <a:r>
              <a:rPr lang="en-US" altLang="en-US" smtClean="0">
                <a:cs typeface="Arial" panose="020B0604020202020204" pitchFamily="34" charset="0"/>
              </a:rPr>
              <a:t>The Aquarium Administration Staff was not familiar with using VFD’s or energy savings from them</a:t>
            </a:r>
          </a:p>
          <a:p>
            <a:r>
              <a:rPr lang="en-US" altLang="en-US" smtClean="0">
                <a:cs typeface="Arial" panose="020B0604020202020204" pitchFamily="34" charset="0"/>
              </a:rPr>
              <a:t>Was unsure how to get the rebates</a:t>
            </a:r>
          </a:p>
          <a:p>
            <a:r>
              <a:rPr lang="en-US" altLang="en-US" smtClean="0">
                <a:cs typeface="Arial" panose="020B0604020202020204" pitchFamily="34" charset="0"/>
              </a:rPr>
              <a:t>Local support was critical. Setting the drives up to operate correctly was imperative. The filters at this location had flow sensor that provided a 4-20 mA signal to indicate the flow through the filter – but it had never been utilized – only the display had been used to mechanically set the flow restriction valve. The local ABB distributor had the staff to install and commission as required.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9AD9336-6E77-4A60-91BA-2CD3A982447C}" type="slidenum">
              <a:rPr lang="en-US" altLang="en-US" sz="1000" smtClean="0"/>
              <a:pPr/>
              <a:t>22</a:t>
            </a:fld>
            <a:endParaRPr lang="en-US" altLang="en-US" sz="1000" smtClean="0"/>
          </a:p>
        </p:txBody>
      </p:sp>
    </p:spTree>
    <p:extLst>
      <p:ext uri="{BB962C8B-B14F-4D97-AF65-F5344CB8AC3E}">
        <p14:creationId xmlns:p14="http://schemas.microsoft.com/office/powerpoint/2010/main" val="112030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The first calculations yielded about a 8 month payback. When the rebate people got involved, saw how the system was setup and requirements – they calculated the payback at under 4 months. </a:t>
            </a:r>
          </a:p>
          <a:p>
            <a:endParaRPr lang="en-US" altLang="en-US" smtClean="0">
              <a:cs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03BE3AA-0C4A-4A89-BB1D-34C60F5B7DC0}" type="slidenum">
              <a:rPr lang="en-US" altLang="en-US" sz="1000" smtClean="0"/>
              <a:pPr/>
              <a:t>23</a:t>
            </a:fld>
            <a:endParaRPr lang="en-US" altLang="en-US" sz="1000" smtClean="0"/>
          </a:p>
        </p:txBody>
      </p:sp>
    </p:spTree>
    <p:extLst>
      <p:ext uri="{BB962C8B-B14F-4D97-AF65-F5344CB8AC3E}">
        <p14:creationId xmlns:p14="http://schemas.microsoft.com/office/powerpoint/2010/main" val="110549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777875" y="511175"/>
            <a:ext cx="5903913" cy="4429125"/>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Notice the picture on the right side. Noticed how out of line the rubber “dampner’ is to the pump and pipe system. There was a major concern every time they had to start this pump</a:t>
            </a:r>
          </a:p>
          <a:p>
            <a:r>
              <a:rPr lang="en-US" altLang="en-US" smtClean="0">
                <a:cs typeface="Arial" panose="020B0604020202020204" pitchFamily="34" charset="0"/>
              </a:rPr>
              <a:t>Notice all the labeling on the front of the drive – bottom picture. The local distributor makes labels and attaches all the set up information pertinent to every drive .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FAD72FE-8856-47E8-984F-833C53636FFB}" type="slidenum">
              <a:rPr lang="en-US" altLang="en-US" sz="1000" smtClean="0"/>
              <a:pPr/>
              <a:t>24</a:t>
            </a:fld>
            <a:endParaRPr lang="en-US" altLang="en-US" sz="1000" smtClean="0"/>
          </a:p>
        </p:txBody>
      </p:sp>
    </p:spTree>
    <p:extLst>
      <p:ext uri="{BB962C8B-B14F-4D97-AF65-F5344CB8AC3E}">
        <p14:creationId xmlns:p14="http://schemas.microsoft.com/office/powerpoint/2010/main" val="100604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777875" y="511175"/>
            <a:ext cx="5903913" cy="4429125"/>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34E1839-E172-4E9A-8692-ED4865037206}" type="slidenum">
              <a:rPr lang="en-US" altLang="en-US" sz="1000" smtClean="0"/>
              <a:pPr/>
              <a:t>25</a:t>
            </a:fld>
            <a:endParaRPr lang="en-US" altLang="en-US" sz="1000" smtClean="0"/>
          </a:p>
        </p:txBody>
      </p:sp>
    </p:spTree>
    <p:extLst>
      <p:ext uri="{BB962C8B-B14F-4D97-AF65-F5344CB8AC3E}">
        <p14:creationId xmlns:p14="http://schemas.microsoft.com/office/powerpoint/2010/main" val="175512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cs typeface="Arial" panose="020B0604020202020204" pitchFamily="34" charset="0"/>
              </a:defRPr>
            </a:lvl1pPr>
            <a:lvl2pPr marL="708025" indent="-271463" defTabSz="917575">
              <a:spcBef>
                <a:spcPct val="30000"/>
              </a:spcBef>
              <a:defRPr sz="1200">
                <a:solidFill>
                  <a:schemeClr val="tx1"/>
                </a:solidFill>
                <a:latin typeface="Times New Roman" panose="02020603050405020304" pitchFamily="18" charset="0"/>
                <a:cs typeface="Arial" panose="020B0604020202020204" pitchFamily="34" charset="0"/>
              </a:defRPr>
            </a:lvl2pPr>
            <a:lvl3pPr marL="1090613" indent="-217488" defTabSz="917575">
              <a:spcBef>
                <a:spcPct val="30000"/>
              </a:spcBef>
              <a:defRPr sz="1200">
                <a:solidFill>
                  <a:schemeClr val="tx1"/>
                </a:solidFill>
                <a:latin typeface="Times New Roman" panose="02020603050405020304" pitchFamily="18" charset="0"/>
                <a:cs typeface="Arial" panose="020B0604020202020204" pitchFamily="34" charset="0"/>
              </a:defRPr>
            </a:lvl3pPr>
            <a:lvl4pPr marL="1527175" indent="-217488" defTabSz="917575">
              <a:spcBef>
                <a:spcPct val="30000"/>
              </a:spcBef>
              <a:defRPr sz="1200">
                <a:solidFill>
                  <a:schemeClr val="tx1"/>
                </a:solidFill>
                <a:latin typeface="Times New Roman" panose="02020603050405020304" pitchFamily="18" charset="0"/>
                <a:cs typeface="Arial" panose="020B0604020202020204" pitchFamily="34" charset="0"/>
              </a:defRPr>
            </a:lvl4pPr>
            <a:lvl5pPr marL="1963738" indent="-217488" defTabSz="917575">
              <a:spcBef>
                <a:spcPct val="30000"/>
              </a:spcBef>
              <a:defRPr sz="1200">
                <a:solidFill>
                  <a:schemeClr val="tx1"/>
                </a:solidFill>
                <a:latin typeface="Times New Roman" panose="02020603050405020304" pitchFamily="18" charset="0"/>
                <a:cs typeface="Arial" panose="020B0604020202020204" pitchFamily="34" charset="0"/>
              </a:defRPr>
            </a:lvl5pPr>
            <a:lvl6pPr marL="24209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781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353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925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1FE44EA-7271-40E6-B966-6AB85D5364BA}" type="slidenum">
              <a:rPr lang="en-US" altLang="en-US" sz="1000" smtClean="0"/>
              <a:pPr>
                <a:spcBef>
                  <a:spcPct val="0"/>
                </a:spcBef>
              </a:pPr>
              <a:t>3</a:t>
            </a:fld>
            <a:endParaRPr lang="en-US" altLang="en-US" sz="1000" smtClean="0"/>
          </a:p>
        </p:txBody>
      </p:sp>
      <p:sp>
        <p:nvSpPr>
          <p:cNvPr id="20483" name="Rectangle 2"/>
          <p:cNvSpPr>
            <a:spLocks noGrp="1" noRot="1" noChangeAspect="1" noChangeArrowheads="1" noTextEdit="1"/>
          </p:cNvSpPr>
          <p:nvPr>
            <p:ph type="sldImg"/>
          </p:nvPr>
        </p:nvSpPr>
        <p:spPr>
          <a:xfrm>
            <a:off x="1585913" y="371475"/>
            <a:ext cx="3530600" cy="2647950"/>
          </a:xfrm>
          <a:ln cap="flat"/>
        </p:spPr>
      </p:sp>
      <p:sp>
        <p:nvSpPr>
          <p:cNvPr id="20484" name="Rectangle 3"/>
          <p:cNvSpPr>
            <a:spLocks noGrp="1" noChangeArrowheads="1"/>
          </p:cNvSpPr>
          <p:nvPr>
            <p:ph type="body" idx="1"/>
          </p:nvPr>
        </p:nvSpPr>
        <p:spPr>
          <a:xfrm>
            <a:off x="915988" y="3414713"/>
            <a:ext cx="5026025" cy="491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indent="-180975" eaLnBrk="1" hangingPunct="1">
              <a:lnSpc>
                <a:spcPct val="90000"/>
              </a:lnSpc>
              <a:spcBef>
                <a:spcPct val="40000"/>
              </a:spcBef>
              <a:buFontTx/>
              <a:buChar char="•"/>
            </a:pPr>
            <a:endParaRPr lang="en-US" altLang="en-US" smtClean="0">
              <a:cs typeface="Arial" panose="020B0604020202020204" pitchFamily="34" charset="0"/>
            </a:endParaRPr>
          </a:p>
        </p:txBody>
      </p:sp>
    </p:spTree>
    <p:extLst>
      <p:ext uri="{BB962C8B-B14F-4D97-AF65-F5344CB8AC3E}">
        <p14:creationId xmlns:p14="http://schemas.microsoft.com/office/powerpoint/2010/main" val="3711029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495300"/>
            <a:ext cx="5726113" cy="42957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26</a:t>
            </a:fld>
            <a:endParaRPr lang="en-US" dirty="0"/>
          </a:p>
        </p:txBody>
      </p:sp>
    </p:spTree>
    <p:extLst>
      <p:ext uri="{BB962C8B-B14F-4D97-AF65-F5344CB8AC3E}">
        <p14:creationId xmlns:p14="http://schemas.microsoft.com/office/powerpoint/2010/main" val="135100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188">
              <a:defRPr sz="2400">
                <a:solidFill>
                  <a:schemeClr val="tx1"/>
                </a:solidFill>
                <a:latin typeface="Times New Roman" panose="02020603050405020304" pitchFamily="18" charset="0"/>
                <a:cs typeface="Arial" panose="020B0604020202020204" pitchFamily="34" charset="0"/>
              </a:defRPr>
            </a:lvl1pPr>
            <a:lvl2pPr marL="742950" indent="-285750" defTabSz="992188">
              <a:defRPr sz="2400">
                <a:solidFill>
                  <a:schemeClr val="tx1"/>
                </a:solidFill>
                <a:latin typeface="Times New Roman" panose="02020603050405020304" pitchFamily="18" charset="0"/>
                <a:cs typeface="Arial" panose="020B0604020202020204" pitchFamily="34" charset="0"/>
              </a:defRPr>
            </a:lvl2pPr>
            <a:lvl3pPr marL="1143000" indent="-228600" defTabSz="992188">
              <a:defRPr sz="2400">
                <a:solidFill>
                  <a:schemeClr val="tx1"/>
                </a:solidFill>
                <a:latin typeface="Times New Roman" panose="02020603050405020304" pitchFamily="18" charset="0"/>
                <a:cs typeface="Arial" panose="020B0604020202020204" pitchFamily="34" charset="0"/>
              </a:defRPr>
            </a:lvl3pPr>
            <a:lvl4pPr marL="1600200" indent="-228600" defTabSz="992188">
              <a:defRPr sz="2400">
                <a:solidFill>
                  <a:schemeClr val="tx1"/>
                </a:solidFill>
                <a:latin typeface="Times New Roman" panose="02020603050405020304" pitchFamily="18" charset="0"/>
                <a:cs typeface="Arial" panose="020B0604020202020204" pitchFamily="34" charset="0"/>
              </a:defRPr>
            </a:lvl4pPr>
            <a:lvl5pPr marL="2057400" indent="-228600" defTabSz="992188">
              <a:defRPr sz="2400">
                <a:solidFill>
                  <a:schemeClr val="tx1"/>
                </a:solidFill>
                <a:latin typeface="Times New Roman" panose="02020603050405020304" pitchFamily="18" charset="0"/>
                <a:cs typeface="Arial" panose="020B0604020202020204" pitchFamily="34" charset="0"/>
              </a:defRPr>
            </a:lvl5pPr>
            <a:lvl6pPr marL="2514600" indent="-228600" defTabSz="992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92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92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9218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25F5761-D59F-4AE4-9A4B-36F65F9CDBF0}" type="slidenum">
              <a:rPr lang="de-CH" altLang="en-US" sz="1000" smtClean="0">
                <a:latin typeface="Arial" panose="020B0604020202020204" pitchFamily="34" charset="0"/>
              </a:rPr>
              <a:pPr/>
              <a:t>4</a:t>
            </a:fld>
            <a:endParaRPr lang="de-CH" altLang="en-US" sz="1000"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Several packaged options are available for the ACQ550.  A packaged version with a disconnect and fuses is one choice and a packaged version with circuit breaker is another.  Both versions include the standard Advanced Control Panel, along with the embedded fieldbus communications capability previously mentioned.  This package option allows the user to standardize on equipment style and reduce the required wiring and wall space.  Within the packaged option, there are a variety of control interface possibilities, including speed pot, Start/Stop pushbuttons and pilot lights.</a:t>
            </a:r>
          </a:p>
        </p:txBody>
      </p:sp>
    </p:spTree>
    <p:extLst>
      <p:ext uri="{BB962C8B-B14F-4D97-AF65-F5344CB8AC3E}">
        <p14:creationId xmlns:p14="http://schemas.microsoft.com/office/powerpoint/2010/main" val="257149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F9DD807-09DC-4169-B3DB-400E9B0CC899}" type="slidenum">
              <a:rPr lang="en-US" altLang="en-US" smtClean="0"/>
              <a:pPr>
                <a:spcBef>
                  <a:spcPct val="0"/>
                </a:spcBef>
              </a:pPr>
              <a:t>7</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105557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p:txBody>
          <a:bodyPr/>
          <a:lstStyle/>
          <a:p>
            <a:pPr>
              <a:defRPr/>
            </a:pPr>
            <a:r>
              <a:rPr lang="de-CH" smtClean="0"/>
              <a:t>Property of ABB LV Drives, Do Not Copy - Do Not Distribute</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de-CH" altLang="en-US" sz="1000" smtClean="0"/>
              <a:t>Page</a:t>
            </a:r>
            <a:fld id="{0A67F02A-B185-4AED-90BE-748D537DE418}" type="slidenum">
              <a:rPr lang="de-CH" altLang="en-US" sz="1000" smtClean="0"/>
              <a:pPr>
                <a:spcBef>
                  <a:spcPct val="0"/>
                </a:spcBef>
              </a:pPr>
              <a:t>8</a:t>
            </a:fld>
            <a:endParaRPr lang="de-CH" altLang="en-US" sz="1000" smtClean="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This figure conceptualizes how the three fundamental sections of an AC drive function together to convert fixed frequency, fixed voltage input power into variable frequency, variable voltage output power.</a:t>
            </a:r>
          </a:p>
          <a:p>
            <a:pPr eaLnBrk="1" hangingPunct="1"/>
            <a:r>
              <a:rPr lang="en-US" altLang="en-US" smtClean="0">
                <a:cs typeface="Arial" panose="020B0604020202020204" pitchFamily="34" charset="0"/>
              </a:rPr>
              <a:t>(click)</a:t>
            </a:r>
          </a:p>
          <a:p>
            <a:pPr eaLnBrk="1" hangingPunct="1"/>
            <a:r>
              <a:rPr lang="en-US" altLang="en-US" smtClean="0">
                <a:cs typeface="Arial" panose="020B0604020202020204" pitchFamily="34" charset="0"/>
              </a:rPr>
              <a:t>First, fixed frequency, fixed voltage three phase power is applied to the drive input diode bridge.  The diode bridge converts this AC voltage input into a DC voltage which has relatively high ripple content.</a:t>
            </a:r>
          </a:p>
          <a:p>
            <a:pPr eaLnBrk="1" hangingPunct="1"/>
            <a:r>
              <a:rPr lang="en-US" altLang="en-US" smtClean="0">
                <a:cs typeface="Arial" panose="020B0604020202020204" pitchFamily="34" charset="0"/>
              </a:rPr>
              <a:t>(click)</a:t>
            </a:r>
          </a:p>
          <a:p>
            <a:pPr eaLnBrk="1" hangingPunct="1"/>
            <a:r>
              <a:rPr lang="en-US" altLang="en-US" smtClean="0">
                <a:cs typeface="Arial" panose="020B0604020202020204" pitchFamily="34" charset="0"/>
              </a:rPr>
              <a:t>Next, the DC link section filters the DC voltage modifying it into a smooth DC bus source.</a:t>
            </a:r>
          </a:p>
          <a:p>
            <a:pPr eaLnBrk="1" hangingPunct="1"/>
            <a:r>
              <a:rPr lang="en-US" altLang="en-US" smtClean="0">
                <a:cs typeface="Arial" panose="020B0604020202020204" pitchFamily="34" charset="0"/>
              </a:rPr>
              <a:t>(click)</a:t>
            </a:r>
          </a:p>
          <a:p>
            <a:pPr eaLnBrk="1" hangingPunct="1"/>
            <a:r>
              <a:rPr lang="en-US" altLang="en-US" smtClean="0">
                <a:cs typeface="Arial" panose="020B0604020202020204" pitchFamily="34" charset="0"/>
              </a:rPr>
              <a:t>Finally, the output IGBT section converts the smooth DC into variable frequency, variable voltage, 3 phase output power.  This is achieved via intelligent pulse width modulation, or PWM control, that is further described on subsequent slides.</a:t>
            </a:r>
          </a:p>
        </p:txBody>
      </p:sp>
    </p:spTree>
    <p:extLst>
      <p:ext uri="{BB962C8B-B14F-4D97-AF65-F5344CB8AC3E}">
        <p14:creationId xmlns:p14="http://schemas.microsoft.com/office/powerpoint/2010/main" val="351704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p:txBody>
          <a:bodyPr/>
          <a:lstStyle/>
          <a:p>
            <a:pPr>
              <a:defRPr/>
            </a:pPr>
            <a:r>
              <a:rPr lang="de-CH" smtClean="0"/>
              <a:t>Property of ABB LV Drives, Do Not Copy - Do Not Distribute</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de-CH" altLang="en-US" sz="1000" smtClean="0"/>
              <a:t>Page</a:t>
            </a:r>
            <a:fld id="{4D9948EC-1D95-42CE-B484-7EB29C9ABD17}" type="slidenum">
              <a:rPr lang="de-CH" altLang="en-US" sz="1000" smtClean="0"/>
              <a:pPr>
                <a:spcBef>
                  <a:spcPct val="0"/>
                </a:spcBef>
              </a:pPr>
              <a:t>9</a:t>
            </a:fld>
            <a:endParaRPr lang="de-CH" altLang="en-US" sz="1000" smtClean="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How this all works is much easier to understand if it is demonstrated.</a:t>
            </a:r>
          </a:p>
          <a:p>
            <a:pPr eaLnBrk="1" hangingPunct="1"/>
            <a:r>
              <a:rPr lang="en-US" altLang="en-US" smtClean="0">
                <a:cs typeface="Arial" panose="020B0604020202020204" pitchFamily="34" charset="0"/>
              </a:rPr>
              <a:t>(click)</a:t>
            </a:r>
          </a:p>
          <a:p>
            <a:pPr eaLnBrk="1" hangingPunct="1"/>
            <a:r>
              <a:rPr lang="en-US" altLang="en-US" smtClean="0">
                <a:cs typeface="Arial" panose="020B0604020202020204" pitchFamily="34" charset="0"/>
              </a:rPr>
              <a:t>Initially pulse on time is relatively short and pulse off time is relatively long.  Based on a time average, this results in an effectively low voltage.  Each successive pulse is given a slightly larger on time versus off time.  Thus, the effective voltage increases with each succeeding pulse.  This pattern continues until the pulse that corresponds to the peak of the desired sine wave occurs.</a:t>
            </a:r>
          </a:p>
          <a:p>
            <a:pPr eaLnBrk="1" hangingPunct="1"/>
            <a:r>
              <a:rPr lang="en-US" altLang="en-US" smtClean="0">
                <a:cs typeface="Arial" panose="020B0604020202020204" pitchFamily="34" charset="0"/>
              </a:rPr>
              <a:t>(click)</a:t>
            </a:r>
          </a:p>
          <a:p>
            <a:pPr eaLnBrk="1" hangingPunct="1"/>
            <a:r>
              <a:rPr lang="en-US" altLang="en-US" smtClean="0">
                <a:cs typeface="Arial" panose="020B0604020202020204" pitchFamily="34" charset="0"/>
              </a:rPr>
              <a:t>At this point the pattern reverses and on time versus off time decreases with each succeeding pulse.</a:t>
            </a:r>
          </a:p>
          <a:p>
            <a:pPr eaLnBrk="1" hangingPunct="1"/>
            <a:r>
              <a:rPr lang="en-US" altLang="en-US" smtClean="0">
                <a:cs typeface="Arial" panose="020B0604020202020204" pitchFamily="34" charset="0"/>
              </a:rPr>
              <a:t>(click)</a:t>
            </a:r>
          </a:p>
          <a:p>
            <a:pPr eaLnBrk="1" hangingPunct="1"/>
            <a:r>
              <a:rPr lang="en-US" altLang="en-US" smtClean="0">
                <a:cs typeface="Arial" panose="020B0604020202020204" pitchFamily="34" charset="0"/>
              </a:rPr>
              <a:t>If the effective voltage versus time of the pulse train is superimposed on top of the pulse train, it can be easily seen that the positive portion of a sinusoidal waveshape is thus generated.</a:t>
            </a:r>
          </a:p>
        </p:txBody>
      </p:sp>
    </p:spTree>
    <p:extLst>
      <p:ext uri="{BB962C8B-B14F-4D97-AF65-F5344CB8AC3E}">
        <p14:creationId xmlns:p14="http://schemas.microsoft.com/office/powerpoint/2010/main" val="374399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p:txBody>
          <a:bodyPr/>
          <a:lstStyle/>
          <a:p>
            <a:pPr>
              <a:defRPr/>
            </a:pPr>
            <a:r>
              <a:rPr lang="de-CH" smtClean="0"/>
              <a:t>Property of ABB LV Drives, Do Not Copy - Do Not Distribute</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defTabSz="917575">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defTabSz="917575">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de-CH" altLang="en-US" sz="1000" smtClean="0"/>
              <a:t>Page</a:t>
            </a:r>
            <a:fld id="{10D1BA32-956D-46B5-8B60-6E38DE3AD28E}" type="slidenum">
              <a:rPr lang="de-CH" altLang="en-US" sz="1000" smtClean="0"/>
              <a:pPr>
                <a:spcBef>
                  <a:spcPct val="0"/>
                </a:spcBef>
              </a:pPr>
              <a:t>10</a:t>
            </a:fld>
            <a:endParaRPr lang="de-CH" altLang="en-US" sz="1000" smtClean="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The same pattern can be repeated using pulse width modulation and the lower switch position to connect to the negative DC bus.  This generates the negative portion of the sinusoidal wave shape.  Thus, using the upper and lower switches, a sinusoidal waveshape with both variable magnitude and variable frequency can be generated.  This is precisely the basic controlled waveshape needed to power an induction motor over a wide speed range.</a:t>
            </a:r>
          </a:p>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67283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cs typeface="Arial" panose="020B0604020202020204" pitchFamily="34" charset="0"/>
              </a:defRPr>
            </a:lvl1pPr>
            <a:lvl2pPr marL="708025" indent="-271463" defTabSz="917575">
              <a:spcBef>
                <a:spcPct val="30000"/>
              </a:spcBef>
              <a:defRPr sz="1200">
                <a:solidFill>
                  <a:schemeClr val="tx1"/>
                </a:solidFill>
                <a:latin typeface="Times New Roman" panose="02020603050405020304" pitchFamily="18" charset="0"/>
                <a:cs typeface="Arial" panose="020B0604020202020204" pitchFamily="34" charset="0"/>
              </a:defRPr>
            </a:lvl2pPr>
            <a:lvl3pPr marL="1090613" indent="-217488" defTabSz="917575">
              <a:spcBef>
                <a:spcPct val="30000"/>
              </a:spcBef>
              <a:defRPr sz="1200">
                <a:solidFill>
                  <a:schemeClr val="tx1"/>
                </a:solidFill>
                <a:latin typeface="Times New Roman" panose="02020603050405020304" pitchFamily="18" charset="0"/>
                <a:cs typeface="Arial" panose="020B0604020202020204" pitchFamily="34" charset="0"/>
              </a:defRPr>
            </a:lvl3pPr>
            <a:lvl4pPr marL="1527175" indent="-217488" defTabSz="917575">
              <a:spcBef>
                <a:spcPct val="30000"/>
              </a:spcBef>
              <a:defRPr sz="1200">
                <a:solidFill>
                  <a:schemeClr val="tx1"/>
                </a:solidFill>
                <a:latin typeface="Times New Roman" panose="02020603050405020304" pitchFamily="18" charset="0"/>
                <a:cs typeface="Arial" panose="020B0604020202020204" pitchFamily="34" charset="0"/>
              </a:defRPr>
            </a:lvl4pPr>
            <a:lvl5pPr marL="1963738" indent="-217488" defTabSz="917575">
              <a:spcBef>
                <a:spcPct val="30000"/>
              </a:spcBef>
              <a:defRPr sz="1200">
                <a:solidFill>
                  <a:schemeClr val="tx1"/>
                </a:solidFill>
                <a:latin typeface="Times New Roman" panose="02020603050405020304" pitchFamily="18" charset="0"/>
                <a:cs typeface="Arial" panose="020B0604020202020204" pitchFamily="34" charset="0"/>
              </a:defRPr>
            </a:lvl5pPr>
            <a:lvl6pPr marL="24209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781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353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92538" indent="-217488" defTabSz="9175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5757A5E1-DE3B-47AE-A103-CFFD31182501}" type="slidenum">
              <a:rPr lang="en-US" altLang="en-US" sz="1000" smtClean="0"/>
              <a:pPr>
                <a:spcBef>
                  <a:spcPct val="0"/>
                </a:spcBef>
              </a:pPr>
              <a:t>12</a:t>
            </a:fld>
            <a:endParaRPr lang="en-US" altLang="en-US" sz="1000" smtClean="0"/>
          </a:p>
        </p:txBody>
      </p:sp>
      <p:sp>
        <p:nvSpPr>
          <p:cNvPr id="35843" name="Rectangle 2"/>
          <p:cNvSpPr>
            <a:spLocks noGrp="1" noRot="1" noChangeAspect="1" noChangeArrowheads="1" noTextEdit="1"/>
          </p:cNvSpPr>
          <p:nvPr>
            <p:ph type="sldImg"/>
          </p:nvPr>
        </p:nvSpPr>
        <p:spPr>
          <a:xfrm>
            <a:off x="1585913" y="371475"/>
            <a:ext cx="3530600" cy="2647950"/>
          </a:xfrm>
          <a:ln cap="flat"/>
        </p:spPr>
      </p:sp>
      <p:sp>
        <p:nvSpPr>
          <p:cNvPr id="35844" name="Rectangle 3"/>
          <p:cNvSpPr>
            <a:spLocks noGrp="1" noChangeArrowheads="1"/>
          </p:cNvSpPr>
          <p:nvPr>
            <p:ph type="body" idx="1"/>
          </p:nvPr>
        </p:nvSpPr>
        <p:spPr>
          <a:xfrm>
            <a:off x="915988" y="3414713"/>
            <a:ext cx="5026025" cy="491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indent="-180975" eaLnBrk="1" hangingPunct="1">
              <a:lnSpc>
                <a:spcPct val="90000"/>
              </a:lnSpc>
              <a:spcBef>
                <a:spcPct val="40000"/>
              </a:spcBef>
              <a:buFontTx/>
              <a:buChar char="•"/>
            </a:pPr>
            <a:endParaRPr lang="en-US" altLang="en-US" smtClean="0">
              <a:cs typeface="Arial" panose="020B0604020202020204" pitchFamily="34" charset="0"/>
            </a:endParaRPr>
          </a:p>
        </p:txBody>
      </p:sp>
    </p:spTree>
    <p:extLst>
      <p:ext uri="{BB962C8B-B14F-4D97-AF65-F5344CB8AC3E}">
        <p14:creationId xmlns:p14="http://schemas.microsoft.com/office/powerpoint/2010/main" val="245734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777875" y="511175"/>
            <a:ext cx="5903913" cy="4429125"/>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cs typeface="Arial" panose="020B0604020202020204" pitchFamily="34" charset="0"/>
              </a:rPr>
              <a:t>Discuss Affinity Laws here – briefly – </a:t>
            </a:r>
          </a:p>
          <a:p>
            <a:r>
              <a:rPr lang="en-US" altLang="en-US" smtClean="0">
                <a:cs typeface="Arial" panose="020B0604020202020204" pitchFamily="34" charset="0"/>
              </a:rPr>
              <a:t>Motor Speed = 120 x Applied Frequency/ Number of motor poles. This makes it pretty easy to see that the only thing we have control over is the applied frequency. 120 is a constant and the number of poles is the motor is fixed. Think ---it’s a Variable Frequency Drive it is not a Variable Speed Drive – variable speed could be imply mechanical means like pulleys and sheaves – old Reeves drives and such. </a:t>
            </a:r>
          </a:p>
          <a:p>
            <a:endParaRPr lang="en-US" altLang="en-US" smtClean="0">
              <a:cs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New Roman" panose="02020603050405020304" pitchFamily="18" charset="0"/>
                <a:cs typeface="Arial" panose="020B0604020202020204" pitchFamily="34" charset="0"/>
              </a:defRPr>
            </a:lvl1pPr>
            <a:lvl2pPr marL="742950" indent="-285750" defTabSz="917575">
              <a:defRPr sz="2400">
                <a:solidFill>
                  <a:schemeClr val="tx1"/>
                </a:solidFill>
                <a:latin typeface="Times New Roman" panose="02020603050405020304" pitchFamily="18" charset="0"/>
                <a:cs typeface="Arial" panose="020B0604020202020204" pitchFamily="34" charset="0"/>
              </a:defRPr>
            </a:lvl2pPr>
            <a:lvl3pPr marL="1143000" indent="-228600" defTabSz="917575">
              <a:defRPr sz="2400">
                <a:solidFill>
                  <a:schemeClr val="tx1"/>
                </a:solidFill>
                <a:latin typeface="Times New Roman" panose="02020603050405020304" pitchFamily="18" charset="0"/>
                <a:cs typeface="Arial" panose="020B0604020202020204" pitchFamily="34" charset="0"/>
              </a:defRPr>
            </a:lvl3pPr>
            <a:lvl4pPr marL="1600200" indent="-228600" defTabSz="917575">
              <a:defRPr sz="2400">
                <a:solidFill>
                  <a:schemeClr val="tx1"/>
                </a:solidFill>
                <a:latin typeface="Times New Roman" panose="02020603050405020304" pitchFamily="18" charset="0"/>
                <a:cs typeface="Arial" panose="020B0604020202020204" pitchFamily="34" charset="0"/>
              </a:defRPr>
            </a:lvl4pPr>
            <a:lvl5pPr marL="2057400" indent="-228600" defTabSz="917575">
              <a:defRPr sz="2400">
                <a:solidFill>
                  <a:schemeClr val="tx1"/>
                </a:solidFill>
                <a:latin typeface="Times New Roman" panose="02020603050405020304" pitchFamily="18" charset="0"/>
                <a:cs typeface="Arial" panose="020B0604020202020204" pitchFamily="34" charset="0"/>
              </a:defRPr>
            </a:lvl5pPr>
            <a:lvl6pPr marL="25146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175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D955BF9-FB2C-4565-A9E4-DC13C5D2E54C}" type="slidenum">
              <a:rPr lang="en-US" altLang="en-US" sz="1000" smtClean="0"/>
              <a:pPr/>
              <a:t>13</a:t>
            </a:fld>
            <a:endParaRPr lang="en-US" altLang="en-US" sz="1000" smtClean="0"/>
          </a:p>
        </p:txBody>
      </p:sp>
    </p:spTree>
    <p:extLst>
      <p:ext uri="{BB962C8B-B14F-4D97-AF65-F5344CB8AC3E}">
        <p14:creationId xmlns:p14="http://schemas.microsoft.com/office/powerpoint/2010/main" val="42547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baseline="0">
                <a:solidFill>
                  <a:schemeClr val="accent2"/>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396875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userDrawn="1"/>
        </p:nvPicPr>
        <p:blipFill>
          <a:blip r:embed="rId3"/>
          <a:srcRect/>
          <a:stretch>
            <a:fillRect/>
          </a:stretch>
        </p:blipFill>
        <p:spPr bwMode="gray">
          <a:xfrm>
            <a:off x="214313" y="225425"/>
            <a:ext cx="8713787" cy="3602038"/>
          </a:xfrm>
          <a:prstGeom prst="rect">
            <a:avLst/>
          </a:prstGeom>
          <a:noFill/>
          <a:ln w="9525">
            <a:noFill/>
            <a:miter lim="800000"/>
            <a:headEnd/>
            <a:tailEnd/>
          </a:ln>
        </p:spPr>
      </p:pic>
    </p:spTree>
    <p:extLst>
      <p:ext uri="{BB962C8B-B14F-4D97-AF65-F5344CB8AC3E}">
        <p14:creationId xmlns:p14="http://schemas.microsoft.com/office/powerpoint/2010/main" val="176572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88100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71114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3"/>
            <a:ext cx="6191062"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62137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08715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03730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21473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0"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8549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209550" y="1592263"/>
            <a:ext cx="8712000"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5"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359130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4"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18423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41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396875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prstGeom prst="rect">
            <a:avLst/>
          </a:prstGeom>
          <a:ln>
            <a:noFill/>
          </a:ln>
        </p:spPr>
        <p:txBody>
          <a:bodyPr>
            <a:noAutofit/>
          </a:bodyPr>
          <a:lstStyle/>
          <a:p>
            <a:r>
              <a:rPr lang="en-US" smtClean="0"/>
              <a:t>Click icon to add picture</a:t>
            </a:r>
            <a:endParaRPr lang="en-US" dirty="0"/>
          </a:p>
        </p:txBody>
      </p:sp>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2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5" name="Group 2"/>
          <p:cNvGrpSpPr>
            <a:grpSpLocks/>
          </p:cNvGrpSpPr>
          <p:nvPr/>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dirty="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grpSp>
        <p:nvGrpSpPr>
          <p:cNvPr id="8" name="Group 2"/>
          <p:cNvGrpSpPr>
            <a:grpSpLocks/>
          </p:cNvGrpSpPr>
          <p:nvPr userDrawn="1"/>
        </p:nvGrpSpPr>
        <p:grpSpPr bwMode="gray">
          <a:xfrm>
            <a:off x="0" y="0"/>
            <a:ext cx="9144000" cy="6858000"/>
            <a:chOff x="0" y="0"/>
            <a:chExt cx="5760" cy="4320"/>
          </a:xfrm>
        </p:grpSpPr>
        <p:sp>
          <p:nvSpPr>
            <p:cNvPr id="9"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dirty="0">
                <a:latin typeface="+mn-lt"/>
              </a:endParaRPr>
            </a:p>
          </p:txBody>
        </p:sp>
        <p:pic>
          <p:nvPicPr>
            <p:cNvPr id="10"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993457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60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737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13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1143000"/>
            <a:ext cx="4013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44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a:lvl1pPr>
          </a:lstStyle>
          <a:p>
            <a:pPr>
              <a:defRPr/>
            </a:pPr>
            <a:r>
              <a:rPr lang="en-US"/>
              <a:t>Month DD, YYYY</a:t>
            </a:r>
          </a:p>
        </p:txBody>
      </p:sp>
    </p:spTree>
    <p:extLst>
      <p:ext uri="{BB962C8B-B14F-4D97-AF65-F5344CB8AC3E}">
        <p14:creationId xmlns:p14="http://schemas.microsoft.com/office/powerpoint/2010/main" val="9393937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a:lvl1pPr>
          </a:lstStyle>
          <a:p>
            <a:pPr>
              <a:defRPr/>
            </a:pPr>
            <a:r>
              <a:rPr lang="en-US"/>
              <a:t>Month DD, YYYY</a:t>
            </a:r>
          </a:p>
        </p:txBody>
      </p:sp>
    </p:spTree>
    <p:extLst>
      <p:ext uri="{BB962C8B-B14F-4D97-AF65-F5344CB8AC3E}">
        <p14:creationId xmlns:p14="http://schemas.microsoft.com/office/powerpoint/2010/main" val="27911763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8128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013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1143000"/>
            <a:ext cx="4013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595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a:lvl1pPr>
          </a:lstStyle>
          <a:p>
            <a:pPr>
              <a:defRPr/>
            </a:pPr>
            <a:r>
              <a:rPr lang="en-US"/>
              <a:t>Month DD, YYYY</a:t>
            </a:r>
          </a:p>
        </p:txBody>
      </p:sp>
    </p:spTree>
    <p:extLst>
      <p:ext uri="{BB962C8B-B14F-4D97-AF65-F5344CB8AC3E}">
        <p14:creationId xmlns:p14="http://schemas.microsoft.com/office/powerpoint/2010/main" val="36240486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a:lvl1pPr>
          </a:lstStyle>
          <a:p>
            <a:pPr>
              <a:defRPr/>
            </a:pPr>
            <a:r>
              <a:rPr lang="en-US"/>
              <a:t>Month DD, YYYY</a:t>
            </a:r>
          </a:p>
        </p:txBody>
      </p:sp>
    </p:spTree>
    <p:extLst>
      <p:ext uri="{BB962C8B-B14F-4D97-AF65-F5344CB8AC3E}">
        <p14:creationId xmlns:p14="http://schemas.microsoft.com/office/powerpoint/2010/main" val="2552586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a:lvl1pPr>
          </a:lstStyle>
          <a:p>
            <a:pPr>
              <a:defRPr/>
            </a:pPr>
            <a:r>
              <a:rPr lang="en-US"/>
              <a:t>Month DD, YYYY</a:t>
            </a:r>
          </a:p>
        </p:txBody>
      </p:sp>
    </p:spTree>
    <p:extLst>
      <p:ext uri="{BB962C8B-B14F-4D97-AF65-F5344CB8AC3E}">
        <p14:creationId xmlns:p14="http://schemas.microsoft.com/office/powerpoint/2010/main" val="15472038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out pictur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1"/>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525600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30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dirty="0"/>
            </a:lvl1pPr>
          </a:lstStyle>
          <a:p>
            <a:pPr>
              <a:defRPr/>
            </a:pPr>
            <a:r>
              <a:rPr lang="en-US"/>
              <a:t>Month DD, YYYY</a:t>
            </a:r>
          </a:p>
        </p:txBody>
      </p:sp>
    </p:spTree>
    <p:extLst>
      <p:ext uri="{BB962C8B-B14F-4D97-AF65-F5344CB8AC3E}">
        <p14:creationId xmlns:p14="http://schemas.microsoft.com/office/powerpoint/2010/main" val="24656534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dirty="0"/>
            </a:lvl1pPr>
          </a:lstStyle>
          <a:p>
            <a:pPr>
              <a:defRPr/>
            </a:pPr>
            <a:r>
              <a:rPr lang="en-US"/>
              <a:t>Month DD, YYYY</a:t>
            </a:r>
          </a:p>
        </p:txBody>
      </p:sp>
    </p:spTree>
    <p:extLst>
      <p:ext uri="{BB962C8B-B14F-4D97-AF65-F5344CB8AC3E}">
        <p14:creationId xmlns:p14="http://schemas.microsoft.com/office/powerpoint/2010/main" val="54350567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dirty="0"/>
            </a:lvl1pPr>
          </a:lstStyle>
          <a:p>
            <a:pPr>
              <a:defRPr/>
            </a:pPr>
            <a:r>
              <a:rPr lang="en-US"/>
              <a:t>Month DD, YYYY</a:t>
            </a:r>
          </a:p>
        </p:txBody>
      </p:sp>
    </p:spTree>
    <p:extLst>
      <p:ext uri="{BB962C8B-B14F-4D97-AF65-F5344CB8AC3E}">
        <p14:creationId xmlns:p14="http://schemas.microsoft.com/office/powerpoint/2010/main" val="242684643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dirty="0"/>
            </a:lvl1pPr>
          </a:lstStyle>
          <a:p>
            <a:pPr>
              <a:defRPr/>
            </a:pPr>
            <a:r>
              <a:rPr lang="en-US"/>
              <a:t>Month DD, YYYY</a:t>
            </a:r>
          </a:p>
        </p:txBody>
      </p:sp>
    </p:spTree>
    <p:extLst>
      <p:ext uri="{BB962C8B-B14F-4D97-AF65-F5344CB8AC3E}">
        <p14:creationId xmlns:p14="http://schemas.microsoft.com/office/powerpoint/2010/main" val="30750022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en-US" noProof="0" smtClean="0"/>
              <a:t>Click to edit Master title style</a:t>
            </a:r>
            <a:endParaRPr lang="en-US" dirty="0"/>
          </a:p>
        </p:txBody>
      </p:sp>
      <p:sp>
        <p:nvSpPr>
          <p:cNvPr id="5" name="Textplatzhalter 4"/>
          <p:cNvSpPr>
            <a:spLocks noGrp="1"/>
          </p:cNvSpPr>
          <p:nvPr>
            <p:ph type="body" sz="quarter" idx="10"/>
          </p:nvPr>
        </p:nvSpPr>
        <p:spPr bwMode="gray">
          <a:xfrm>
            <a:off x="1476373" y="1592262"/>
            <a:ext cx="6192000" cy="4608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Subtitle"/>
          <p:cNvSpPr>
            <a:spLocks noGrp="1"/>
          </p:cNvSpPr>
          <p:nvPr>
            <p:ph type="body" sz="quarter" idx="12"/>
          </p:nvPr>
        </p:nvSpPr>
        <p:spPr>
          <a:xfrm>
            <a:off x="0" y="694799"/>
            <a:ext cx="9144000" cy="897464"/>
          </a:xfr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smtClean="0"/>
              <a:t>Click to edit Master text styles</a:t>
            </a:r>
          </a:p>
        </p:txBody>
      </p:sp>
      <p:sp>
        <p:nvSpPr>
          <p:cNvPr id="7" name="Date Placeholder 1"/>
          <p:cNvSpPr>
            <a:spLocks noGrp="1"/>
          </p:cNvSpPr>
          <p:nvPr>
            <p:ph type="dt" sz="half" idx="13"/>
          </p:nvPr>
        </p:nvSpPr>
        <p:spPr>
          <a:xfrm>
            <a:off x="209550" y="6567488"/>
            <a:ext cx="727075" cy="96837"/>
          </a:xfrm>
          <a:prstGeom prst="rect">
            <a:avLst/>
          </a:prstGeom>
        </p:spPr>
        <p:txBody>
          <a:bodyPr/>
          <a:lstStyle>
            <a:lvl1pPr>
              <a:defRPr dirty="0"/>
            </a:lvl1pPr>
          </a:lstStyle>
          <a:p>
            <a:pPr>
              <a:defRPr/>
            </a:pPr>
            <a:r>
              <a:rPr lang="en-US"/>
              <a:t>Month DD, YYYY</a:t>
            </a:r>
          </a:p>
        </p:txBody>
      </p:sp>
    </p:spTree>
    <p:extLst>
      <p:ext uri="{BB962C8B-B14F-4D97-AF65-F5344CB8AC3E}">
        <p14:creationId xmlns:p14="http://schemas.microsoft.com/office/powerpoint/2010/main" val="9924670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with pictur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prstGeom prst="rect">
            <a:avLst/>
          </a:prstGeom>
          <a:ln>
            <a:noFill/>
          </a:ln>
        </p:spPr>
        <p:txBody>
          <a:bodyPr>
            <a:noAutofit/>
          </a:bodyPr>
          <a:lstStyle/>
          <a:p>
            <a:r>
              <a:rPr lang="en-US" smtClean="0"/>
              <a:t>Click icon to add picture</a:t>
            </a:r>
            <a:endParaRPr lang="en-US" dirty="0"/>
          </a:p>
        </p:txBody>
      </p:sp>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7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without picture">
    <p:spTree>
      <p:nvGrpSpPr>
        <p:cNvPr id="1" name=""/>
        <p:cNvGrpSpPr/>
        <p:nvPr/>
      </p:nvGrpSpPr>
      <p:grpSpPr>
        <a:xfrm>
          <a:off x="0" y="0"/>
          <a:ext cx="0" cy="0"/>
          <a:chOff x="0" y="0"/>
          <a:chExt cx="0" cy="0"/>
        </a:xfrm>
      </p:grpSpPr>
      <p:sp>
        <p:nvSpPr>
          <p:cNvPr id="6"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57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smtClean="0"/>
              <a:t>Click to add Title</a:t>
            </a:r>
            <a:endParaRPr lang="en-US" dirty="0"/>
          </a:p>
        </p:txBody>
      </p:sp>
      <p:sp>
        <p:nvSpPr>
          <p:cNvPr id="5" name="Textplatzhalter 4"/>
          <p:cNvSpPr>
            <a:spLocks noGrp="1"/>
          </p:cNvSpPr>
          <p:nvPr>
            <p:ph type="body" sz="quarter" idx="10" hasCustomPrompt="1"/>
          </p:nvPr>
        </p:nvSpPr>
        <p:spPr bwMode="gray">
          <a:xfrm>
            <a:off x="1476373" y="1592262"/>
            <a:ext cx="6192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9"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23186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Text Placeholder 2"/>
          <p:cNvSpPr>
            <a:spLocks noGrp="1"/>
          </p:cNvSpPr>
          <p:nvPr>
            <p:ph type="body" sz="quarter" idx="13" hasCustomPrompt="1"/>
          </p:nvPr>
        </p:nvSpPr>
        <p:spPr>
          <a:xfrm>
            <a:off x="4643438" y="1592262"/>
            <a:ext cx="302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8532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209550" y="1592263"/>
            <a:ext cx="1122363"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7471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baseline="0"/>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3"/>
            <a:ext cx="3024000"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84681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smtClean="0"/>
              <a:t>Click to add Title</a:t>
            </a:r>
            <a:endParaRPr lang="en-US" dirty="0"/>
          </a:p>
        </p:txBody>
      </p:sp>
      <p:grpSp>
        <p:nvGrpSpPr>
          <p:cNvPr id="6" name="Group 275"/>
          <p:cNvGrpSpPr>
            <a:grpSpLocks/>
          </p:cNvGrpSpPr>
          <p:nvPr/>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13" name="Group 282"/>
          <p:cNvGrpSpPr>
            <a:grpSpLocks/>
          </p:cNvGrpSpPr>
          <p:nvPr/>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21" name="Group 290"/>
          <p:cNvGrpSpPr>
            <a:grpSpLocks/>
          </p:cNvGrpSpPr>
          <p:nvPr/>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29" name="Group 298"/>
          <p:cNvGrpSpPr>
            <a:grpSpLocks/>
          </p:cNvGrpSpPr>
          <p:nvPr/>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sp>
        <p:nvSpPr>
          <p:cNvPr id="42" name="Fußzeilenplatzhalter 5"/>
          <p:cNvSpPr txBox="1">
            <a:spLocks/>
          </p:cNvSpPr>
          <p:nvPr/>
        </p:nvSpPr>
        <p:spPr bwMode="gray">
          <a:xfrm>
            <a:off x="216000" y="646600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p:nvSpPr>
        <p:spPr>
          <a:xfrm>
            <a:off x="949166" y="6540875"/>
            <a:ext cx="483394" cy="104400"/>
          </a:xfrm>
          <a:prstGeom prst="rect">
            <a:avLst/>
          </a:prstGeom>
          <a:noFill/>
        </p:spPr>
        <p:txBody>
          <a:bodyPr wrap="square" lIns="0" tIns="0" rIns="0" bIns="0" rtlCol="0" anchor="ctr" anchorCtr="0">
            <a:noAutofit/>
          </a:bodyPr>
          <a:lstStyle/>
          <a:p>
            <a:pPr>
              <a:buNone/>
            </a:pPr>
            <a:r>
              <a:rPr lang="en-GB" sz="600" dirty="0" smtClean="0">
                <a:solidFill>
                  <a:schemeClr val="bg2"/>
                </a:solidFill>
              </a:rPr>
              <a:t>Slide </a:t>
            </a:r>
            <a:fld id="{14AEC320-A186-439B-8B2C-D2DB8CEDAEBD}" type="slidenum">
              <a:rPr lang="en-GB" sz="600" smtClean="0">
                <a:solidFill>
                  <a:schemeClr val="bg2"/>
                </a:solidFill>
              </a:rPr>
              <a:t>‹#›</a:t>
            </a:fld>
            <a:endParaRPr lang="en-GB" sz="600" dirty="0" smtClean="0">
              <a:solidFill>
                <a:schemeClr val="bg2"/>
              </a:solidFill>
            </a:endParaRPr>
          </a:p>
        </p:txBody>
      </p:sp>
      <p:sp>
        <p:nvSpPr>
          <p:cNvPr id="4" name="ABB.PPFooterfield"/>
          <p:cNvSpPr txBox="1"/>
          <p:nvPr/>
        </p:nvSpPr>
        <p:spPr bwMode="gray">
          <a:xfrm>
            <a:off x="1476000" y="6540875"/>
            <a:ext cx="1054258" cy="104400"/>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0" indent="0" algn="l" rtl="0" fontAlgn="base">
              <a:spcBef>
                <a:spcPts val="0"/>
              </a:spcBef>
              <a:spcAft>
                <a:spcPct val="0"/>
              </a:spcAft>
              <a:buClr>
                <a:schemeClr val="tx2"/>
              </a:buClr>
              <a:buSzPct val="70000"/>
              <a:buFont typeface="Arial" pitchFamily="34" charset="0"/>
              <a:buNone/>
            </a:pPr>
            <a:r>
              <a:rPr lang="it-IT" sz="600" kern="1200" baseline="0" smtClean="0">
                <a:solidFill>
                  <a:schemeClr val="bg2"/>
                </a:solidFill>
                <a:latin typeface="Arial" pitchFamily="34" charset="0"/>
                <a:ea typeface="+mn-ea"/>
                <a:cs typeface="Arial" pitchFamily="34" charset="0"/>
              </a:rPr>
              <a:t>    </a:t>
            </a:r>
            <a:endParaRPr lang="en-US" sz="600" kern="1200" baseline="0" dirty="0" smtClean="0">
              <a:solidFill>
                <a:schemeClr val="bg2"/>
              </a:solidFill>
              <a:latin typeface="Arial" pitchFamily="34" charset="0"/>
              <a:ea typeface="+mn-ea"/>
              <a:cs typeface="Arial" pitchFamily="34" charset="0"/>
            </a:endParaRPr>
          </a:p>
        </p:txBody>
      </p:sp>
      <p:grpSp>
        <p:nvGrpSpPr>
          <p:cNvPr id="40" name="Group 275"/>
          <p:cNvGrpSpPr>
            <a:grpSpLocks/>
          </p:cNvGrpSpPr>
          <p:nvPr userDrawn="1"/>
        </p:nvGrpSpPr>
        <p:grpSpPr bwMode="gray">
          <a:xfrm>
            <a:off x="-47429" y="225425"/>
            <a:ext cx="25200" cy="5972175"/>
            <a:chOff x="-152" y="142"/>
            <a:chExt cx="113" cy="3762"/>
          </a:xfrm>
        </p:grpSpPr>
        <p:sp>
          <p:nvSpPr>
            <p:cNvPr id="41"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3"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4"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5"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6"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7"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48" name="Group 282"/>
          <p:cNvGrpSpPr>
            <a:grpSpLocks/>
          </p:cNvGrpSpPr>
          <p:nvPr userDrawn="1"/>
        </p:nvGrpSpPr>
        <p:grpSpPr bwMode="gray">
          <a:xfrm>
            <a:off x="215900" y="6888048"/>
            <a:ext cx="8709025" cy="25200"/>
            <a:chOff x="136" y="4346"/>
            <a:chExt cx="5486" cy="113"/>
          </a:xfrm>
        </p:grpSpPr>
        <p:sp>
          <p:nvSpPr>
            <p:cNvPr id="49"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0"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1"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2"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3"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4"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5"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56" name="Group 290"/>
          <p:cNvGrpSpPr>
            <a:grpSpLocks/>
          </p:cNvGrpSpPr>
          <p:nvPr userDrawn="1"/>
        </p:nvGrpSpPr>
        <p:grpSpPr bwMode="gray">
          <a:xfrm>
            <a:off x="215900" y="-43061"/>
            <a:ext cx="8709025" cy="25200"/>
            <a:chOff x="136" y="4346"/>
            <a:chExt cx="5486" cy="113"/>
          </a:xfrm>
        </p:grpSpPr>
        <p:sp>
          <p:nvSpPr>
            <p:cNvPr id="57"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8"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9"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0"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1"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2"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3"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64" name="Group 298"/>
          <p:cNvGrpSpPr>
            <a:grpSpLocks/>
          </p:cNvGrpSpPr>
          <p:nvPr userDrawn="1"/>
        </p:nvGrpSpPr>
        <p:grpSpPr bwMode="gray">
          <a:xfrm>
            <a:off x="9166226" y="225425"/>
            <a:ext cx="25200" cy="5972175"/>
            <a:chOff x="-152" y="142"/>
            <a:chExt cx="113" cy="3762"/>
          </a:xfrm>
        </p:grpSpPr>
        <p:sp>
          <p:nvSpPr>
            <p:cNvPr id="65"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6"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7"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8"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9"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70"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sp>
        <p:nvSpPr>
          <p:cNvPr id="2048" name="TextBox 2047"/>
          <p:cNvSpPr txBox="1"/>
          <p:nvPr userDrawn="1"/>
        </p:nvSpPr>
        <p:spPr bwMode="gray">
          <a:xfrm>
            <a:off x="213360" y="6540500"/>
            <a:ext cx="721995" cy="104775"/>
          </a:xfrm>
          <a:prstGeom prst="rect">
            <a:avLst/>
          </a:prstGeom>
          <a:noFill/>
          <a:ln w="9525">
            <a:noFill/>
            <a:miter lim="800000"/>
            <a:headEnd/>
            <a:tailEnd/>
          </a:ln>
        </p:spPr>
        <p:txBody>
          <a:bodyPr vert="horz" wrap="square" lIns="0" tIns="72000" rIns="72000" bIns="72000" numCol="1" rtlCol="0" anchor="ctr"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fld id="{5E1ED69C-F08B-417C-BAB8-6018EE3AC257}" type="datetime4">
              <a:rPr lang="en-US" sz="600" kern="1200" smtClean="0">
                <a:solidFill>
                  <a:schemeClr val="bg2"/>
                </a:solidFill>
                <a:latin typeface="Arial" pitchFamily="34" charset="0"/>
                <a:ea typeface="+mn-ea"/>
                <a:cs typeface="Arial" pitchFamily="34" charset="0"/>
              </a:rPr>
              <a:t>February 24, 2017</a:t>
            </a:fld>
            <a:endParaRPr lang="en-US" sz="600" kern="1200" dirty="0" smtClean="0">
              <a:solidFill>
                <a:schemeClr val="bg2"/>
              </a:solidFill>
              <a:latin typeface="Arial" pitchFamily="34" charset="0"/>
              <a:ea typeface="+mn-ea"/>
              <a:cs typeface="Arial" pitchFamily="34" charset="0"/>
            </a:endParaRPr>
          </a:p>
        </p:txBody>
      </p:sp>
      <p:pic>
        <p:nvPicPr>
          <p:cNvPr id="37" name="Picture 3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8278876" y="6392291"/>
            <a:ext cx="649224" cy="252984"/>
          </a:xfrm>
          <a:prstGeom prst="rect">
            <a:avLst/>
          </a:prstGeom>
        </p:spPr>
      </p:pic>
      <p:sp>
        <p:nvSpPr>
          <p:cNvPr id="71"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Tree>
    <p:extLst>
      <p:ext uri="{BB962C8B-B14F-4D97-AF65-F5344CB8AC3E}">
        <p14:creationId xmlns:p14="http://schemas.microsoft.com/office/powerpoint/2010/main" val="40509195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hyperlink" Target="//upload.wikimedia.org/wikipedia/commons/4/4a/Centrifugal_Pump.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www.clearesult.com/"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notesSlide" Target="../notesSlides/notesSlide3.xml"/><Relationship Id="rId10" Type="http://schemas.openxmlformats.org/officeDocument/2006/relationships/image" Target="../media/image10.png"/><Relationship Id="rId4" Type="http://schemas.openxmlformats.org/officeDocument/2006/relationships/slideLayout" Target="../slideLayouts/slideLayout21.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ABC’s of VFD’s</a:t>
            </a:r>
            <a:br>
              <a:rPr lang="en-US" dirty="0" smtClean="0"/>
            </a:br>
            <a:r>
              <a:rPr lang="en-US" dirty="0" smtClean="0">
                <a:solidFill>
                  <a:schemeClr val="accent3"/>
                </a:solidFill>
              </a:rPr>
              <a:t>Larry Stanley</a:t>
            </a:r>
            <a:endParaRPr lang="en-US" dirty="0">
              <a:solidFill>
                <a:schemeClr val="accent3"/>
              </a:solidFill>
            </a:endParaRPr>
          </a:p>
        </p:txBody>
      </p:sp>
      <p:sp>
        <p:nvSpPr>
          <p:cNvPr id="5" name="Untertitel 4"/>
          <p:cNvSpPr>
            <a:spLocks noGrp="1"/>
          </p:cNvSpPr>
          <p:nvPr>
            <p:ph type="subTitle" idx="1"/>
          </p:nvPr>
        </p:nvSpPr>
        <p:spPr>
          <a:xfrm>
            <a:off x="215900" y="3968750"/>
            <a:ext cx="8712199" cy="216000"/>
          </a:xfrm>
        </p:spPr>
        <p:txBody>
          <a:bodyPr/>
          <a:lstStyle/>
          <a:p>
            <a:r>
              <a:rPr lang="en-US" dirty="0" smtClean="0"/>
              <a:t>IWEA, Indianapolis, IN</a:t>
            </a:r>
            <a:endParaRPr lang="en-US" dirty="0"/>
          </a:p>
        </p:txBody>
      </p:sp>
      <p:pic>
        <p:nvPicPr>
          <p:cNvPr id="4" name="Picture 5" descr="hongkong_landscap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25425"/>
            <a:ext cx="87122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86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4004" y="37051"/>
            <a:ext cx="9049996" cy="1592263"/>
          </a:xfrm>
        </p:spPr>
        <p:txBody>
          <a:bodyPr/>
          <a:lstStyle/>
          <a:p>
            <a:pPr eaLnBrk="1" hangingPunct="1"/>
            <a:r>
              <a:rPr lang="en-US" altLang="en-US" dirty="0" smtClean="0"/>
              <a:t>Creating a PWM Output</a:t>
            </a:r>
            <a:endParaRPr lang="en-US" altLang="en-US" sz="2000" dirty="0" smtClean="0"/>
          </a:p>
        </p:txBody>
      </p:sp>
      <p:sp>
        <p:nvSpPr>
          <p:cNvPr id="2230276" name="Freeform 4"/>
          <p:cNvSpPr>
            <a:spLocks/>
          </p:cNvSpPr>
          <p:nvPr/>
        </p:nvSpPr>
        <p:spPr bwMode="auto">
          <a:xfrm>
            <a:off x="2482850" y="3857625"/>
            <a:ext cx="1074738" cy="395288"/>
          </a:xfrm>
          <a:custGeom>
            <a:avLst/>
            <a:gdLst/>
            <a:ahLst/>
            <a:cxnLst>
              <a:cxn ang="0">
                <a:pos x="0" y="0"/>
              </a:cxn>
              <a:cxn ang="0">
                <a:pos x="675" y="0"/>
              </a:cxn>
              <a:cxn ang="0">
                <a:pos x="21" y="246"/>
              </a:cxn>
              <a:cxn ang="0">
                <a:pos x="0" y="0"/>
              </a:cxn>
            </a:cxnLst>
            <a:rect l="0" t="0" r="r" b="b"/>
            <a:pathLst>
              <a:path w="676" h="247">
                <a:moveTo>
                  <a:pt x="0" y="0"/>
                </a:moveTo>
                <a:lnTo>
                  <a:pt x="675" y="0"/>
                </a:lnTo>
                <a:lnTo>
                  <a:pt x="21" y="246"/>
                </a:lnTo>
                <a:lnTo>
                  <a:pt x="0" y="0"/>
                </a:lnTo>
              </a:path>
            </a:pathLst>
          </a:custGeom>
          <a:pattFill prst="narHorz">
            <a:fgClr>
              <a:schemeClr val="bg2"/>
            </a:fgClr>
            <a:bgClr>
              <a:schemeClr val="bg1"/>
            </a:bgClr>
          </a:pattFill>
          <a:ln w="9525" cap="rnd">
            <a:solidFill>
              <a:schemeClr val="accent6">
                <a:lumMod val="75000"/>
              </a:schemeClr>
            </a:solidFill>
            <a:round/>
            <a:headEnd/>
            <a:tailEnd/>
          </a:ln>
          <a:effectLst/>
        </p:spPr>
        <p:txBody>
          <a:bodyPr/>
          <a:lstStyle/>
          <a:p>
            <a:pPr eaLnBrk="1" hangingPunct="1">
              <a:spcBef>
                <a:spcPct val="20000"/>
              </a:spcBef>
              <a:buFontTx/>
              <a:buChar char="–"/>
              <a:defRPr/>
            </a:pPr>
            <a:endParaRPr lang="en-US" dirty="0">
              <a:cs typeface="Arial" charset="0"/>
            </a:endParaRPr>
          </a:p>
        </p:txBody>
      </p:sp>
      <p:grpSp>
        <p:nvGrpSpPr>
          <p:cNvPr id="31748" name="Group 5"/>
          <p:cNvGrpSpPr>
            <a:grpSpLocks/>
          </p:cNvGrpSpPr>
          <p:nvPr/>
        </p:nvGrpSpPr>
        <p:grpSpPr bwMode="auto">
          <a:xfrm>
            <a:off x="1531938" y="2757488"/>
            <a:ext cx="1090612" cy="654050"/>
            <a:chOff x="888" y="1445"/>
            <a:chExt cx="688" cy="411"/>
          </a:xfrm>
        </p:grpSpPr>
        <p:sp>
          <p:nvSpPr>
            <p:cNvPr id="31819" name="Line 6"/>
            <p:cNvSpPr>
              <a:spLocks noChangeShapeType="1"/>
            </p:cNvSpPr>
            <p:nvPr/>
          </p:nvSpPr>
          <p:spPr bwMode="auto">
            <a:xfrm>
              <a:off x="1547" y="1445"/>
              <a:ext cx="0" cy="38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820" name="Oval 7"/>
            <p:cNvSpPr>
              <a:spLocks noChangeArrowheads="1"/>
            </p:cNvSpPr>
            <p:nvPr/>
          </p:nvSpPr>
          <p:spPr bwMode="auto">
            <a:xfrm>
              <a:off x="1521" y="1801"/>
              <a:ext cx="55" cy="55"/>
            </a:xfrm>
            <a:prstGeom prst="ellipse">
              <a:avLst/>
            </a:prstGeom>
            <a:solidFill>
              <a:schemeClr val="bg1"/>
            </a:solidFill>
            <a:ln w="508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31821" name="Line 8"/>
            <p:cNvSpPr>
              <a:spLocks noChangeShapeType="1"/>
            </p:cNvSpPr>
            <p:nvPr/>
          </p:nvSpPr>
          <p:spPr bwMode="auto">
            <a:xfrm flipH="1">
              <a:off x="888" y="1461"/>
              <a:ext cx="672"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749" name="Group 9"/>
          <p:cNvGrpSpPr>
            <a:grpSpLocks/>
          </p:cNvGrpSpPr>
          <p:nvPr/>
        </p:nvGrpSpPr>
        <p:grpSpPr bwMode="auto">
          <a:xfrm>
            <a:off x="1531938" y="4257675"/>
            <a:ext cx="1090612" cy="654050"/>
            <a:chOff x="888" y="2391"/>
            <a:chExt cx="688" cy="411"/>
          </a:xfrm>
        </p:grpSpPr>
        <p:sp>
          <p:nvSpPr>
            <p:cNvPr id="31816" name="Line 10"/>
            <p:cNvSpPr>
              <a:spLocks noChangeShapeType="1"/>
            </p:cNvSpPr>
            <p:nvPr/>
          </p:nvSpPr>
          <p:spPr bwMode="auto">
            <a:xfrm flipV="1">
              <a:off x="1547" y="2418"/>
              <a:ext cx="0" cy="38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817" name="Oval 11"/>
            <p:cNvSpPr>
              <a:spLocks noChangeArrowheads="1"/>
            </p:cNvSpPr>
            <p:nvPr/>
          </p:nvSpPr>
          <p:spPr bwMode="auto">
            <a:xfrm>
              <a:off x="1521" y="2391"/>
              <a:ext cx="55" cy="55"/>
            </a:xfrm>
            <a:prstGeom prst="ellipse">
              <a:avLst/>
            </a:prstGeom>
            <a:solidFill>
              <a:schemeClr val="bg1"/>
            </a:solidFill>
            <a:ln w="508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31818" name="Line 12"/>
            <p:cNvSpPr>
              <a:spLocks noChangeShapeType="1"/>
            </p:cNvSpPr>
            <p:nvPr/>
          </p:nvSpPr>
          <p:spPr bwMode="auto">
            <a:xfrm flipH="1">
              <a:off x="888" y="2786"/>
              <a:ext cx="672"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31750" name="Line 13"/>
          <p:cNvSpPr>
            <a:spLocks noChangeShapeType="1"/>
          </p:cNvSpPr>
          <p:nvPr/>
        </p:nvSpPr>
        <p:spPr bwMode="auto">
          <a:xfrm>
            <a:off x="3656013" y="3824288"/>
            <a:ext cx="3911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751" name="Oval 14"/>
          <p:cNvSpPr>
            <a:spLocks noChangeArrowheads="1"/>
          </p:cNvSpPr>
          <p:nvPr/>
        </p:nvSpPr>
        <p:spPr bwMode="auto">
          <a:xfrm>
            <a:off x="3563938" y="3768725"/>
            <a:ext cx="88900" cy="85725"/>
          </a:xfrm>
          <a:prstGeom prst="ellipse">
            <a:avLst/>
          </a:prstGeom>
          <a:solidFill>
            <a:schemeClr val="bg1"/>
          </a:solidFill>
          <a:ln w="508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grpSp>
        <p:nvGrpSpPr>
          <p:cNvPr id="31752" name="Group 15"/>
          <p:cNvGrpSpPr>
            <a:grpSpLocks/>
          </p:cNvGrpSpPr>
          <p:nvPr/>
        </p:nvGrpSpPr>
        <p:grpSpPr bwMode="auto">
          <a:xfrm>
            <a:off x="3733800" y="2501900"/>
            <a:ext cx="2111375" cy="1331913"/>
            <a:chOff x="2274" y="1284"/>
            <a:chExt cx="1331" cy="838"/>
          </a:xfrm>
        </p:grpSpPr>
        <p:sp>
          <p:nvSpPr>
            <p:cNvPr id="2230288" name="Freeform 16"/>
            <p:cNvSpPr>
              <a:spLocks/>
            </p:cNvSpPr>
            <p:nvPr/>
          </p:nvSpPr>
          <p:spPr bwMode="auto">
            <a:xfrm>
              <a:off x="2455" y="1293"/>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89" name="Line 17"/>
            <p:cNvSpPr>
              <a:spLocks noChangeShapeType="1"/>
            </p:cNvSpPr>
            <p:nvPr/>
          </p:nvSpPr>
          <p:spPr bwMode="auto">
            <a:xfrm>
              <a:off x="2274" y="2117"/>
              <a:ext cx="118" cy="0"/>
            </a:xfrm>
            <a:prstGeom prst="line">
              <a:avLst/>
            </a:prstGeom>
            <a:noFill/>
            <a:ln w="28575">
              <a:solidFill>
                <a:schemeClr val="accent5">
                  <a:lumMod val="75000"/>
                </a:schemeClr>
              </a:solidFill>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0" name="Freeform 18"/>
            <p:cNvSpPr>
              <a:spLocks/>
            </p:cNvSpPr>
            <p:nvPr/>
          </p:nvSpPr>
          <p:spPr bwMode="auto">
            <a:xfrm>
              <a:off x="2412" y="1290"/>
              <a:ext cx="38" cy="826"/>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1" name="Freeform 19"/>
            <p:cNvSpPr>
              <a:spLocks/>
            </p:cNvSpPr>
            <p:nvPr/>
          </p:nvSpPr>
          <p:spPr bwMode="auto">
            <a:xfrm>
              <a:off x="2542" y="1293"/>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2" name="Freeform 20"/>
            <p:cNvSpPr>
              <a:spLocks/>
            </p:cNvSpPr>
            <p:nvPr/>
          </p:nvSpPr>
          <p:spPr bwMode="auto">
            <a:xfrm>
              <a:off x="2499" y="1290"/>
              <a:ext cx="38" cy="826"/>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3" name="Freeform 21"/>
            <p:cNvSpPr>
              <a:spLocks/>
            </p:cNvSpPr>
            <p:nvPr/>
          </p:nvSpPr>
          <p:spPr bwMode="auto">
            <a:xfrm>
              <a:off x="2629" y="1293"/>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4" name="Freeform 22"/>
            <p:cNvSpPr>
              <a:spLocks/>
            </p:cNvSpPr>
            <p:nvPr/>
          </p:nvSpPr>
          <p:spPr bwMode="auto">
            <a:xfrm>
              <a:off x="2586" y="1290"/>
              <a:ext cx="38" cy="826"/>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5" name="Freeform 23"/>
            <p:cNvSpPr>
              <a:spLocks/>
            </p:cNvSpPr>
            <p:nvPr/>
          </p:nvSpPr>
          <p:spPr bwMode="auto">
            <a:xfrm>
              <a:off x="2737" y="1293"/>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6" name="Freeform 24"/>
            <p:cNvSpPr>
              <a:spLocks/>
            </p:cNvSpPr>
            <p:nvPr/>
          </p:nvSpPr>
          <p:spPr bwMode="auto">
            <a:xfrm>
              <a:off x="2673" y="1290"/>
              <a:ext cx="62" cy="826"/>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7" name="Freeform 25"/>
            <p:cNvSpPr>
              <a:spLocks/>
            </p:cNvSpPr>
            <p:nvPr/>
          </p:nvSpPr>
          <p:spPr bwMode="auto">
            <a:xfrm>
              <a:off x="2860" y="1290"/>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8" name="Freeform 26"/>
            <p:cNvSpPr>
              <a:spLocks/>
            </p:cNvSpPr>
            <p:nvPr/>
          </p:nvSpPr>
          <p:spPr bwMode="auto">
            <a:xfrm>
              <a:off x="2796" y="1287"/>
              <a:ext cx="62" cy="826"/>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9" name="Freeform 27"/>
            <p:cNvSpPr>
              <a:spLocks/>
            </p:cNvSpPr>
            <p:nvPr/>
          </p:nvSpPr>
          <p:spPr bwMode="auto">
            <a:xfrm>
              <a:off x="3055" y="1290"/>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0" name="Freeform 28"/>
            <p:cNvSpPr>
              <a:spLocks/>
            </p:cNvSpPr>
            <p:nvPr/>
          </p:nvSpPr>
          <p:spPr bwMode="auto">
            <a:xfrm>
              <a:off x="2919" y="1287"/>
              <a:ext cx="119" cy="826"/>
            </a:xfrm>
            <a:custGeom>
              <a:avLst/>
              <a:gdLst/>
              <a:ahLst/>
              <a:cxnLst>
                <a:cxn ang="0">
                  <a:pos x="0" y="825"/>
                </a:cxn>
                <a:cxn ang="0">
                  <a:pos x="0" y="3"/>
                </a:cxn>
                <a:cxn ang="0">
                  <a:pos x="133" y="3"/>
                </a:cxn>
                <a:cxn ang="0">
                  <a:pos x="131" y="0"/>
                </a:cxn>
              </a:cxnLst>
              <a:rect l="0" t="0" r="r" b="b"/>
              <a:pathLst>
                <a:path w="134" h="826">
                  <a:moveTo>
                    <a:pt x="0" y="825"/>
                  </a:moveTo>
                  <a:lnTo>
                    <a:pt x="0" y="3"/>
                  </a:lnTo>
                  <a:lnTo>
                    <a:pt x="133" y="3"/>
                  </a:lnTo>
                  <a:lnTo>
                    <a:pt x="131"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1" name="Freeform 29"/>
            <p:cNvSpPr>
              <a:spLocks/>
            </p:cNvSpPr>
            <p:nvPr/>
          </p:nvSpPr>
          <p:spPr bwMode="auto">
            <a:xfrm>
              <a:off x="3114" y="1287"/>
              <a:ext cx="62" cy="826"/>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2" name="Freeform 30"/>
            <p:cNvSpPr>
              <a:spLocks/>
            </p:cNvSpPr>
            <p:nvPr/>
          </p:nvSpPr>
          <p:spPr bwMode="auto">
            <a:xfrm>
              <a:off x="3175" y="1290"/>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3" name="Freeform 31"/>
            <p:cNvSpPr>
              <a:spLocks/>
            </p:cNvSpPr>
            <p:nvPr/>
          </p:nvSpPr>
          <p:spPr bwMode="auto">
            <a:xfrm>
              <a:off x="3234" y="1287"/>
              <a:ext cx="62" cy="826"/>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4" name="Freeform 32"/>
            <p:cNvSpPr>
              <a:spLocks/>
            </p:cNvSpPr>
            <p:nvPr/>
          </p:nvSpPr>
          <p:spPr bwMode="auto">
            <a:xfrm>
              <a:off x="3292" y="1290"/>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5" name="Freeform 33"/>
            <p:cNvSpPr>
              <a:spLocks/>
            </p:cNvSpPr>
            <p:nvPr/>
          </p:nvSpPr>
          <p:spPr bwMode="auto">
            <a:xfrm>
              <a:off x="3336" y="1284"/>
              <a:ext cx="38" cy="826"/>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6" name="Freeform 34"/>
            <p:cNvSpPr>
              <a:spLocks/>
            </p:cNvSpPr>
            <p:nvPr/>
          </p:nvSpPr>
          <p:spPr bwMode="auto">
            <a:xfrm>
              <a:off x="3382" y="1290"/>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7" name="Freeform 35"/>
            <p:cNvSpPr>
              <a:spLocks/>
            </p:cNvSpPr>
            <p:nvPr/>
          </p:nvSpPr>
          <p:spPr bwMode="auto">
            <a:xfrm>
              <a:off x="3426" y="1284"/>
              <a:ext cx="38" cy="826"/>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8" name="Freeform 36"/>
            <p:cNvSpPr>
              <a:spLocks/>
            </p:cNvSpPr>
            <p:nvPr/>
          </p:nvSpPr>
          <p:spPr bwMode="auto">
            <a:xfrm>
              <a:off x="3472" y="1287"/>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9" name="Freeform 37"/>
            <p:cNvSpPr>
              <a:spLocks/>
            </p:cNvSpPr>
            <p:nvPr/>
          </p:nvSpPr>
          <p:spPr bwMode="auto">
            <a:xfrm>
              <a:off x="3516" y="1284"/>
              <a:ext cx="38" cy="826"/>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10" name="Freeform 38"/>
            <p:cNvSpPr>
              <a:spLocks/>
            </p:cNvSpPr>
            <p:nvPr/>
          </p:nvSpPr>
          <p:spPr bwMode="auto">
            <a:xfrm>
              <a:off x="3562" y="1287"/>
              <a:ext cx="43" cy="829"/>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grpSp>
      <p:sp>
        <p:nvSpPr>
          <p:cNvPr id="31753" name="Rectangle 39"/>
          <p:cNvSpPr>
            <a:spLocks noChangeArrowheads="1"/>
          </p:cNvSpPr>
          <p:nvPr/>
        </p:nvSpPr>
        <p:spPr bwMode="auto">
          <a:xfrm>
            <a:off x="746125" y="2282825"/>
            <a:ext cx="1466850" cy="3086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31754" name="Rectangle 40"/>
          <p:cNvSpPr>
            <a:spLocks noChangeArrowheads="1"/>
          </p:cNvSpPr>
          <p:nvPr/>
        </p:nvSpPr>
        <p:spPr bwMode="auto">
          <a:xfrm>
            <a:off x="771525" y="5381625"/>
            <a:ext cx="12176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700" b="1">
                <a:latin typeface="Times New Roman" panose="02020603050405020304" pitchFamily="18" charset="0"/>
              </a:rPr>
              <a:t>Converter</a:t>
            </a:r>
          </a:p>
        </p:txBody>
      </p:sp>
      <p:sp>
        <p:nvSpPr>
          <p:cNvPr id="31755" name="Rectangle 41"/>
          <p:cNvSpPr>
            <a:spLocks noChangeArrowheads="1"/>
          </p:cNvSpPr>
          <p:nvPr/>
        </p:nvSpPr>
        <p:spPr bwMode="auto">
          <a:xfrm>
            <a:off x="720725" y="2625725"/>
            <a:ext cx="768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200" b="1">
                <a:latin typeface="Times New Roman" panose="02020603050405020304" pitchFamily="18" charset="0"/>
              </a:rPr>
              <a:t>Positive</a:t>
            </a:r>
          </a:p>
          <a:p>
            <a:pPr algn="ctr">
              <a:spcBef>
                <a:spcPct val="0"/>
              </a:spcBef>
              <a:buClrTx/>
              <a:buSzTx/>
              <a:buFontTx/>
              <a:buNone/>
            </a:pPr>
            <a:r>
              <a:rPr kumimoji="0" lang="en-US" altLang="en-US" sz="1200" b="1">
                <a:latin typeface="Times New Roman" panose="02020603050405020304" pitchFamily="18" charset="0"/>
              </a:rPr>
              <a:t>DC Bus</a:t>
            </a:r>
          </a:p>
        </p:txBody>
      </p:sp>
      <p:sp>
        <p:nvSpPr>
          <p:cNvPr id="31756" name="Rectangle 42"/>
          <p:cNvSpPr>
            <a:spLocks noChangeArrowheads="1"/>
          </p:cNvSpPr>
          <p:nvPr/>
        </p:nvSpPr>
        <p:spPr bwMode="auto">
          <a:xfrm>
            <a:off x="766763" y="4578350"/>
            <a:ext cx="8175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200" b="1">
                <a:latin typeface="Times New Roman" panose="02020603050405020304" pitchFamily="18" charset="0"/>
              </a:rPr>
              <a:t>Negative</a:t>
            </a:r>
          </a:p>
          <a:p>
            <a:pPr algn="ctr">
              <a:spcBef>
                <a:spcPct val="0"/>
              </a:spcBef>
              <a:buClrTx/>
              <a:buSzTx/>
              <a:buFontTx/>
              <a:buNone/>
            </a:pPr>
            <a:r>
              <a:rPr kumimoji="0" lang="en-US" altLang="en-US" sz="1200" b="1">
                <a:latin typeface="Times New Roman" panose="02020603050405020304" pitchFamily="18" charset="0"/>
              </a:rPr>
              <a:t>DC Bus</a:t>
            </a:r>
          </a:p>
        </p:txBody>
      </p:sp>
      <p:sp>
        <p:nvSpPr>
          <p:cNvPr id="31757" name="Rectangle 43"/>
          <p:cNvSpPr>
            <a:spLocks noChangeArrowheads="1"/>
          </p:cNvSpPr>
          <p:nvPr/>
        </p:nvSpPr>
        <p:spPr bwMode="auto">
          <a:xfrm>
            <a:off x="1443038" y="2411413"/>
            <a:ext cx="331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sz="2000" b="1">
                <a:latin typeface="Times New Roman" panose="02020603050405020304" pitchFamily="18" charset="0"/>
              </a:rPr>
              <a:t>+</a:t>
            </a:r>
          </a:p>
        </p:txBody>
      </p:sp>
      <p:sp>
        <p:nvSpPr>
          <p:cNvPr id="31758" name="Rectangle 44"/>
          <p:cNvSpPr>
            <a:spLocks noChangeArrowheads="1"/>
          </p:cNvSpPr>
          <p:nvPr/>
        </p:nvSpPr>
        <p:spPr bwMode="auto">
          <a:xfrm>
            <a:off x="1511300" y="4400550"/>
            <a:ext cx="2857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a:t>
            </a:r>
          </a:p>
        </p:txBody>
      </p:sp>
      <p:sp>
        <p:nvSpPr>
          <p:cNvPr id="31759" name="Rectangle 45"/>
          <p:cNvSpPr>
            <a:spLocks noChangeArrowheads="1"/>
          </p:cNvSpPr>
          <p:nvPr/>
        </p:nvSpPr>
        <p:spPr bwMode="auto">
          <a:xfrm>
            <a:off x="2343150" y="2281238"/>
            <a:ext cx="1468438" cy="3082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grpSp>
        <p:nvGrpSpPr>
          <p:cNvPr id="31760" name="Group 47"/>
          <p:cNvGrpSpPr>
            <a:grpSpLocks/>
          </p:cNvGrpSpPr>
          <p:nvPr/>
        </p:nvGrpSpPr>
        <p:grpSpPr bwMode="auto">
          <a:xfrm>
            <a:off x="5808663" y="3811588"/>
            <a:ext cx="2111375" cy="1327150"/>
            <a:chOff x="3581" y="2108"/>
            <a:chExt cx="1331" cy="838"/>
          </a:xfrm>
        </p:grpSpPr>
        <p:sp>
          <p:nvSpPr>
            <p:cNvPr id="2230320" name="Freeform 48"/>
            <p:cNvSpPr>
              <a:spLocks/>
            </p:cNvSpPr>
            <p:nvPr/>
          </p:nvSpPr>
          <p:spPr bwMode="auto">
            <a:xfrm>
              <a:off x="3762" y="2108"/>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1" name="Line 49"/>
            <p:cNvSpPr>
              <a:spLocks noChangeShapeType="1"/>
            </p:cNvSpPr>
            <p:nvPr/>
          </p:nvSpPr>
          <p:spPr bwMode="auto">
            <a:xfrm>
              <a:off x="3581" y="2112"/>
              <a:ext cx="118" cy="0"/>
            </a:xfrm>
            <a:prstGeom prst="line">
              <a:avLst/>
            </a:prstGeom>
            <a:noFill/>
            <a:ln w="28575">
              <a:solidFill>
                <a:schemeClr val="accent5">
                  <a:lumMod val="75000"/>
                </a:schemeClr>
              </a:solidFill>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2" name="Freeform 50"/>
            <p:cNvSpPr>
              <a:spLocks/>
            </p:cNvSpPr>
            <p:nvPr/>
          </p:nvSpPr>
          <p:spPr bwMode="auto">
            <a:xfrm>
              <a:off x="3719" y="2114"/>
              <a:ext cx="38" cy="826"/>
            </a:xfrm>
            <a:custGeom>
              <a:avLst/>
              <a:gdLst/>
              <a:ahLst/>
              <a:cxnLst>
                <a:cxn ang="0">
                  <a:pos x="0" y="0"/>
                </a:cxn>
                <a:cxn ang="0">
                  <a:pos x="0" y="822"/>
                </a:cxn>
                <a:cxn ang="0">
                  <a:pos x="37" y="822"/>
                </a:cxn>
                <a:cxn ang="0">
                  <a:pos x="36" y="825"/>
                </a:cxn>
              </a:cxnLst>
              <a:rect l="0" t="0" r="r" b="b"/>
              <a:pathLst>
                <a:path w="38" h="826">
                  <a:moveTo>
                    <a:pt x="0" y="0"/>
                  </a:moveTo>
                  <a:lnTo>
                    <a:pt x="0" y="822"/>
                  </a:lnTo>
                  <a:lnTo>
                    <a:pt x="37" y="822"/>
                  </a:lnTo>
                  <a:lnTo>
                    <a:pt x="36"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3" name="Freeform 51"/>
            <p:cNvSpPr>
              <a:spLocks/>
            </p:cNvSpPr>
            <p:nvPr/>
          </p:nvSpPr>
          <p:spPr bwMode="auto">
            <a:xfrm>
              <a:off x="3849" y="2108"/>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4" name="Freeform 52"/>
            <p:cNvSpPr>
              <a:spLocks/>
            </p:cNvSpPr>
            <p:nvPr/>
          </p:nvSpPr>
          <p:spPr bwMode="auto">
            <a:xfrm>
              <a:off x="3806" y="2114"/>
              <a:ext cx="38" cy="826"/>
            </a:xfrm>
            <a:custGeom>
              <a:avLst/>
              <a:gdLst/>
              <a:ahLst/>
              <a:cxnLst>
                <a:cxn ang="0">
                  <a:pos x="0" y="0"/>
                </a:cxn>
                <a:cxn ang="0">
                  <a:pos x="0" y="822"/>
                </a:cxn>
                <a:cxn ang="0">
                  <a:pos x="37" y="822"/>
                </a:cxn>
                <a:cxn ang="0">
                  <a:pos x="36" y="825"/>
                </a:cxn>
              </a:cxnLst>
              <a:rect l="0" t="0" r="r" b="b"/>
              <a:pathLst>
                <a:path w="38" h="826">
                  <a:moveTo>
                    <a:pt x="0" y="0"/>
                  </a:moveTo>
                  <a:lnTo>
                    <a:pt x="0" y="822"/>
                  </a:lnTo>
                  <a:lnTo>
                    <a:pt x="37" y="822"/>
                  </a:lnTo>
                  <a:lnTo>
                    <a:pt x="36"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5" name="Freeform 53"/>
            <p:cNvSpPr>
              <a:spLocks/>
            </p:cNvSpPr>
            <p:nvPr/>
          </p:nvSpPr>
          <p:spPr bwMode="auto">
            <a:xfrm>
              <a:off x="3936" y="2108"/>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6" name="Freeform 54"/>
            <p:cNvSpPr>
              <a:spLocks/>
            </p:cNvSpPr>
            <p:nvPr/>
          </p:nvSpPr>
          <p:spPr bwMode="auto">
            <a:xfrm>
              <a:off x="3893" y="2114"/>
              <a:ext cx="38" cy="826"/>
            </a:xfrm>
            <a:custGeom>
              <a:avLst/>
              <a:gdLst/>
              <a:ahLst/>
              <a:cxnLst>
                <a:cxn ang="0">
                  <a:pos x="0" y="0"/>
                </a:cxn>
                <a:cxn ang="0">
                  <a:pos x="0" y="822"/>
                </a:cxn>
                <a:cxn ang="0">
                  <a:pos x="37" y="822"/>
                </a:cxn>
                <a:cxn ang="0">
                  <a:pos x="36" y="825"/>
                </a:cxn>
              </a:cxnLst>
              <a:rect l="0" t="0" r="r" b="b"/>
              <a:pathLst>
                <a:path w="38" h="826">
                  <a:moveTo>
                    <a:pt x="0" y="0"/>
                  </a:moveTo>
                  <a:lnTo>
                    <a:pt x="0" y="822"/>
                  </a:lnTo>
                  <a:lnTo>
                    <a:pt x="37" y="822"/>
                  </a:lnTo>
                  <a:lnTo>
                    <a:pt x="36"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7" name="Freeform 55"/>
            <p:cNvSpPr>
              <a:spLocks/>
            </p:cNvSpPr>
            <p:nvPr/>
          </p:nvSpPr>
          <p:spPr bwMode="auto">
            <a:xfrm>
              <a:off x="4044" y="2108"/>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8" name="Freeform 56"/>
            <p:cNvSpPr>
              <a:spLocks/>
            </p:cNvSpPr>
            <p:nvPr/>
          </p:nvSpPr>
          <p:spPr bwMode="auto">
            <a:xfrm>
              <a:off x="3980" y="2114"/>
              <a:ext cx="62" cy="826"/>
            </a:xfrm>
            <a:custGeom>
              <a:avLst/>
              <a:gdLst/>
              <a:ahLst/>
              <a:cxnLst>
                <a:cxn ang="0">
                  <a:pos x="0" y="0"/>
                </a:cxn>
                <a:cxn ang="0">
                  <a:pos x="0" y="822"/>
                </a:cxn>
                <a:cxn ang="0">
                  <a:pos x="61" y="822"/>
                </a:cxn>
                <a:cxn ang="0">
                  <a:pos x="60" y="825"/>
                </a:cxn>
              </a:cxnLst>
              <a:rect l="0" t="0" r="r" b="b"/>
              <a:pathLst>
                <a:path w="62" h="826">
                  <a:moveTo>
                    <a:pt x="0" y="0"/>
                  </a:moveTo>
                  <a:lnTo>
                    <a:pt x="0" y="822"/>
                  </a:lnTo>
                  <a:lnTo>
                    <a:pt x="61" y="822"/>
                  </a:lnTo>
                  <a:lnTo>
                    <a:pt x="60"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29" name="Freeform 57"/>
            <p:cNvSpPr>
              <a:spLocks/>
            </p:cNvSpPr>
            <p:nvPr/>
          </p:nvSpPr>
          <p:spPr bwMode="auto">
            <a:xfrm>
              <a:off x="4167" y="2111"/>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0" name="Freeform 58"/>
            <p:cNvSpPr>
              <a:spLocks/>
            </p:cNvSpPr>
            <p:nvPr/>
          </p:nvSpPr>
          <p:spPr bwMode="auto">
            <a:xfrm>
              <a:off x="4103" y="2117"/>
              <a:ext cx="62" cy="826"/>
            </a:xfrm>
            <a:custGeom>
              <a:avLst/>
              <a:gdLst/>
              <a:ahLst/>
              <a:cxnLst>
                <a:cxn ang="0">
                  <a:pos x="0" y="0"/>
                </a:cxn>
                <a:cxn ang="0">
                  <a:pos x="0" y="822"/>
                </a:cxn>
                <a:cxn ang="0">
                  <a:pos x="61" y="822"/>
                </a:cxn>
                <a:cxn ang="0">
                  <a:pos x="60" y="825"/>
                </a:cxn>
              </a:cxnLst>
              <a:rect l="0" t="0" r="r" b="b"/>
              <a:pathLst>
                <a:path w="62" h="826">
                  <a:moveTo>
                    <a:pt x="0" y="0"/>
                  </a:moveTo>
                  <a:lnTo>
                    <a:pt x="0" y="822"/>
                  </a:lnTo>
                  <a:lnTo>
                    <a:pt x="61" y="822"/>
                  </a:lnTo>
                  <a:lnTo>
                    <a:pt x="60"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1" name="Freeform 59"/>
            <p:cNvSpPr>
              <a:spLocks/>
            </p:cNvSpPr>
            <p:nvPr/>
          </p:nvSpPr>
          <p:spPr bwMode="auto">
            <a:xfrm>
              <a:off x="4362" y="2111"/>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2" name="Freeform 60"/>
            <p:cNvSpPr>
              <a:spLocks/>
            </p:cNvSpPr>
            <p:nvPr/>
          </p:nvSpPr>
          <p:spPr bwMode="auto">
            <a:xfrm>
              <a:off x="4226" y="2117"/>
              <a:ext cx="119" cy="826"/>
            </a:xfrm>
            <a:custGeom>
              <a:avLst/>
              <a:gdLst/>
              <a:ahLst/>
              <a:cxnLst>
                <a:cxn ang="0">
                  <a:pos x="0" y="0"/>
                </a:cxn>
                <a:cxn ang="0">
                  <a:pos x="0" y="822"/>
                </a:cxn>
                <a:cxn ang="0">
                  <a:pos x="133" y="822"/>
                </a:cxn>
                <a:cxn ang="0">
                  <a:pos x="131" y="825"/>
                </a:cxn>
              </a:cxnLst>
              <a:rect l="0" t="0" r="r" b="b"/>
              <a:pathLst>
                <a:path w="134" h="826">
                  <a:moveTo>
                    <a:pt x="0" y="0"/>
                  </a:moveTo>
                  <a:lnTo>
                    <a:pt x="0" y="822"/>
                  </a:lnTo>
                  <a:lnTo>
                    <a:pt x="133" y="822"/>
                  </a:lnTo>
                  <a:lnTo>
                    <a:pt x="131"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3" name="Freeform 61"/>
            <p:cNvSpPr>
              <a:spLocks/>
            </p:cNvSpPr>
            <p:nvPr/>
          </p:nvSpPr>
          <p:spPr bwMode="auto">
            <a:xfrm>
              <a:off x="4421" y="2117"/>
              <a:ext cx="62" cy="826"/>
            </a:xfrm>
            <a:custGeom>
              <a:avLst/>
              <a:gdLst/>
              <a:ahLst/>
              <a:cxnLst>
                <a:cxn ang="0">
                  <a:pos x="0" y="0"/>
                </a:cxn>
                <a:cxn ang="0">
                  <a:pos x="0" y="822"/>
                </a:cxn>
                <a:cxn ang="0">
                  <a:pos x="61" y="822"/>
                </a:cxn>
                <a:cxn ang="0">
                  <a:pos x="60" y="825"/>
                </a:cxn>
              </a:cxnLst>
              <a:rect l="0" t="0" r="r" b="b"/>
              <a:pathLst>
                <a:path w="62" h="826">
                  <a:moveTo>
                    <a:pt x="0" y="0"/>
                  </a:moveTo>
                  <a:lnTo>
                    <a:pt x="0" y="822"/>
                  </a:lnTo>
                  <a:lnTo>
                    <a:pt x="61" y="822"/>
                  </a:lnTo>
                  <a:lnTo>
                    <a:pt x="60"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4" name="Freeform 62"/>
            <p:cNvSpPr>
              <a:spLocks/>
            </p:cNvSpPr>
            <p:nvPr/>
          </p:nvSpPr>
          <p:spPr bwMode="auto">
            <a:xfrm>
              <a:off x="4482" y="2111"/>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5" name="Freeform 63"/>
            <p:cNvSpPr>
              <a:spLocks/>
            </p:cNvSpPr>
            <p:nvPr/>
          </p:nvSpPr>
          <p:spPr bwMode="auto">
            <a:xfrm>
              <a:off x="4541" y="2117"/>
              <a:ext cx="62" cy="826"/>
            </a:xfrm>
            <a:custGeom>
              <a:avLst/>
              <a:gdLst/>
              <a:ahLst/>
              <a:cxnLst>
                <a:cxn ang="0">
                  <a:pos x="0" y="0"/>
                </a:cxn>
                <a:cxn ang="0">
                  <a:pos x="0" y="822"/>
                </a:cxn>
                <a:cxn ang="0">
                  <a:pos x="61" y="822"/>
                </a:cxn>
                <a:cxn ang="0">
                  <a:pos x="60" y="825"/>
                </a:cxn>
              </a:cxnLst>
              <a:rect l="0" t="0" r="r" b="b"/>
              <a:pathLst>
                <a:path w="62" h="826">
                  <a:moveTo>
                    <a:pt x="0" y="0"/>
                  </a:moveTo>
                  <a:lnTo>
                    <a:pt x="0" y="822"/>
                  </a:lnTo>
                  <a:lnTo>
                    <a:pt x="61" y="822"/>
                  </a:lnTo>
                  <a:lnTo>
                    <a:pt x="60"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6" name="Freeform 64"/>
            <p:cNvSpPr>
              <a:spLocks/>
            </p:cNvSpPr>
            <p:nvPr/>
          </p:nvSpPr>
          <p:spPr bwMode="auto">
            <a:xfrm>
              <a:off x="4599" y="2111"/>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7" name="Freeform 65"/>
            <p:cNvSpPr>
              <a:spLocks/>
            </p:cNvSpPr>
            <p:nvPr/>
          </p:nvSpPr>
          <p:spPr bwMode="auto">
            <a:xfrm>
              <a:off x="4643" y="2120"/>
              <a:ext cx="38" cy="826"/>
            </a:xfrm>
            <a:custGeom>
              <a:avLst/>
              <a:gdLst/>
              <a:ahLst/>
              <a:cxnLst>
                <a:cxn ang="0">
                  <a:pos x="0" y="0"/>
                </a:cxn>
                <a:cxn ang="0">
                  <a:pos x="0" y="822"/>
                </a:cxn>
                <a:cxn ang="0">
                  <a:pos x="37" y="822"/>
                </a:cxn>
                <a:cxn ang="0">
                  <a:pos x="36" y="825"/>
                </a:cxn>
              </a:cxnLst>
              <a:rect l="0" t="0" r="r" b="b"/>
              <a:pathLst>
                <a:path w="38" h="826">
                  <a:moveTo>
                    <a:pt x="0" y="0"/>
                  </a:moveTo>
                  <a:lnTo>
                    <a:pt x="0" y="822"/>
                  </a:lnTo>
                  <a:lnTo>
                    <a:pt x="37" y="822"/>
                  </a:lnTo>
                  <a:lnTo>
                    <a:pt x="36"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8" name="Freeform 66"/>
            <p:cNvSpPr>
              <a:spLocks/>
            </p:cNvSpPr>
            <p:nvPr/>
          </p:nvSpPr>
          <p:spPr bwMode="auto">
            <a:xfrm>
              <a:off x="4689" y="2111"/>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39" name="Freeform 67"/>
            <p:cNvSpPr>
              <a:spLocks/>
            </p:cNvSpPr>
            <p:nvPr/>
          </p:nvSpPr>
          <p:spPr bwMode="auto">
            <a:xfrm>
              <a:off x="4733" y="2120"/>
              <a:ext cx="38" cy="826"/>
            </a:xfrm>
            <a:custGeom>
              <a:avLst/>
              <a:gdLst/>
              <a:ahLst/>
              <a:cxnLst>
                <a:cxn ang="0">
                  <a:pos x="0" y="0"/>
                </a:cxn>
                <a:cxn ang="0">
                  <a:pos x="0" y="822"/>
                </a:cxn>
                <a:cxn ang="0">
                  <a:pos x="37" y="822"/>
                </a:cxn>
                <a:cxn ang="0">
                  <a:pos x="36" y="825"/>
                </a:cxn>
              </a:cxnLst>
              <a:rect l="0" t="0" r="r" b="b"/>
              <a:pathLst>
                <a:path w="38" h="826">
                  <a:moveTo>
                    <a:pt x="0" y="0"/>
                  </a:moveTo>
                  <a:lnTo>
                    <a:pt x="0" y="822"/>
                  </a:lnTo>
                  <a:lnTo>
                    <a:pt x="37" y="822"/>
                  </a:lnTo>
                  <a:lnTo>
                    <a:pt x="36"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40" name="Freeform 68"/>
            <p:cNvSpPr>
              <a:spLocks/>
            </p:cNvSpPr>
            <p:nvPr/>
          </p:nvSpPr>
          <p:spPr bwMode="auto">
            <a:xfrm>
              <a:off x="4779" y="2114"/>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41" name="Freeform 69"/>
            <p:cNvSpPr>
              <a:spLocks/>
            </p:cNvSpPr>
            <p:nvPr/>
          </p:nvSpPr>
          <p:spPr bwMode="auto">
            <a:xfrm>
              <a:off x="4823" y="2120"/>
              <a:ext cx="38" cy="826"/>
            </a:xfrm>
            <a:custGeom>
              <a:avLst/>
              <a:gdLst/>
              <a:ahLst/>
              <a:cxnLst>
                <a:cxn ang="0">
                  <a:pos x="0" y="0"/>
                </a:cxn>
                <a:cxn ang="0">
                  <a:pos x="0" y="822"/>
                </a:cxn>
                <a:cxn ang="0">
                  <a:pos x="37" y="822"/>
                </a:cxn>
                <a:cxn ang="0">
                  <a:pos x="36" y="825"/>
                </a:cxn>
              </a:cxnLst>
              <a:rect l="0" t="0" r="r" b="b"/>
              <a:pathLst>
                <a:path w="38" h="826">
                  <a:moveTo>
                    <a:pt x="0" y="0"/>
                  </a:moveTo>
                  <a:lnTo>
                    <a:pt x="0" y="822"/>
                  </a:lnTo>
                  <a:lnTo>
                    <a:pt x="37" y="822"/>
                  </a:lnTo>
                  <a:lnTo>
                    <a:pt x="36" y="825"/>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42" name="Freeform 70"/>
            <p:cNvSpPr>
              <a:spLocks/>
            </p:cNvSpPr>
            <p:nvPr/>
          </p:nvSpPr>
          <p:spPr bwMode="auto">
            <a:xfrm>
              <a:off x="4869" y="2114"/>
              <a:ext cx="43" cy="829"/>
            </a:xfrm>
            <a:custGeom>
              <a:avLst/>
              <a:gdLst/>
              <a:ahLst/>
              <a:cxnLst>
                <a:cxn ang="0">
                  <a:pos x="0" y="828"/>
                </a:cxn>
                <a:cxn ang="0">
                  <a:pos x="0" y="3"/>
                </a:cxn>
                <a:cxn ang="0">
                  <a:pos x="41" y="3"/>
                </a:cxn>
                <a:cxn ang="0">
                  <a:pos x="42" y="0"/>
                </a:cxn>
              </a:cxnLst>
              <a:rect l="0" t="0" r="r" b="b"/>
              <a:pathLst>
                <a:path w="43" h="829">
                  <a:moveTo>
                    <a:pt x="0" y="828"/>
                  </a:moveTo>
                  <a:lnTo>
                    <a:pt x="0" y="3"/>
                  </a:lnTo>
                  <a:lnTo>
                    <a:pt x="41" y="3"/>
                  </a:lnTo>
                  <a:lnTo>
                    <a:pt x="42"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grpSp>
      <p:sp>
        <p:nvSpPr>
          <p:cNvPr id="2230343" name="Line 71"/>
          <p:cNvSpPr>
            <a:spLocks noChangeShapeType="1"/>
          </p:cNvSpPr>
          <p:nvPr/>
        </p:nvSpPr>
        <p:spPr bwMode="auto">
          <a:xfrm>
            <a:off x="2473325" y="3819525"/>
            <a:ext cx="1066800" cy="0"/>
          </a:xfrm>
          <a:prstGeom prst="line">
            <a:avLst/>
          </a:prstGeom>
          <a:noFill/>
          <a:ln w="50800">
            <a:solidFill>
              <a:schemeClr val="accent6">
                <a:lumMod val="75000"/>
              </a:schemeClr>
            </a:solidFill>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44" name="Line 72"/>
          <p:cNvSpPr>
            <a:spLocks noChangeShapeType="1"/>
          </p:cNvSpPr>
          <p:nvPr/>
        </p:nvSpPr>
        <p:spPr bwMode="auto">
          <a:xfrm flipH="1">
            <a:off x="2493963" y="3857625"/>
            <a:ext cx="1055687" cy="396875"/>
          </a:xfrm>
          <a:prstGeom prst="line">
            <a:avLst/>
          </a:prstGeom>
          <a:noFill/>
          <a:ln w="50800">
            <a:solidFill>
              <a:schemeClr val="accent6">
                <a:lumMod val="75000"/>
              </a:schemeClr>
            </a:solidFill>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grpSp>
        <p:nvGrpSpPr>
          <p:cNvPr id="31763" name="Group 73"/>
          <p:cNvGrpSpPr>
            <a:grpSpLocks/>
          </p:cNvGrpSpPr>
          <p:nvPr/>
        </p:nvGrpSpPr>
        <p:grpSpPr bwMode="auto">
          <a:xfrm>
            <a:off x="3870325" y="2489200"/>
            <a:ext cx="2052638" cy="1327150"/>
            <a:chOff x="5262880" y="4311227"/>
            <a:chExt cx="1879600" cy="1327573"/>
          </a:xfrm>
        </p:grpSpPr>
        <p:sp>
          <p:nvSpPr>
            <p:cNvPr id="31768" name="Freeform 74"/>
            <p:cNvSpPr>
              <a:spLocks noChangeArrowheads="1"/>
            </p:cNvSpPr>
            <p:nvPr/>
          </p:nvSpPr>
          <p:spPr bwMode="auto">
            <a:xfrm>
              <a:off x="5262880" y="4311227"/>
              <a:ext cx="944880" cy="1327573"/>
            </a:xfrm>
            <a:custGeom>
              <a:avLst/>
              <a:gdLst>
                <a:gd name="T0" fmla="*/ 0 w 944880"/>
                <a:gd name="T1" fmla="*/ 1327573 h 1327573"/>
                <a:gd name="T2" fmla="*/ 609600 w 944880"/>
                <a:gd name="T3" fmla="*/ 220133 h 1327573"/>
                <a:gd name="T4" fmla="*/ 944880 w 944880"/>
                <a:gd name="T5" fmla="*/ 6773 h 1327573"/>
                <a:gd name="T6" fmla="*/ 944880 w 944880"/>
                <a:gd name="T7" fmla="*/ 6773 h 1327573"/>
                <a:gd name="T8" fmla="*/ 0 60000 65536"/>
                <a:gd name="T9" fmla="*/ 0 60000 65536"/>
                <a:gd name="T10" fmla="*/ 0 60000 65536"/>
                <a:gd name="T11" fmla="*/ 0 60000 65536"/>
                <a:gd name="T12" fmla="*/ 0 w 944880"/>
                <a:gd name="T13" fmla="*/ 0 h 1327573"/>
                <a:gd name="T14" fmla="*/ 944880 w 944880"/>
                <a:gd name="T15" fmla="*/ 1327573 h 1327573"/>
              </a:gdLst>
              <a:ahLst/>
              <a:cxnLst>
                <a:cxn ang="T8">
                  <a:pos x="T0" y="T1"/>
                </a:cxn>
                <a:cxn ang="T9">
                  <a:pos x="T2" y="T3"/>
                </a:cxn>
                <a:cxn ang="T10">
                  <a:pos x="T4" y="T5"/>
                </a:cxn>
                <a:cxn ang="T11">
                  <a:pos x="T6" y="T7"/>
                </a:cxn>
              </a:cxnLst>
              <a:rect l="T12" t="T13" r="T14" b="T15"/>
              <a:pathLst>
                <a:path w="944880" h="1327573">
                  <a:moveTo>
                    <a:pt x="0" y="1327573"/>
                  </a:moveTo>
                  <a:cubicBezTo>
                    <a:pt x="226060" y="883919"/>
                    <a:pt x="452120" y="440266"/>
                    <a:pt x="609600" y="220133"/>
                  </a:cubicBezTo>
                  <a:cubicBezTo>
                    <a:pt x="767080" y="0"/>
                    <a:pt x="944880" y="6773"/>
                    <a:pt x="944880" y="6773"/>
                  </a:cubicBezTo>
                </a:path>
              </a:pathLst>
            </a:custGeom>
            <a:noFill/>
            <a:ln w="5715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69" name="Freeform 75"/>
            <p:cNvSpPr>
              <a:spLocks noChangeArrowheads="1"/>
            </p:cNvSpPr>
            <p:nvPr/>
          </p:nvSpPr>
          <p:spPr bwMode="auto">
            <a:xfrm flipH="1">
              <a:off x="6197600" y="4311227"/>
              <a:ext cx="944880" cy="1327573"/>
            </a:xfrm>
            <a:custGeom>
              <a:avLst/>
              <a:gdLst>
                <a:gd name="T0" fmla="*/ 0 w 944880"/>
                <a:gd name="T1" fmla="*/ 1327573 h 1327573"/>
                <a:gd name="T2" fmla="*/ 609600 w 944880"/>
                <a:gd name="T3" fmla="*/ 220133 h 1327573"/>
                <a:gd name="T4" fmla="*/ 944880 w 944880"/>
                <a:gd name="T5" fmla="*/ 6773 h 1327573"/>
                <a:gd name="T6" fmla="*/ 944880 w 944880"/>
                <a:gd name="T7" fmla="*/ 6773 h 1327573"/>
                <a:gd name="T8" fmla="*/ 0 60000 65536"/>
                <a:gd name="T9" fmla="*/ 0 60000 65536"/>
                <a:gd name="T10" fmla="*/ 0 60000 65536"/>
                <a:gd name="T11" fmla="*/ 0 60000 65536"/>
                <a:gd name="T12" fmla="*/ 0 w 944880"/>
                <a:gd name="T13" fmla="*/ 0 h 1327573"/>
                <a:gd name="T14" fmla="*/ 944880 w 944880"/>
                <a:gd name="T15" fmla="*/ 1327573 h 1327573"/>
              </a:gdLst>
              <a:ahLst/>
              <a:cxnLst>
                <a:cxn ang="T8">
                  <a:pos x="T0" y="T1"/>
                </a:cxn>
                <a:cxn ang="T9">
                  <a:pos x="T2" y="T3"/>
                </a:cxn>
                <a:cxn ang="T10">
                  <a:pos x="T4" y="T5"/>
                </a:cxn>
                <a:cxn ang="T11">
                  <a:pos x="T6" y="T7"/>
                </a:cxn>
              </a:cxnLst>
              <a:rect l="T12" t="T13" r="T14" b="T15"/>
              <a:pathLst>
                <a:path w="944880" h="1327573">
                  <a:moveTo>
                    <a:pt x="0" y="1327573"/>
                  </a:moveTo>
                  <a:cubicBezTo>
                    <a:pt x="226060" y="883919"/>
                    <a:pt x="452120" y="440266"/>
                    <a:pt x="609600" y="220133"/>
                  </a:cubicBezTo>
                  <a:cubicBezTo>
                    <a:pt x="767080" y="0"/>
                    <a:pt x="944880" y="6773"/>
                    <a:pt x="944880" y="6773"/>
                  </a:cubicBezTo>
                </a:path>
              </a:pathLst>
            </a:custGeom>
            <a:noFill/>
            <a:ln w="5715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7" name="Group 76"/>
          <p:cNvGrpSpPr>
            <a:grpSpLocks/>
          </p:cNvGrpSpPr>
          <p:nvPr/>
        </p:nvGrpSpPr>
        <p:grpSpPr bwMode="auto">
          <a:xfrm rot="10800000">
            <a:off x="5943600" y="3824288"/>
            <a:ext cx="1960563" cy="1327150"/>
            <a:chOff x="5262880" y="4311227"/>
            <a:chExt cx="1879600" cy="1327573"/>
          </a:xfrm>
        </p:grpSpPr>
        <p:sp>
          <p:nvSpPr>
            <p:cNvPr id="31766" name="Freeform 77"/>
            <p:cNvSpPr>
              <a:spLocks noChangeArrowheads="1"/>
            </p:cNvSpPr>
            <p:nvPr/>
          </p:nvSpPr>
          <p:spPr bwMode="auto">
            <a:xfrm>
              <a:off x="5262880" y="4311227"/>
              <a:ext cx="944880" cy="1327573"/>
            </a:xfrm>
            <a:custGeom>
              <a:avLst/>
              <a:gdLst>
                <a:gd name="T0" fmla="*/ 0 w 944880"/>
                <a:gd name="T1" fmla="*/ 1327573 h 1327573"/>
                <a:gd name="T2" fmla="*/ 609600 w 944880"/>
                <a:gd name="T3" fmla="*/ 220133 h 1327573"/>
                <a:gd name="T4" fmla="*/ 944880 w 944880"/>
                <a:gd name="T5" fmla="*/ 6773 h 1327573"/>
                <a:gd name="T6" fmla="*/ 944880 w 944880"/>
                <a:gd name="T7" fmla="*/ 6773 h 1327573"/>
                <a:gd name="T8" fmla="*/ 0 60000 65536"/>
                <a:gd name="T9" fmla="*/ 0 60000 65536"/>
                <a:gd name="T10" fmla="*/ 0 60000 65536"/>
                <a:gd name="T11" fmla="*/ 0 60000 65536"/>
                <a:gd name="T12" fmla="*/ 0 w 944880"/>
                <a:gd name="T13" fmla="*/ 0 h 1327573"/>
                <a:gd name="T14" fmla="*/ 944880 w 944880"/>
                <a:gd name="T15" fmla="*/ 1327573 h 1327573"/>
              </a:gdLst>
              <a:ahLst/>
              <a:cxnLst>
                <a:cxn ang="T8">
                  <a:pos x="T0" y="T1"/>
                </a:cxn>
                <a:cxn ang="T9">
                  <a:pos x="T2" y="T3"/>
                </a:cxn>
                <a:cxn ang="T10">
                  <a:pos x="T4" y="T5"/>
                </a:cxn>
                <a:cxn ang="T11">
                  <a:pos x="T6" y="T7"/>
                </a:cxn>
              </a:cxnLst>
              <a:rect l="T12" t="T13" r="T14" b="T15"/>
              <a:pathLst>
                <a:path w="944880" h="1327573">
                  <a:moveTo>
                    <a:pt x="0" y="1327573"/>
                  </a:moveTo>
                  <a:cubicBezTo>
                    <a:pt x="226060" y="883919"/>
                    <a:pt x="452120" y="440266"/>
                    <a:pt x="609600" y="220133"/>
                  </a:cubicBezTo>
                  <a:cubicBezTo>
                    <a:pt x="767080" y="0"/>
                    <a:pt x="944880" y="6773"/>
                    <a:pt x="944880" y="6773"/>
                  </a:cubicBezTo>
                </a:path>
              </a:pathLst>
            </a:custGeom>
            <a:noFill/>
            <a:ln w="5715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67" name="Freeform 78"/>
            <p:cNvSpPr>
              <a:spLocks noChangeArrowheads="1"/>
            </p:cNvSpPr>
            <p:nvPr/>
          </p:nvSpPr>
          <p:spPr bwMode="auto">
            <a:xfrm flipH="1">
              <a:off x="6197600" y="4311227"/>
              <a:ext cx="944880" cy="1327573"/>
            </a:xfrm>
            <a:custGeom>
              <a:avLst/>
              <a:gdLst>
                <a:gd name="T0" fmla="*/ 0 w 944880"/>
                <a:gd name="T1" fmla="*/ 1327573 h 1327573"/>
                <a:gd name="T2" fmla="*/ 609600 w 944880"/>
                <a:gd name="T3" fmla="*/ 220133 h 1327573"/>
                <a:gd name="T4" fmla="*/ 944880 w 944880"/>
                <a:gd name="T5" fmla="*/ 6773 h 1327573"/>
                <a:gd name="T6" fmla="*/ 944880 w 944880"/>
                <a:gd name="T7" fmla="*/ 6773 h 1327573"/>
                <a:gd name="T8" fmla="*/ 0 60000 65536"/>
                <a:gd name="T9" fmla="*/ 0 60000 65536"/>
                <a:gd name="T10" fmla="*/ 0 60000 65536"/>
                <a:gd name="T11" fmla="*/ 0 60000 65536"/>
                <a:gd name="T12" fmla="*/ 0 w 944880"/>
                <a:gd name="T13" fmla="*/ 0 h 1327573"/>
                <a:gd name="T14" fmla="*/ 944880 w 944880"/>
                <a:gd name="T15" fmla="*/ 1327573 h 1327573"/>
              </a:gdLst>
              <a:ahLst/>
              <a:cxnLst>
                <a:cxn ang="T8">
                  <a:pos x="T0" y="T1"/>
                </a:cxn>
                <a:cxn ang="T9">
                  <a:pos x="T2" y="T3"/>
                </a:cxn>
                <a:cxn ang="T10">
                  <a:pos x="T4" y="T5"/>
                </a:cxn>
                <a:cxn ang="T11">
                  <a:pos x="T6" y="T7"/>
                </a:cxn>
              </a:cxnLst>
              <a:rect l="T12" t="T13" r="T14" b="T15"/>
              <a:pathLst>
                <a:path w="944880" h="1327573">
                  <a:moveTo>
                    <a:pt x="0" y="1327573"/>
                  </a:moveTo>
                  <a:cubicBezTo>
                    <a:pt x="226060" y="883919"/>
                    <a:pt x="452120" y="440266"/>
                    <a:pt x="609600" y="220133"/>
                  </a:cubicBezTo>
                  <a:cubicBezTo>
                    <a:pt x="767080" y="0"/>
                    <a:pt x="944880" y="6773"/>
                    <a:pt x="944880" y="6773"/>
                  </a:cubicBezTo>
                </a:path>
              </a:pathLst>
            </a:custGeom>
            <a:noFill/>
            <a:ln w="5715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1765" name="Rectangle 46"/>
          <p:cNvSpPr>
            <a:spLocks noChangeArrowheads="1"/>
          </p:cNvSpPr>
          <p:nvPr/>
        </p:nvSpPr>
        <p:spPr bwMode="auto">
          <a:xfrm>
            <a:off x="2565400" y="5376863"/>
            <a:ext cx="9890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700" b="1">
                <a:latin typeface="Times New Roman" panose="02020603050405020304" pitchFamily="18" charset="0"/>
              </a:rPr>
              <a:t>Inverter</a:t>
            </a:r>
          </a:p>
        </p:txBody>
      </p:sp>
      <p:pic>
        <p:nvPicPr>
          <p:cNvPr id="7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845" y="475995"/>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811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2550" y="59822"/>
            <a:ext cx="9041450" cy="1481167"/>
          </a:xfrm>
        </p:spPr>
        <p:txBody>
          <a:bodyPr/>
          <a:lstStyle/>
          <a:p>
            <a:r>
              <a:rPr lang="en-US" altLang="en-US" dirty="0" smtClean="0"/>
              <a:t>Why Are Drives Used?</a:t>
            </a:r>
          </a:p>
        </p:txBody>
      </p:sp>
      <p:sp>
        <p:nvSpPr>
          <p:cNvPr id="20483" name="Rectangle 3"/>
          <p:cNvSpPr>
            <a:spLocks noGrp="1" noChangeArrowheads="1"/>
          </p:cNvSpPr>
          <p:nvPr>
            <p:ph type="body" idx="1"/>
          </p:nvPr>
        </p:nvSpPr>
        <p:spPr>
          <a:xfrm>
            <a:off x="1333500" y="1592263"/>
            <a:ext cx="7169565" cy="4275138"/>
          </a:xfrm>
        </p:spPr>
        <p:txBody>
          <a:bodyPr/>
          <a:lstStyle/>
          <a:p>
            <a:r>
              <a:rPr lang="en-US" altLang="en-US" sz="2800" b="1" dirty="0" smtClean="0">
                <a:solidFill>
                  <a:srgbClr val="FF0000"/>
                </a:solidFill>
              </a:rPr>
              <a:t>ENERGY SAVINGS - I’ll show you how!</a:t>
            </a:r>
            <a:endParaRPr lang="en-US" altLang="en-US" dirty="0" smtClean="0"/>
          </a:p>
          <a:p>
            <a:r>
              <a:rPr lang="en-US" altLang="en-US" dirty="0" smtClean="0"/>
              <a:t>Soft start – Controlled acceleration and deceleration</a:t>
            </a:r>
          </a:p>
          <a:p>
            <a:pPr lvl="3" eaLnBrk="1" hangingPunct="1">
              <a:lnSpc>
                <a:spcPct val="90000"/>
              </a:lnSpc>
            </a:pPr>
            <a:r>
              <a:rPr lang="en-US" altLang="en-US" dirty="0" smtClean="0"/>
              <a:t>	Greatly reduces inrush current</a:t>
            </a:r>
          </a:p>
          <a:p>
            <a:pPr lvl="3" eaLnBrk="1" hangingPunct="1">
              <a:lnSpc>
                <a:spcPct val="90000"/>
              </a:lnSpc>
            </a:pPr>
            <a:r>
              <a:rPr lang="en-US" altLang="en-US" dirty="0" smtClean="0"/>
              <a:t>	Eliminates mechanical shock &amp; stress to equipment</a:t>
            </a:r>
          </a:p>
          <a:p>
            <a:pPr lvl="3" eaLnBrk="1" hangingPunct="1">
              <a:lnSpc>
                <a:spcPct val="90000"/>
              </a:lnSpc>
            </a:pPr>
            <a:r>
              <a:rPr lang="en-US" altLang="en-US" dirty="0" smtClean="0"/>
              <a:t>	Extends mechanical life of equipment</a:t>
            </a:r>
          </a:p>
          <a:p>
            <a:r>
              <a:rPr lang="en-US" altLang="en-US" dirty="0" smtClean="0"/>
              <a:t>Automation of Control and Protection</a:t>
            </a:r>
          </a:p>
          <a:p>
            <a:pPr lvl="3"/>
            <a:r>
              <a:rPr lang="en-US" altLang="en-US" dirty="0" smtClean="0"/>
              <a:t>	Flow, Pressure or Level control</a:t>
            </a:r>
          </a:p>
          <a:p>
            <a:pPr lvl="3"/>
            <a:r>
              <a:rPr lang="en-US" altLang="en-US" dirty="0" smtClean="0"/>
              <a:t>	Simple on board protection for pump jam, thrust bearing, etc..</a:t>
            </a:r>
          </a:p>
          <a:p>
            <a:r>
              <a:rPr lang="en-US" altLang="en-US" dirty="0" smtClean="0"/>
              <a:t>Improved power factor</a:t>
            </a:r>
          </a:p>
          <a:p>
            <a:r>
              <a:rPr lang="en-US" altLang="en-US" dirty="0" smtClean="0"/>
              <a:t>Reduced demand charge</a:t>
            </a:r>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7" y="443218"/>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24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additive="base">
                                        <p:cTn id="17"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 calcmode="lin" valueType="num">
                                      <p:cBhvr additive="base">
                                        <p:cTn id="21"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48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483">
                                            <p:txEl>
                                              <p:pRg st="6" end="6"/>
                                            </p:txEl>
                                          </p:spTgt>
                                        </p:tgtEl>
                                        <p:attrNameLst>
                                          <p:attrName>style.visibility</p:attrName>
                                        </p:attrNameLst>
                                      </p:cBhvr>
                                      <p:to>
                                        <p:strVal val="visible"/>
                                      </p:to>
                                    </p:set>
                                    <p:anim calcmode="lin" valueType="num">
                                      <p:cBhvr additive="base">
                                        <p:cTn id="35" dur="500" fill="hold"/>
                                        <p:tgtEl>
                                          <p:spTgt spid="2048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048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483">
                                            <p:txEl>
                                              <p:pRg st="7" end="7"/>
                                            </p:txEl>
                                          </p:spTgt>
                                        </p:tgtEl>
                                        <p:attrNameLst>
                                          <p:attrName>style.visibility</p:attrName>
                                        </p:attrNameLst>
                                      </p:cBhvr>
                                      <p:to>
                                        <p:strVal val="visible"/>
                                      </p:to>
                                    </p:set>
                                    <p:anim calcmode="lin" valueType="num">
                                      <p:cBhvr additive="base">
                                        <p:cTn id="39" dur="500" fill="hold"/>
                                        <p:tgtEl>
                                          <p:spTgt spid="2048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4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0483">
                                            <p:txEl>
                                              <p:pRg st="8" end="8"/>
                                            </p:txEl>
                                          </p:spTgt>
                                        </p:tgtEl>
                                        <p:attrNameLst>
                                          <p:attrName>style.visibility</p:attrName>
                                        </p:attrNameLst>
                                      </p:cBhvr>
                                      <p:to>
                                        <p:strVal val="visible"/>
                                      </p:to>
                                    </p:set>
                                    <p:anim calcmode="lin" valueType="num">
                                      <p:cBhvr additive="base">
                                        <p:cTn id="45" dur="500" fill="hold"/>
                                        <p:tgtEl>
                                          <p:spTgt spid="2048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04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0483">
                                            <p:txEl>
                                              <p:pRg st="9" end="9"/>
                                            </p:txEl>
                                          </p:spTgt>
                                        </p:tgtEl>
                                        <p:attrNameLst>
                                          <p:attrName>style.visibility</p:attrName>
                                        </p:attrNameLst>
                                      </p:cBhvr>
                                      <p:to>
                                        <p:strVal val="visible"/>
                                      </p:to>
                                    </p:set>
                                    <p:anim calcmode="lin" valueType="num">
                                      <p:cBhvr additive="base">
                                        <p:cTn id="51" dur="500" fill="hold"/>
                                        <p:tgtEl>
                                          <p:spTgt spid="20483">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04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128186"/>
            <a:ext cx="9144000" cy="1219201"/>
          </a:xfrm>
          <a:noFill/>
        </p:spPr>
        <p:txBody>
          <a:bodyPr lIns="92075" tIns="46038" rIns="92075" bIns="46038" anchor="ctr"/>
          <a:lstStyle/>
          <a:p>
            <a:pPr eaLnBrk="1" hangingPunct="1"/>
            <a:r>
              <a:rPr lang="en-US" altLang="en-US" dirty="0" smtClean="0"/>
              <a:t>What  about functionality?</a:t>
            </a:r>
            <a:br>
              <a:rPr lang="en-US" altLang="en-US" dirty="0" smtClean="0"/>
            </a:br>
            <a:r>
              <a:rPr lang="en-US" altLang="en-US" dirty="0" smtClean="0">
                <a:solidFill>
                  <a:schemeClr val="accent1"/>
                </a:solidFill>
              </a:rPr>
              <a:t>Capabilities</a:t>
            </a:r>
            <a:r>
              <a:rPr lang="en-US" altLang="en-US" b="0" dirty="0" smtClean="0">
                <a:solidFill>
                  <a:schemeClr val="accent1"/>
                </a:solidFill>
              </a:rPr>
              <a:t> of VFDs</a:t>
            </a:r>
            <a:endParaRPr lang="en-US" altLang="en-US" dirty="0" smtClean="0">
              <a:solidFill>
                <a:schemeClr val="accent1"/>
              </a:solidFill>
            </a:endParaRPr>
          </a:p>
        </p:txBody>
      </p:sp>
      <p:sp>
        <p:nvSpPr>
          <p:cNvPr id="34819" name="Rectangle 3"/>
          <p:cNvSpPr>
            <a:spLocks noGrp="1" noChangeArrowheads="1"/>
          </p:cNvSpPr>
          <p:nvPr>
            <p:ph type="body" sz="half" idx="1"/>
          </p:nvPr>
        </p:nvSpPr>
        <p:spPr>
          <a:xfrm>
            <a:off x="794758" y="1592263"/>
            <a:ext cx="3853441" cy="4876800"/>
          </a:xfrm>
          <a:noFill/>
        </p:spPr>
        <p:txBody>
          <a:bodyPr lIns="92075" tIns="46038" rIns="92075" bIns="46038"/>
          <a:lstStyle/>
          <a:p>
            <a:pPr eaLnBrk="1" hangingPunct="1"/>
            <a:r>
              <a:rPr lang="en-US" altLang="en-US" sz="1800" dirty="0" smtClean="0">
                <a:solidFill>
                  <a:srgbClr val="FF0000"/>
                </a:solidFill>
              </a:rPr>
              <a:t>PID control</a:t>
            </a:r>
          </a:p>
          <a:p>
            <a:pPr lvl="1" eaLnBrk="1" hangingPunct="1"/>
            <a:r>
              <a:rPr lang="en-US" altLang="en-US" sz="1800" dirty="0" smtClean="0">
                <a:solidFill>
                  <a:srgbClr val="FF0000"/>
                </a:solidFill>
              </a:rPr>
              <a:t>Sleep and boost?</a:t>
            </a:r>
          </a:p>
          <a:p>
            <a:pPr eaLnBrk="1" hangingPunct="1"/>
            <a:r>
              <a:rPr lang="en-US" altLang="en-US" sz="1800" dirty="0" smtClean="0"/>
              <a:t>Single Phase Conversion</a:t>
            </a:r>
          </a:p>
          <a:p>
            <a:pPr eaLnBrk="1" hangingPunct="1"/>
            <a:r>
              <a:rPr lang="en-US" altLang="en-US" sz="1800" dirty="0" smtClean="0"/>
              <a:t>Pump Alternation</a:t>
            </a:r>
          </a:p>
          <a:p>
            <a:pPr eaLnBrk="1" hangingPunct="1"/>
            <a:r>
              <a:rPr lang="en-US" altLang="en-US" sz="1800" dirty="0" smtClean="0"/>
              <a:t>ANTI-JAM pump protection</a:t>
            </a:r>
          </a:p>
          <a:p>
            <a:pPr eaLnBrk="1" hangingPunct="1"/>
            <a:r>
              <a:rPr lang="en-US" altLang="en-US" sz="1800" dirty="0" smtClean="0"/>
              <a:t>Thrust bearing protection</a:t>
            </a:r>
          </a:p>
          <a:p>
            <a:pPr eaLnBrk="1" hangingPunct="1"/>
            <a:r>
              <a:rPr lang="en-US" altLang="en-US" sz="1800" dirty="0" smtClean="0"/>
              <a:t>Critical frequency avoidance</a:t>
            </a:r>
          </a:p>
          <a:p>
            <a:pPr eaLnBrk="1" hangingPunct="1"/>
            <a:r>
              <a:rPr lang="en-US" altLang="en-US" sz="1800" dirty="0" smtClean="0"/>
              <a:t>Flying start</a:t>
            </a:r>
          </a:p>
        </p:txBody>
      </p:sp>
      <p:sp>
        <p:nvSpPr>
          <p:cNvPr id="34820" name="Rectangle 4"/>
          <p:cNvSpPr>
            <a:spLocks noGrp="1" noChangeArrowheads="1"/>
          </p:cNvSpPr>
          <p:nvPr>
            <p:ph type="body" sz="half" idx="2"/>
          </p:nvPr>
        </p:nvSpPr>
        <p:spPr>
          <a:xfrm>
            <a:off x="4648200" y="1592263"/>
            <a:ext cx="4038600" cy="4876800"/>
          </a:xfrm>
          <a:noFill/>
        </p:spPr>
        <p:txBody>
          <a:bodyPr lIns="92075" tIns="46038" rIns="92075" bIns="46038"/>
          <a:lstStyle/>
          <a:p>
            <a:pPr eaLnBrk="1" hangingPunct="1"/>
            <a:r>
              <a:rPr lang="en-US" altLang="en-US" sz="1800" dirty="0" smtClean="0"/>
              <a:t>Electronic overload</a:t>
            </a:r>
          </a:p>
          <a:p>
            <a:pPr eaLnBrk="1" hangingPunct="1"/>
            <a:r>
              <a:rPr lang="en-US" altLang="en-US" sz="1800" dirty="0" smtClean="0"/>
              <a:t>Output Relay	</a:t>
            </a:r>
          </a:p>
          <a:p>
            <a:pPr lvl="1" eaLnBrk="1" hangingPunct="1"/>
            <a:r>
              <a:rPr lang="en-US" altLang="en-US" sz="1800" dirty="0" smtClean="0"/>
              <a:t>Programmable to timing relays</a:t>
            </a:r>
          </a:p>
          <a:p>
            <a:pPr eaLnBrk="1" hangingPunct="1"/>
            <a:r>
              <a:rPr lang="en-US" altLang="en-US" sz="1800" dirty="0" smtClean="0"/>
              <a:t>Analog Outputs</a:t>
            </a:r>
          </a:p>
          <a:p>
            <a:pPr lvl="1" eaLnBrk="1" hangingPunct="1"/>
            <a:r>
              <a:rPr lang="en-US" altLang="en-US" sz="1800" dirty="0" smtClean="0"/>
              <a:t>0-10 </a:t>
            </a:r>
            <a:r>
              <a:rPr lang="en-US" altLang="en-US" sz="1800" dirty="0" err="1" smtClean="0"/>
              <a:t>Vdc</a:t>
            </a:r>
            <a:r>
              <a:rPr lang="en-US" altLang="en-US" sz="1800" dirty="0" smtClean="0"/>
              <a:t> or 4-20 mA</a:t>
            </a:r>
          </a:p>
          <a:p>
            <a:pPr eaLnBrk="1" hangingPunct="1"/>
            <a:r>
              <a:rPr lang="en-US" altLang="en-US" sz="1800" dirty="0" smtClean="0"/>
              <a:t>Supervisory functions</a:t>
            </a:r>
          </a:p>
          <a:p>
            <a:pPr lvl="1" eaLnBrk="1" hangingPunct="1"/>
            <a:r>
              <a:rPr lang="en-US" altLang="en-US" sz="1800" dirty="0" smtClean="0"/>
              <a:t>Drive and System</a:t>
            </a:r>
          </a:p>
          <a:p>
            <a:pPr eaLnBrk="1" hangingPunct="1"/>
            <a:r>
              <a:rPr lang="en-US" altLang="en-US" sz="1800" dirty="0" smtClean="0"/>
              <a:t>Auto Restart</a:t>
            </a:r>
          </a:p>
          <a:p>
            <a:pPr eaLnBrk="1" hangingPunct="1"/>
            <a:r>
              <a:rPr lang="en-US" altLang="en-US" sz="1800" dirty="0" smtClean="0"/>
              <a:t>Bypass capability</a:t>
            </a:r>
          </a:p>
        </p:txBody>
      </p:sp>
      <p:pic>
        <p:nvPicPr>
          <p:cNvPr id="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68046"/>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23462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2"/>
          <p:cNvGrpSpPr>
            <a:grpSpLocks/>
          </p:cNvGrpSpPr>
          <p:nvPr/>
        </p:nvGrpSpPr>
        <p:grpSpPr bwMode="auto">
          <a:xfrm>
            <a:off x="968375" y="1123950"/>
            <a:ext cx="6978650" cy="5080000"/>
            <a:chOff x="610" y="708"/>
            <a:chExt cx="4396" cy="3200"/>
          </a:xfrm>
        </p:grpSpPr>
        <p:pic>
          <p:nvPicPr>
            <p:cNvPr id="368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 y="928"/>
              <a:ext cx="4347" cy="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Text Box 5"/>
            <p:cNvSpPr txBox="1">
              <a:spLocks noChangeArrowheads="1"/>
            </p:cNvSpPr>
            <p:nvPr/>
          </p:nvSpPr>
          <p:spPr bwMode="auto">
            <a:xfrm>
              <a:off x="2003" y="708"/>
              <a:ext cx="17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kumimoji="0" lang="en-US" altLang="en-US" b="1"/>
                <a:t>Variable Torque</a:t>
              </a:r>
              <a:endParaRPr kumimoji="0" lang="en-US" altLang="en-US">
                <a:latin typeface="Times New Roman" panose="02020603050405020304" pitchFamily="18" charset="0"/>
              </a:endParaRPr>
            </a:p>
          </p:txBody>
        </p:sp>
        <p:sp>
          <p:nvSpPr>
            <p:cNvPr id="36872" name="Text Box 6"/>
            <p:cNvSpPr txBox="1">
              <a:spLocks noChangeArrowheads="1"/>
            </p:cNvSpPr>
            <p:nvPr/>
          </p:nvSpPr>
          <p:spPr bwMode="auto">
            <a:xfrm>
              <a:off x="1198" y="1982"/>
              <a:ext cx="1561" cy="34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400" b="1">
                  <a:solidFill>
                    <a:schemeClr val="accent2"/>
                  </a:solidFill>
                </a:rPr>
                <a:t>Torque requirement varies</a:t>
              </a:r>
            </a:p>
            <a:p>
              <a:pPr algn="ctr">
                <a:spcBef>
                  <a:spcPct val="0"/>
                </a:spcBef>
                <a:buClrTx/>
                <a:buSzTx/>
                <a:buFontTx/>
                <a:buNone/>
              </a:pPr>
              <a:r>
                <a:rPr kumimoji="0" lang="en-US" altLang="en-US" sz="1400" b="1">
                  <a:solidFill>
                    <a:schemeClr val="accent2"/>
                  </a:solidFill>
                </a:rPr>
                <a:t>as the square of speed</a:t>
              </a:r>
              <a:endParaRPr kumimoji="0" lang="en-US" altLang="en-US" b="1">
                <a:solidFill>
                  <a:schemeClr val="accent2"/>
                </a:solidFill>
              </a:endParaRPr>
            </a:p>
          </p:txBody>
        </p:sp>
        <p:sp>
          <p:nvSpPr>
            <p:cNvPr id="36873" name="Line 7"/>
            <p:cNvSpPr>
              <a:spLocks noChangeShapeType="1"/>
            </p:cNvSpPr>
            <p:nvPr/>
          </p:nvSpPr>
          <p:spPr bwMode="auto">
            <a:xfrm>
              <a:off x="3214" y="1623"/>
              <a:ext cx="265" cy="28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Text Box 8"/>
            <p:cNvSpPr txBox="1">
              <a:spLocks noChangeArrowheads="1"/>
            </p:cNvSpPr>
            <p:nvPr/>
          </p:nvSpPr>
          <p:spPr bwMode="auto">
            <a:xfrm>
              <a:off x="3473" y="2995"/>
              <a:ext cx="1533" cy="34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400" b="1">
                  <a:solidFill>
                    <a:schemeClr val="accent2"/>
                  </a:solidFill>
                </a:rPr>
                <a:t>Power requirement varies as the cube of speed</a:t>
              </a:r>
              <a:endParaRPr kumimoji="0" lang="en-US" altLang="en-US" b="1">
                <a:solidFill>
                  <a:schemeClr val="accent2"/>
                </a:solidFill>
              </a:endParaRPr>
            </a:p>
          </p:txBody>
        </p:sp>
        <p:sp>
          <p:nvSpPr>
            <p:cNvPr id="36875" name="Line 9"/>
            <p:cNvSpPr>
              <a:spLocks noChangeShapeType="1"/>
            </p:cNvSpPr>
            <p:nvPr/>
          </p:nvSpPr>
          <p:spPr bwMode="auto">
            <a:xfrm flipH="1" flipV="1">
              <a:off x="3927" y="2517"/>
              <a:ext cx="307" cy="42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10"/>
            <p:cNvSpPr>
              <a:spLocks noChangeShapeType="1"/>
            </p:cNvSpPr>
            <p:nvPr/>
          </p:nvSpPr>
          <p:spPr bwMode="auto">
            <a:xfrm>
              <a:off x="1973" y="2366"/>
              <a:ext cx="684" cy="6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Text Box 11"/>
            <p:cNvSpPr txBox="1">
              <a:spLocks noChangeArrowheads="1"/>
            </p:cNvSpPr>
            <p:nvPr/>
          </p:nvSpPr>
          <p:spPr bwMode="auto">
            <a:xfrm>
              <a:off x="2624" y="1233"/>
              <a:ext cx="1171" cy="34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400" b="1">
                  <a:solidFill>
                    <a:schemeClr val="accent2"/>
                  </a:solidFill>
                </a:rPr>
                <a:t>Flow varies linearly</a:t>
              </a:r>
            </a:p>
            <a:p>
              <a:pPr algn="ctr">
                <a:spcBef>
                  <a:spcPct val="0"/>
                </a:spcBef>
                <a:buClrTx/>
                <a:buSzTx/>
                <a:buFontTx/>
                <a:buNone/>
              </a:pPr>
              <a:r>
                <a:rPr kumimoji="0" lang="en-US" altLang="en-US" sz="1400" b="1">
                  <a:solidFill>
                    <a:schemeClr val="accent2"/>
                  </a:solidFill>
                </a:rPr>
                <a:t>with speed</a:t>
              </a:r>
              <a:endParaRPr kumimoji="0" lang="en-US" altLang="en-US" b="1">
                <a:solidFill>
                  <a:schemeClr val="accent2"/>
                </a:solidFill>
              </a:endParaRPr>
            </a:p>
          </p:txBody>
        </p:sp>
      </p:grpSp>
      <p:sp>
        <p:nvSpPr>
          <p:cNvPr id="36867" name="Rectangle 2"/>
          <p:cNvSpPr>
            <a:spLocks noGrp="1" noChangeArrowheads="1"/>
          </p:cNvSpPr>
          <p:nvPr>
            <p:ph type="title"/>
          </p:nvPr>
        </p:nvSpPr>
        <p:spPr>
          <a:xfrm>
            <a:off x="111094" y="-296861"/>
            <a:ext cx="9032905" cy="1889124"/>
          </a:xfrm>
        </p:spPr>
        <p:txBody>
          <a:bodyPr/>
          <a:lstStyle/>
          <a:p>
            <a:pPr eaLnBrk="1" hangingPunct="1"/>
            <a:r>
              <a:rPr lang="en-US" altLang="en-US" dirty="0" smtClean="0"/>
              <a:t/>
            </a:r>
            <a:br>
              <a:rPr lang="en-US" altLang="en-US" dirty="0" smtClean="0"/>
            </a:br>
            <a:r>
              <a:rPr lang="en-US" altLang="en-US" dirty="0" smtClean="0"/>
              <a:t>An Affinity for Energy Savings</a:t>
            </a:r>
            <a:endParaRPr lang="en-US" altLang="en-US" dirty="0" smtClean="0">
              <a:solidFill>
                <a:schemeClr val="accent2"/>
              </a:solidFill>
            </a:endParaRPr>
          </a:p>
        </p:txBody>
      </p:sp>
      <p:sp>
        <p:nvSpPr>
          <p:cNvPr id="36868" name="Text Placeholder 1"/>
          <p:cNvSpPr>
            <a:spLocks noGrp="1"/>
          </p:cNvSpPr>
          <p:nvPr>
            <p:ph type="body" sz="quarter" idx="10"/>
          </p:nvPr>
        </p:nvSpPr>
        <p:spPr>
          <a:xfrm>
            <a:off x="1476375" y="1592263"/>
            <a:ext cx="6191250" cy="4608512"/>
          </a:xfrm>
        </p:spPr>
        <p:txBody>
          <a:bodyPr/>
          <a:lstStyle/>
          <a:p>
            <a:endParaRPr lang="en-US" altLang="en-US" smtClean="0"/>
          </a:p>
        </p:txBody>
      </p:sp>
      <p:pic>
        <p:nvPicPr>
          <p:cNvPr id="1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937" y="469107"/>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4032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5458" y="76911"/>
            <a:ext cx="9058542" cy="1472621"/>
          </a:xfrm>
        </p:spPr>
        <p:txBody>
          <a:bodyPr/>
          <a:lstStyle/>
          <a:p>
            <a:pPr eaLnBrk="1" hangingPunct="1"/>
            <a:r>
              <a:rPr lang="en-US" altLang="en-US" dirty="0" smtClean="0"/>
              <a:t>Saving Energy by Changing Speeds</a:t>
            </a:r>
          </a:p>
        </p:txBody>
      </p:sp>
      <p:grpSp>
        <p:nvGrpSpPr>
          <p:cNvPr id="38916" name="Group 1"/>
          <p:cNvGrpSpPr>
            <a:grpSpLocks/>
          </p:cNvGrpSpPr>
          <p:nvPr/>
        </p:nvGrpSpPr>
        <p:grpSpPr bwMode="auto">
          <a:xfrm>
            <a:off x="1039813" y="1243013"/>
            <a:ext cx="7313612" cy="5518150"/>
            <a:chOff x="1039509" y="1243013"/>
            <a:chExt cx="7313916" cy="5518855"/>
          </a:xfrm>
        </p:grpSpPr>
        <p:grpSp>
          <p:nvGrpSpPr>
            <p:cNvPr id="38917" name="Group 33"/>
            <p:cNvGrpSpPr>
              <a:grpSpLocks/>
            </p:cNvGrpSpPr>
            <p:nvPr/>
          </p:nvGrpSpPr>
          <p:grpSpPr bwMode="auto">
            <a:xfrm>
              <a:off x="1039509" y="1824038"/>
              <a:ext cx="7313916" cy="4937830"/>
              <a:chOff x="512" y="1215"/>
              <a:chExt cx="4578" cy="3104"/>
            </a:xfrm>
          </p:grpSpPr>
          <p:sp>
            <p:nvSpPr>
              <p:cNvPr id="38919" name="Text Box 5"/>
              <p:cNvSpPr txBox="1">
                <a:spLocks noChangeArrowheads="1"/>
              </p:cNvSpPr>
              <p:nvPr/>
            </p:nvSpPr>
            <p:spPr bwMode="auto">
              <a:xfrm>
                <a:off x="3859" y="2228"/>
                <a:ext cx="1231" cy="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ts val="600"/>
                  </a:spcBef>
                  <a:buClrTx/>
                  <a:buSzTx/>
                  <a:buFontTx/>
                  <a:buNone/>
                </a:pPr>
                <a:r>
                  <a:rPr kumimoji="0" lang="en-US" altLang="en-US" sz="2000" b="1"/>
                  <a:t>Power</a:t>
                </a:r>
                <a:r>
                  <a:rPr kumimoji="0" lang="en-US" altLang="en-US" sz="2000"/>
                  <a:t> is Proportional to </a:t>
                </a:r>
                <a:r>
                  <a:rPr kumimoji="0" lang="en-US" altLang="en-US" sz="2000" b="1"/>
                  <a:t>(Speed)</a:t>
                </a:r>
                <a:r>
                  <a:rPr kumimoji="0" lang="en-US" altLang="en-US" sz="2000" b="1" baseline="30000"/>
                  <a:t>3</a:t>
                </a:r>
                <a:endParaRPr kumimoji="0" lang="en-US" altLang="en-US" sz="2000" b="1"/>
              </a:p>
            </p:txBody>
          </p:sp>
          <p:grpSp>
            <p:nvGrpSpPr>
              <p:cNvPr id="38920" name="Group 32"/>
              <p:cNvGrpSpPr>
                <a:grpSpLocks/>
              </p:cNvGrpSpPr>
              <p:nvPr/>
            </p:nvGrpSpPr>
            <p:grpSpPr bwMode="auto">
              <a:xfrm>
                <a:off x="512" y="1215"/>
                <a:ext cx="3265" cy="3104"/>
                <a:chOff x="510" y="1013"/>
                <a:chExt cx="3498" cy="3290"/>
              </a:xfrm>
            </p:grpSpPr>
            <p:grpSp>
              <p:nvGrpSpPr>
                <p:cNvPr id="38921" name="Group 6"/>
                <p:cNvGrpSpPr>
                  <a:grpSpLocks/>
                </p:cNvGrpSpPr>
                <p:nvPr/>
              </p:nvGrpSpPr>
              <p:grpSpPr bwMode="auto">
                <a:xfrm>
                  <a:off x="885" y="1013"/>
                  <a:ext cx="3096" cy="2781"/>
                  <a:chOff x="-3561" y="874"/>
                  <a:chExt cx="3345" cy="2942"/>
                </a:xfrm>
              </p:grpSpPr>
              <p:sp>
                <p:nvSpPr>
                  <p:cNvPr id="38924" name="Rectangle 7"/>
                  <p:cNvSpPr>
                    <a:spLocks noChangeArrowheads="1"/>
                  </p:cNvSpPr>
                  <p:nvPr/>
                </p:nvSpPr>
                <p:spPr bwMode="auto">
                  <a:xfrm>
                    <a:off x="-3561" y="874"/>
                    <a:ext cx="3345" cy="294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2"/>
                      </a:buClr>
                      <a:buSzPct val="70000"/>
                      <a:buFont typeface="Wingdings" panose="05000000000000000000" pitchFamily="2" charset="2"/>
                      <a:buChar char="§"/>
                    </a:pPr>
                    <a:endParaRPr kumimoji="0" lang="en-US" altLang="en-US">
                      <a:solidFill>
                        <a:srgbClr val="000000"/>
                      </a:solidFill>
                    </a:endParaRPr>
                  </a:p>
                </p:txBody>
              </p:sp>
              <p:sp>
                <p:nvSpPr>
                  <p:cNvPr id="38925" name="Line 8"/>
                  <p:cNvSpPr>
                    <a:spLocks noChangeShapeType="1"/>
                  </p:cNvSpPr>
                  <p:nvPr/>
                </p:nvSpPr>
                <p:spPr bwMode="auto">
                  <a:xfrm>
                    <a:off x="-2967" y="2775"/>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6" name="Line 9"/>
                  <p:cNvSpPr>
                    <a:spLocks noChangeShapeType="1"/>
                  </p:cNvSpPr>
                  <p:nvPr/>
                </p:nvSpPr>
                <p:spPr bwMode="auto">
                  <a:xfrm>
                    <a:off x="-2399" y="3267"/>
                    <a:ext cx="0" cy="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7" name="Line 10"/>
                  <p:cNvSpPr>
                    <a:spLocks noChangeShapeType="1"/>
                  </p:cNvSpPr>
                  <p:nvPr/>
                </p:nvSpPr>
                <p:spPr bwMode="auto">
                  <a:xfrm>
                    <a:off x="-1355" y="2421"/>
                    <a:ext cx="0" cy="89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8" name="Freeform 11"/>
                  <p:cNvSpPr>
                    <a:spLocks/>
                  </p:cNvSpPr>
                  <p:nvPr/>
                </p:nvSpPr>
                <p:spPr bwMode="auto">
                  <a:xfrm>
                    <a:off x="-2935" y="1107"/>
                    <a:ext cx="2208" cy="2208"/>
                  </a:xfrm>
                  <a:custGeom>
                    <a:avLst/>
                    <a:gdLst>
                      <a:gd name="T0" fmla="*/ 0 w 2208"/>
                      <a:gd name="T1" fmla="*/ 2208 h 2208"/>
                      <a:gd name="T2" fmla="*/ 721 w 2208"/>
                      <a:gd name="T3" fmla="*/ 2063 h 2208"/>
                      <a:gd name="T4" fmla="*/ 967 w 2208"/>
                      <a:gd name="T5" fmla="*/ 1964 h 2208"/>
                      <a:gd name="T6" fmla="*/ 1206 w 2208"/>
                      <a:gd name="T7" fmla="*/ 1800 h 2208"/>
                      <a:gd name="T8" fmla="*/ 1477 w 2208"/>
                      <a:gd name="T9" fmla="*/ 1496 h 2208"/>
                      <a:gd name="T10" fmla="*/ 2208 w 2208"/>
                      <a:gd name="T11" fmla="*/ 0 h 22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8" h="2208">
                        <a:moveTo>
                          <a:pt x="0" y="2208"/>
                        </a:moveTo>
                        <a:lnTo>
                          <a:pt x="721" y="2063"/>
                        </a:lnTo>
                        <a:lnTo>
                          <a:pt x="967" y="1964"/>
                        </a:lnTo>
                        <a:lnTo>
                          <a:pt x="1206" y="1800"/>
                        </a:lnTo>
                        <a:lnTo>
                          <a:pt x="1477" y="1496"/>
                        </a:lnTo>
                        <a:lnTo>
                          <a:pt x="2208" y="0"/>
                        </a:lnTo>
                      </a:path>
                    </a:pathLst>
                  </a:custGeom>
                  <a:noFill/>
                  <a:ln w="38100">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9" name="Line 12"/>
                  <p:cNvSpPr>
                    <a:spLocks noChangeShapeType="1"/>
                  </p:cNvSpPr>
                  <p:nvPr/>
                </p:nvSpPr>
                <p:spPr bwMode="auto">
                  <a:xfrm flipV="1">
                    <a:off x="-2935" y="1011"/>
                    <a:ext cx="0" cy="230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0" name="Line 13"/>
                  <p:cNvSpPr>
                    <a:spLocks noChangeShapeType="1"/>
                  </p:cNvSpPr>
                  <p:nvPr/>
                </p:nvSpPr>
                <p:spPr bwMode="auto">
                  <a:xfrm>
                    <a:off x="-2935" y="3315"/>
                    <a:ext cx="2496"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Text Box 14"/>
                  <p:cNvSpPr txBox="1">
                    <a:spLocks noChangeArrowheads="1"/>
                  </p:cNvSpPr>
                  <p:nvPr/>
                </p:nvSpPr>
                <p:spPr bwMode="auto">
                  <a:xfrm>
                    <a:off x="-3341" y="1039"/>
                    <a:ext cx="435"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100</a:t>
                    </a:r>
                    <a:endParaRPr kumimoji="0" lang="en-US" altLang="en-US">
                      <a:latin typeface="Times New Roman" panose="02020603050405020304" pitchFamily="18" charset="0"/>
                    </a:endParaRPr>
                  </a:p>
                </p:txBody>
              </p:sp>
              <p:sp>
                <p:nvSpPr>
                  <p:cNvPr id="38932" name="Text Box 15"/>
                  <p:cNvSpPr txBox="1">
                    <a:spLocks noChangeArrowheads="1"/>
                  </p:cNvSpPr>
                  <p:nvPr/>
                </p:nvSpPr>
                <p:spPr bwMode="auto">
                  <a:xfrm>
                    <a:off x="-3341" y="1585"/>
                    <a:ext cx="435"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75</a:t>
                    </a:r>
                    <a:endParaRPr kumimoji="0" lang="en-US" altLang="en-US">
                      <a:latin typeface="Times New Roman" panose="02020603050405020304" pitchFamily="18" charset="0"/>
                    </a:endParaRPr>
                  </a:p>
                </p:txBody>
              </p:sp>
              <p:sp>
                <p:nvSpPr>
                  <p:cNvPr id="38933" name="Text Box 16"/>
                  <p:cNvSpPr txBox="1">
                    <a:spLocks noChangeArrowheads="1"/>
                  </p:cNvSpPr>
                  <p:nvPr/>
                </p:nvSpPr>
                <p:spPr bwMode="auto">
                  <a:xfrm>
                    <a:off x="-3341" y="2130"/>
                    <a:ext cx="435"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50</a:t>
                    </a:r>
                    <a:endParaRPr kumimoji="0" lang="en-US" altLang="en-US">
                      <a:latin typeface="Times New Roman" panose="02020603050405020304" pitchFamily="18" charset="0"/>
                    </a:endParaRPr>
                  </a:p>
                </p:txBody>
              </p:sp>
              <p:sp>
                <p:nvSpPr>
                  <p:cNvPr id="38934" name="Text Box 17"/>
                  <p:cNvSpPr txBox="1">
                    <a:spLocks noChangeArrowheads="1"/>
                  </p:cNvSpPr>
                  <p:nvPr/>
                </p:nvSpPr>
                <p:spPr bwMode="auto">
                  <a:xfrm>
                    <a:off x="-3341" y="2670"/>
                    <a:ext cx="435"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25</a:t>
                    </a:r>
                    <a:endParaRPr kumimoji="0" lang="en-US" altLang="en-US">
                      <a:latin typeface="Times New Roman" panose="02020603050405020304" pitchFamily="18" charset="0"/>
                    </a:endParaRPr>
                  </a:p>
                </p:txBody>
              </p:sp>
              <p:sp>
                <p:nvSpPr>
                  <p:cNvPr id="38935" name="Text Box 18"/>
                  <p:cNvSpPr txBox="1">
                    <a:spLocks noChangeArrowheads="1"/>
                  </p:cNvSpPr>
                  <p:nvPr/>
                </p:nvSpPr>
                <p:spPr bwMode="auto">
                  <a:xfrm>
                    <a:off x="-2517" y="3409"/>
                    <a:ext cx="437"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25</a:t>
                    </a:r>
                    <a:endParaRPr kumimoji="0" lang="en-US" altLang="en-US">
                      <a:latin typeface="Times New Roman" panose="02020603050405020304" pitchFamily="18" charset="0"/>
                    </a:endParaRPr>
                  </a:p>
                </p:txBody>
              </p:sp>
              <p:sp>
                <p:nvSpPr>
                  <p:cNvPr id="38936" name="Text Box 19"/>
                  <p:cNvSpPr txBox="1">
                    <a:spLocks noChangeArrowheads="1"/>
                  </p:cNvSpPr>
                  <p:nvPr/>
                </p:nvSpPr>
                <p:spPr bwMode="auto">
                  <a:xfrm>
                    <a:off x="-1975" y="3409"/>
                    <a:ext cx="435"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50</a:t>
                    </a:r>
                    <a:endParaRPr kumimoji="0" lang="en-US" altLang="en-US">
                      <a:latin typeface="Times New Roman" panose="02020603050405020304" pitchFamily="18" charset="0"/>
                    </a:endParaRPr>
                  </a:p>
                </p:txBody>
              </p:sp>
              <p:sp>
                <p:nvSpPr>
                  <p:cNvPr id="38937" name="Text Box 20"/>
                  <p:cNvSpPr txBox="1">
                    <a:spLocks noChangeArrowheads="1"/>
                  </p:cNvSpPr>
                  <p:nvPr/>
                </p:nvSpPr>
                <p:spPr bwMode="auto">
                  <a:xfrm>
                    <a:off x="-1472" y="3409"/>
                    <a:ext cx="436"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75</a:t>
                    </a:r>
                    <a:endParaRPr kumimoji="0" lang="en-US" altLang="en-US">
                      <a:latin typeface="Times New Roman" panose="02020603050405020304" pitchFamily="18" charset="0"/>
                    </a:endParaRPr>
                  </a:p>
                </p:txBody>
              </p:sp>
              <p:sp>
                <p:nvSpPr>
                  <p:cNvPr id="38938" name="Text Box 21"/>
                  <p:cNvSpPr txBox="1">
                    <a:spLocks noChangeArrowheads="1"/>
                  </p:cNvSpPr>
                  <p:nvPr/>
                </p:nvSpPr>
                <p:spPr bwMode="auto">
                  <a:xfrm>
                    <a:off x="-922" y="3409"/>
                    <a:ext cx="437"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100</a:t>
                    </a:r>
                    <a:endParaRPr kumimoji="0" lang="en-US" altLang="en-US">
                      <a:latin typeface="Times New Roman" panose="02020603050405020304" pitchFamily="18" charset="0"/>
                    </a:endParaRPr>
                  </a:p>
                </p:txBody>
              </p:sp>
              <p:sp>
                <p:nvSpPr>
                  <p:cNvPr id="38939" name="Line 22"/>
                  <p:cNvSpPr>
                    <a:spLocks noChangeShapeType="1"/>
                  </p:cNvSpPr>
                  <p:nvPr/>
                </p:nvSpPr>
                <p:spPr bwMode="auto">
                  <a:xfrm>
                    <a:off x="-2926" y="2415"/>
                    <a:ext cx="1571" cy="6"/>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0" name="Line 23"/>
                  <p:cNvSpPr>
                    <a:spLocks noChangeShapeType="1"/>
                  </p:cNvSpPr>
                  <p:nvPr/>
                </p:nvSpPr>
                <p:spPr bwMode="auto">
                  <a:xfrm>
                    <a:off x="-2969" y="2230"/>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1" name="Line 24"/>
                  <p:cNvSpPr>
                    <a:spLocks noChangeShapeType="1"/>
                  </p:cNvSpPr>
                  <p:nvPr/>
                </p:nvSpPr>
                <p:spPr bwMode="auto">
                  <a:xfrm>
                    <a:off x="-2967" y="1695"/>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2" name="Line 25"/>
                  <p:cNvSpPr>
                    <a:spLocks noChangeShapeType="1"/>
                  </p:cNvSpPr>
                  <p:nvPr/>
                </p:nvSpPr>
                <p:spPr bwMode="auto">
                  <a:xfrm>
                    <a:off x="-1863" y="3267"/>
                    <a:ext cx="0" cy="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3" name="Line 26"/>
                  <p:cNvSpPr>
                    <a:spLocks noChangeShapeType="1"/>
                  </p:cNvSpPr>
                  <p:nvPr/>
                </p:nvSpPr>
                <p:spPr bwMode="auto">
                  <a:xfrm>
                    <a:off x="-1319" y="3267"/>
                    <a:ext cx="0" cy="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4" name="Text Box 27"/>
                  <p:cNvSpPr txBox="1">
                    <a:spLocks noChangeArrowheads="1"/>
                  </p:cNvSpPr>
                  <p:nvPr/>
                </p:nvSpPr>
                <p:spPr bwMode="auto">
                  <a:xfrm>
                    <a:off x="-3349" y="2323"/>
                    <a:ext cx="435"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1600" b="1"/>
                      <a:t>42.1</a:t>
                    </a:r>
                    <a:endParaRPr kumimoji="0" lang="en-US" altLang="en-US">
                      <a:latin typeface="Times New Roman" panose="02020603050405020304" pitchFamily="18" charset="0"/>
                    </a:endParaRPr>
                  </a:p>
                </p:txBody>
              </p:sp>
            </p:grpSp>
            <p:sp>
              <p:nvSpPr>
                <p:cNvPr id="38922" name="Text Box 29"/>
                <p:cNvSpPr txBox="1">
                  <a:spLocks noChangeArrowheads="1"/>
                </p:cNvSpPr>
                <p:nvPr/>
              </p:nvSpPr>
              <p:spPr bwMode="auto">
                <a:xfrm>
                  <a:off x="904" y="3831"/>
                  <a:ext cx="3104"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2000" b="1"/>
                    <a:t>Speed (%RPM), Flow (%GPM or %CFM)</a:t>
                  </a:r>
                  <a:endParaRPr kumimoji="0" lang="en-US" altLang="en-US" sz="2000">
                    <a:latin typeface="Times New Roman" panose="02020603050405020304" pitchFamily="18" charset="0"/>
                  </a:endParaRPr>
                </a:p>
              </p:txBody>
            </p:sp>
            <p:sp>
              <p:nvSpPr>
                <p:cNvPr id="38923" name="Text Box 30"/>
                <p:cNvSpPr txBox="1">
                  <a:spLocks noChangeArrowheads="1"/>
                </p:cNvSpPr>
                <p:nvPr/>
              </p:nvSpPr>
              <p:spPr bwMode="auto">
                <a:xfrm rot="5400000">
                  <a:off x="-532" y="2369"/>
                  <a:ext cx="239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2000" b="1" dirty="0"/>
                    <a:t>Power</a:t>
                  </a:r>
                  <a:r>
                    <a:rPr kumimoji="0" lang="en-US" altLang="en-US" b="1" dirty="0"/>
                    <a:t> (%HP) (%kW)</a:t>
                  </a:r>
                  <a:endParaRPr kumimoji="0" lang="en-US" altLang="en-US" dirty="0">
                    <a:latin typeface="Times New Roman" panose="02020603050405020304" pitchFamily="18" charset="0"/>
                  </a:endParaRPr>
                </a:p>
              </p:txBody>
            </p:sp>
          </p:grpSp>
        </p:grpSp>
        <p:sp>
          <p:nvSpPr>
            <p:cNvPr id="38918" name="Text Box 4"/>
            <p:cNvSpPr txBox="1">
              <a:spLocks noChangeArrowheads="1"/>
            </p:cNvSpPr>
            <p:nvPr/>
          </p:nvSpPr>
          <p:spPr bwMode="auto">
            <a:xfrm>
              <a:off x="1319213" y="1243013"/>
              <a:ext cx="5208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kumimoji="0" lang="en-US" altLang="en-US" sz="2000"/>
                <a:t>Power versus Speed - Variable Torque Load</a:t>
              </a:r>
              <a:endParaRPr kumimoji="0" lang="en-US" altLang="en-US" sz="2000">
                <a:latin typeface="Times New Roman" panose="02020603050405020304" pitchFamily="18" charset="0"/>
              </a:endParaRPr>
            </a:p>
          </p:txBody>
        </p:sp>
      </p:grpSp>
      <p:pic>
        <p:nvPicPr>
          <p:cNvPr id="3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56034"/>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9391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493081"/>
            <a:ext cx="8128000" cy="533400"/>
          </a:xfrm>
          <a:noFill/>
        </p:spPr>
        <p:txBody>
          <a:bodyPr lIns="92075" tIns="46038" rIns="92075" bIns="46038" anchor="ctr"/>
          <a:lstStyle/>
          <a:p>
            <a:pPr eaLnBrk="1" hangingPunct="1"/>
            <a:r>
              <a:rPr lang="en-US" altLang="en-US" dirty="0" smtClean="0"/>
              <a:t>Where do we use VFDs?</a:t>
            </a:r>
            <a:br>
              <a:rPr lang="en-US" altLang="en-US" dirty="0" smtClean="0"/>
            </a:br>
            <a:r>
              <a:rPr lang="en-US" altLang="en-US" dirty="0" smtClean="0">
                <a:solidFill>
                  <a:schemeClr val="accent1"/>
                </a:solidFill>
              </a:rPr>
              <a:t>Water Application</a:t>
            </a:r>
          </a:p>
        </p:txBody>
      </p:sp>
      <p:sp>
        <p:nvSpPr>
          <p:cNvPr id="54275" name="Rectangle 3"/>
          <p:cNvSpPr>
            <a:spLocks noGrp="1" noChangeArrowheads="1"/>
          </p:cNvSpPr>
          <p:nvPr>
            <p:ph sz="half" idx="2"/>
          </p:nvPr>
        </p:nvSpPr>
        <p:spPr>
          <a:xfrm>
            <a:off x="533400" y="1592263"/>
            <a:ext cx="4013200" cy="4357776"/>
          </a:xfrm>
        </p:spPr>
        <p:txBody>
          <a:bodyPr lIns="92075" tIns="46038" rIns="92075" bIns="46038"/>
          <a:lstStyle/>
          <a:p>
            <a:pPr eaLnBrk="1" hangingPunct="1">
              <a:buFont typeface="Wingdings" panose="05000000000000000000" pitchFamily="2" charset="2"/>
              <a:buNone/>
              <a:defRPr/>
            </a:pPr>
            <a:r>
              <a:rPr lang="en-US" altLang="en-US" sz="2000" dirty="0" smtClean="0"/>
              <a:t>There are two basic load types:</a:t>
            </a:r>
          </a:p>
          <a:p>
            <a:pPr lvl="1" eaLnBrk="1" hangingPunct="1">
              <a:defRPr/>
            </a:pPr>
            <a:r>
              <a:rPr lang="en-US" altLang="en-US" sz="1800" dirty="0" smtClean="0"/>
              <a:t>Variable Torque (VT)</a:t>
            </a:r>
          </a:p>
          <a:p>
            <a:pPr lvl="2" eaLnBrk="1" hangingPunct="1">
              <a:defRPr/>
            </a:pPr>
            <a:r>
              <a:rPr lang="en-US" altLang="en-US" sz="1600" dirty="0" smtClean="0">
                <a:solidFill>
                  <a:schemeClr val="accent1"/>
                </a:solidFill>
              </a:rPr>
              <a:t>Centrifugal Pumps</a:t>
            </a:r>
          </a:p>
          <a:p>
            <a:pPr lvl="2" eaLnBrk="1" hangingPunct="1">
              <a:defRPr/>
            </a:pPr>
            <a:endParaRPr lang="en-US" altLang="en-US" sz="1600" dirty="0">
              <a:solidFill>
                <a:srgbClr val="00B050"/>
              </a:solidFill>
            </a:endParaRPr>
          </a:p>
          <a:p>
            <a:pPr marL="914400" lvl="2" indent="0" eaLnBrk="1" hangingPunct="1">
              <a:buFont typeface="Wingdings" panose="05000000000000000000" pitchFamily="2" charset="2"/>
              <a:buNone/>
              <a:defRPr/>
            </a:pPr>
            <a:r>
              <a:rPr lang="en-US" altLang="en-US" sz="1600" dirty="0" smtClean="0">
                <a:solidFill>
                  <a:srgbClr val="00B050"/>
                </a:solidFill>
              </a:rPr>
              <a:t/>
            </a:r>
            <a:br>
              <a:rPr lang="en-US" altLang="en-US" sz="1600" dirty="0" smtClean="0">
                <a:solidFill>
                  <a:srgbClr val="00B050"/>
                </a:solidFill>
              </a:rPr>
            </a:br>
            <a:endParaRPr lang="en-US" altLang="en-US" sz="1600" dirty="0" smtClean="0">
              <a:solidFill>
                <a:srgbClr val="00B050"/>
              </a:solidFill>
            </a:endParaRPr>
          </a:p>
          <a:p>
            <a:pPr lvl="1" eaLnBrk="1" hangingPunct="1">
              <a:defRPr/>
            </a:pPr>
            <a:r>
              <a:rPr lang="en-US" altLang="en-US" sz="1800" dirty="0" smtClean="0"/>
              <a:t>Constant Torque (CT)</a:t>
            </a:r>
          </a:p>
          <a:p>
            <a:pPr lvl="2" eaLnBrk="1" hangingPunct="1">
              <a:defRPr/>
            </a:pPr>
            <a:r>
              <a:rPr lang="en-US" altLang="en-US" sz="1600" dirty="0" smtClean="0">
                <a:solidFill>
                  <a:schemeClr val="accent1"/>
                </a:solidFill>
              </a:rPr>
              <a:t>Positive Displacement Pumps</a:t>
            </a:r>
          </a:p>
          <a:p>
            <a:pPr lvl="2" eaLnBrk="1" hangingPunct="1">
              <a:defRPr/>
            </a:pPr>
            <a:r>
              <a:rPr lang="en-US" altLang="en-US" dirty="0" smtClean="0">
                <a:solidFill>
                  <a:schemeClr val="accent1"/>
                </a:solidFill>
              </a:rPr>
              <a:t>Vacuum Pump</a:t>
            </a:r>
          </a:p>
          <a:p>
            <a:pPr lvl="2" eaLnBrk="1" hangingPunct="1">
              <a:defRPr/>
            </a:pPr>
            <a:r>
              <a:rPr lang="en-US" altLang="en-US" dirty="0" err="1" smtClean="0">
                <a:solidFill>
                  <a:schemeClr val="accent1"/>
                </a:solidFill>
              </a:rPr>
              <a:t>Moyno</a:t>
            </a:r>
            <a:r>
              <a:rPr lang="en-US" altLang="en-US" sz="1600" dirty="0" smtClean="0">
                <a:solidFill>
                  <a:schemeClr val="accent1"/>
                </a:solidFill>
              </a:rPr>
              <a:t> Pump</a:t>
            </a:r>
            <a:endParaRPr lang="en-US" altLang="en-US" sz="1600" dirty="0" smtClean="0"/>
          </a:p>
        </p:txBody>
      </p:sp>
      <p:pic>
        <p:nvPicPr>
          <p:cNvPr id="40965" name="Content Placeholder 11"/>
          <p:cNvPicPr>
            <a:picLocks noChangeAspect="1"/>
          </p:cNvPicPr>
          <p:nvPr/>
        </p:nvPicPr>
        <p:blipFill rotWithShape="1">
          <a:blip r:embed="rId3">
            <a:extLst>
              <a:ext uri="{28A0092B-C50C-407E-A947-70E740481C1C}">
                <a14:useLocalDpi xmlns:a14="http://schemas.microsoft.com/office/drawing/2010/main" val="0"/>
              </a:ext>
            </a:extLst>
          </a:blip>
          <a:srcRect t="17471"/>
          <a:stretch/>
        </p:blipFill>
        <p:spPr bwMode="auto">
          <a:xfrm>
            <a:off x="5035550" y="4136164"/>
            <a:ext cx="2978150" cy="20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File:Centrifugal Pump.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043" y="1271934"/>
            <a:ext cx="2553175" cy="261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5937" y="493081"/>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3028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366" y="76912"/>
            <a:ext cx="9075634" cy="1515350"/>
          </a:xfrm>
        </p:spPr>
        <p:txBody>
          <a:bodyPr/>
          <a:lstStyle/>
          <a:p>
            <a:r>
              <a:rPr lang="en-US" altLang="en-US" dirty="0" smtClean="0"/>
              <a:t>Installation Considerations</a:t>
            </a:r>
          </a:p>
        </p:txBody>
      </p:sp>
      <p:sp>
        <p:nvSpPr>
          <p:cNvPr id="43011" name="Content Placeholder 2"/>
          <p:cNvSpPr>
            <a:spLocks noGrp="1"/>
          </p:cNvSpPr>
          <p:nvPr>
            <p:ph type="body" sz="quarter" idx="10"/>
          </p:nvPr>
        </p:nvSpPr>
        <p:spPr>
          <a:xfrm>
            <a:off x="1476375" y="1592263"/>
            <a:ext cx="6191250" cy="4800600"/>
          </a:xfrm>
        </p:spPr>
        <p:txBody>
          <a:bodyPr/>
          <a:lstStyle/>
          <a:p>
            <a:r>
              <a:rPr lang="en-US" altLang="en-US" sz="2000" dirty="0" smtClean="0"/>
              <a:t>What’s the environment?</a:t>
            </a:r>
          </a:p>
          <a:p>
            <a:pPr lvl="1"/>
            <a:r>
              <a:rPr lang="en-US" altLang="en-US" sz="1600" dirty="0" smtClean="0"/>
              <a:t>Fresh Water – Chlorine</a:t>
            </a:r>
          </a:p>
          <a:p>
            <a:pPr lvl="1"/>
            <a:r>
              <a:rPr lang="en-US" altLang="en-US" sz="1600" dirty="0" smtClean="0"/>
              <a:t>Waste Water – Hydrogen </a:t>
            </a:r>
            <a:r>
              <a:rPr lang="en-US" altLang="en-US" sz="1600" dirty="0" err="1" smtClean="0"/>
              <a:t>Sulphide</a:t>
            </a:r>
            <a:r>
              <a:rPr lang="en-US" altLang="en-US" sz="1600" dirty="0" smtClean="0"/>
              <a:t> </a:t>
            </a:r>
          </a:p>
          <a:p>
            <a:r>
              <a:rPr lang="en-US" altLang="en-US" sz="2000" dirty="0" smtClean="0"/>
              <a:t>Important considerations are:</a:t>
            </a:r>
          </a:p>
          <a:p>
            <a:pPr lvl="1"/>
            <a:r>
              <a:rPr lang="en-US" altLang="en-US" dirty="0" smtClean="0"/>
              <a:t>Temperature. </a:t>
            </a:r>
          </a:p>
          <a:p>
            <a:pPr lvl="1"/>
            <a:r>
              <a:rPr lang="en-US" altLang="en-US" dirty="0" smtClean="0"/>
              <a:t>Altitude.</a:t>
            </a:r>
          </a:p>
          <a:p>
            <a:pPr lvl="1"/>
            <a:r>
              <a:rPr lang="en-US" altLang="en-US" dirty="0" smtClean="0"/>
              <a:t>Indoor/outdoor - exposure moisture and sunlight.</a:t>
            </a:r>
          </a:p>
          <a:p>
            <a:pPr lvl="1"/>
            <a:r>
              <a:rPr lang="en-US" altLang="en-US" dirty="0" smtClean="0"/>
              <a:t>Space requirements.</a:t>
            </a:r>
          </a:p>
          <a:p>
            <a:r>
              <a:rPr lang="en-US" altLang="en-US" dirty="0" smtClean="0"/>
              <a:t>VFD manufacturers provide a variety of enclosures that are certified to UL standards</a:t>
            </a:r>
          </a:p>
        </p:txBody>
      </p:sp>
      <p:sp>
        <p:nvSpPr>
          <p:cNvPr id="43012" name="Text Placeholder 1"/>
          <p:cNvSpPr>
            <a:spLocks noGrp="1"/>
          </p:cNvSpPr>
          <p:nvPr>
            <p:ph type="body" sz="quarter" idx="12"/>
          </p:nvPr>
        </p:nvSpPr>
        <p:spPr>
          <a:xfrm>
            <a:off x="68366" y="769121"/>
            <a:ext cx="9075634" cy="823142"/>
          </a:xfrm>
        </p:spPr>
        <p:txBody>
          <a:bodyPr/>
          <a:lstStyle/>
          <a:p>
            <a:pPr>
              <a:spcBef>
                <a:spcPct val="0"/>
              </a:spcBef>
            </a:pPr>
            <a:r>
              <a:rPr lang="en-US" altLang="en-US" dirty="0" smtClean="0"/>
              <a:t>Environment</a:t>
            </a:r>
          </a:p>
          <a:p>
            <a:pPr>
              <a:spcBef>
                <a:spcPct val="0"/>
              </a:spcBef>
            </a:pPr>
            <a:endParaRPr lang="en-US" altLang="en-US" dirty="0" smtClean="0"/>
          </a:p>
        </p:txBody>
      </p:sp>
      <p:pic>
        <p:nvPicPr>
          <p:cNvPr id="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77400"/>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4097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02550" y="76912"/>
            <a:ext cx="9041450" cy="1515350"/>
          </a:xfrm>
        </p:spPr>
        <p:txBody>
          <a:bodyPr/>
          <a:lstStyle/>
          <a:p>
            <a:r>
              <a:rPr lang="en-US" altLang="en-US" dirty="0" smtClean="0"/>
              <a:t>Installation Considerations</a:t>
            </a:r>
          </a:p>
        </p:txBody>
      </p:sp>
      <p:sp>
        <p:nvSpPr>
          <p:cNvPr id="45059" name="Content Placeholder 2"/>
          <p:cNvSpPr>
            <a:spLocks noGrp="1"/>
          </p:cNvSpPr>
          <p:nvPr>
            <p:ph type="body" sz="quarter" idx="10"/>
          </p:nvPr>
        </p:nvSpPr>
        <p:spPr>
          <a:xfrm>
            <a:off x="1333500" y="1601788"/>
            <a:ext cx="6191250" cy="4608512"/>
          </a:xfrm>
        </p:spPr>
        <p:txBody>
          <a:bodyPr/>
          <a:lstStyle/>
          <a:p>
            <a:r>
              <a:rPr lang="en-US" altLang="en-US" sz="2000" dirty="0" smtClean="0"/>
              <a:t>VFDs are rated for a specific ambient temperature</a:t>
            </a:r>
          </a:p>
          <a:p>
            <a:pPr lvl="1"/>
            <a:r>
              <a:rPr lang="en-US" altLang="en-US" dirty="0" smtClean="0"/>
              <a:t>Typical temperature range is -10°C to 40°C (104°F).</a:t>
            </a:r>
          </a:p>
          <a:p>
            <a:pPr lvl="1"/>
            <a:r>
              <a:rPr lang="en-US" altLang="en-US" dirty="0" smtClean="0"/>
              <a:t>Typical altitude is 1000 meters.</a:t>
            </a:r>
          </a:p>
          <a:p>
            <a:pPr lvl="1"/>
            <a:r>
              <a:rPr lang="en-US" altLang="en-US" dirty="0" smtClean="0"/>
              <a:t>The VFD must have the ability to dissipate heat generated during the power conversion process.</a:t>
            </a:r>
          </a:p>
          <a:p>
            <a:pPr lvl="1"/>
            <a:r>
              <a:rPr lang="en-US" altLang="en-US" dirty="0" smtClean="0"/>
              <a:t>If actual values exceed the VFD manufacturer’s assumptions, the drive may have to be de-rated. Consult the manufacturer. </a:t>
            </a:r>
          </a:p>
        </p:txBody>
      </p:sp>
      <p:sp>
        <p:nvSpPr>
          <p:cNvPr id="45060" name="Text Placeholder 1"/>
          <p:cNvSpPr>
            <a:spLocks noGrp="1"/>
          </p:cNvSpPr>
          <p:nvPr>
            <p:ph type="body" sz="quarter" idx="12"/>
          </p:nvPr>
        </p:nvSpPr>
        <p:spPr>
          <a:xfrm>
            <a:off x="102550" y="777667"/>
            <a:ext cx="9041450" cy="814596"/>
          </a:xfrm>
        </p:spPr>
        <p:txBody>
          <a:bodyPr/>
          <a:lstStyle/>
          <a:p>
            <a:pPr>
              <a:spcBef>
                <a:spcPct val="0"/>
              </a:spcBef>
            </a:pPr>
            <a:r>
              <a:rPr lang="en-US" altLang="en-US" dirty="0" smtClean="0"/>
              <a:t>Temperature and Altitude</a:t>
            </a:r>
          </a:p>
          <a:p>
            <a:pPr>
              <a:spcBef>
                <a:spcPct val="0"/>
              </a:spcBef>
            </a:pPr>
            <a:endParaRPr lang="en-US" altLang="en-US" dirty="0" smtClean="0"/>
          </a:p>
        </p:txBody>
      </p:sp>
      <p:pic>
        <p:nvPicPr>
          <p:cNvPr id="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77400"/>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6836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5458" y="76912"/>
            <a:ext cx="9058542" cy="1515350"/>
          </a:xfrm>
        </p:spPr>
        <p:txBody>
          <a:bodyPr/>
          <a:lstStyle/>
          <a:p>
            <a:r>
              <a:rPr lang="en-US" altLang="en-US" dirty="0" smtClean="0"/>
              <a:t>Installation Considerations </a:t>
            </a:r>
          </a:p>
        </p:txBody>
      </p:sp>
      <p:sp>
        <p:nvSpPr>
          <p:cNvPr id="47107" name="Content Placeholder 2"/>
          <p:cNvSpPr>
            <a:spLocks noGrp="1"/>
          </p:cNvSpPr>
          <p:nvPr>
            <p:ph type="body" sz="quarter" idx="10"/>
          </p:nvPr>
        </p:nvSpPr>
        <p:spPr>
          <a:xfrm>
            <a:off x="1333500" y="1601788"/>
            <a:ext cx="6191250" cy="4608512"/>
          </a:xfrm>
        </p:spPr>
        <p:txBody>
          <a:bodyPr/>
          <a:lstStyle/>
          <a:p>
            <a:r>
              <a:rPr lang="en-US" altLang="en-US" dirty="0" smtClean="0"/>
              <a:t>VFDs may have a restriction on space between adjacent equipment or machinery.</a:t>
            </a:r>
          </a:p>
          <a:p>
            <a:r>
              <a:rPr lang="en-US" altLang="en-US" dirty="0" smtClean="0"/>
              <a:t>The issue may relate to heating from adjacent heat sources or more likely the possible restriction of air flow which is required by the VFD cooling system.</a:t>
            </a:r>
          </a:p>
        </p:txBody>
      </p:sp>
      <p:sp>
        <p:nvSpPr>
          <p:cNvPr id="47108" name="Text Placeholder 1"/>
          <p:cNvSpPr>
            <a:spLocks noGrp="1"/>
          </p:cNvSpPr>
          <p:nvPr>
            <p:ph type="body" sz="quarter" idx="12"/>
          </p:nvPr>
        </p:nvSpPr>
        <p:spPr>
          <a:xfrm>
            <a:off x="59820" y="752029"/>
            <a:ext cx="9101271" cy="840233"/>
          </a:xfrm>
        </p:spPr>
        <p:txBody>
          <a:bodyPr/>
          <a:lstStyle/>
          <a:p>
            <a:pPr>
              <a:spcBef>
                <a:spcPct val="0"/>
              </a:spcBef>
            </a:pPr>
            <a:r>
              <a:rPr lang="en-US" altLang="en-US" dirty="0" smtClean="0"/>
              <a:t>Space Requirements</a:t>
            </a:r>
          </a:p>
        </p:txBody>
      </p:sp>
      <p:pic>
        <p:nvPicPr>
          <p:cNvPr id="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7" y="477400"/>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4248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5900" y="0"/>
            <a:ext cx="8928100" cy="1128046"/>
          </a:xfrm>
          <a:noFill/>
        </p:spPr>
        <p:txBody>
          <a:bodyPr lIns="92075" tIns="46038" rIns="92075" bIns="46038" anchor="ctr"/>
          <a:lstStyle/>
          <a:p>
            <a:pPr eaLnBrk="1" hangingPunct="1"/>
            <a:r>
              <a:rPr lang="en-US" altLang="en-US" dirty="0" smtClean="0"/>
              <a:t>What about the wiring and maybe a new motor? </a:t>
            </a:r>
          </a:p>
        </p:txBody>
      </p:sp>
      <p:sp>
        <p:nvSpPr>
          <p:cNvPr id="48131" name="Rectangle 3"/>
          <p:cNvSpPr>
            <a:spLocks noGrp="1" noChangeArrowheads="1"/>
          </p:cNvSpPr>
          <p:nvPr>
            <p:ph type="body" idx="1"/>
          </p:nvPr>
        </p:nvSpPr>
        <p:spPr>
          <a:xfrm>
            <a:off x="1333500" y="1592263"/>
            <a:ext cx="7425939" cy="4275137"/>
          </a:xfrm>
          <a:noFill/>
        </p:spPr>
        <p:txBody>
          <a:bodyPr lIns="92075" tIns="46038" rIns="92075" bIns="46038"/>
          <a:lstStyle/>
          <a:p>
            <a:pPr eaLnBrk="1" hangingPunct="1"/>
            <a:r>
              <a:rPr lang="en-US" altLang="en-US" dirty="0" smtClean="0"/>
              <a:t>Motor Leads (Discuss this with your manufacturer)</a:t>
            </a:r>
          </a:p>
          <a:p>
            <a:pPr lvl="1" eaLnBrk="1" hangingPunct="1"/>
            <a:r>
              <a:rPr lang="en-US" altLang="en-US" sz="1600" dirty="0" smtClean="0"/>
              <a:t>Shorter is better, metallic conduits, VFD rated cable </a:t>
            </a:r>
          </a:p>
          <a:p>
            <a:pPr lvl="1" eaLnBrk="1" hangingPunct="1"/>
            <a:r>
              <a:rPr lang="en-US" altLang="en-US" sz="1600" dirty="0" smtClean="0"/>
              <a:t>NEVER EVER run control wiring on line leads with motor leads</a:t>
            </a:r>
          </a:p>
          <a:p>
            <a:pPr eaLnBrk="1" hangingPunct="1"/>
            <a:r>
              <a:rPr lang="en-US" altLang="en-US" dirty="0" smtClean="0"/>
              <a:t>Grounding </a:t>
            </a:r>
          </a:p>
          <a:p>
            <a:pPr lvl="1" eaLnBrk="1" hangingPunct="1"/>
            <a:r>
              <a:rPr lang="en-US" altLang="en-US" sz="1600" dirty="0" smtClean="0"/>
              <a:t>Ground each VFD individually – do not daisy chain or loop</a:t>
            </a:r>
          </a:p>
          <a:p>
            <a:pPr lvl="1" eaLnBrk="1" hangingPunct="1"/>
            <a:r>
              <a:rPr lang="en-US" altLang="en-US" sz="1600" dirty="0" smtClean="0"/>
              <a:t>Motor ground should be terminated on VFD ground – not back pan</a:t>
            </a:r>
          </a:p>
          <a:p>
            <a:pPr eaLnBrk="1" hangingPunct="1"/>
            <a:r>
              <a:rPr lang="en-US" altLang="en-US" dirty="0" smtClean="0"/>
              <a:t>Motor</a:t>
            </a:r>
          </a:p>
          <a:p>
            <a:pPr lvl="1" eaLnBrk="1" hangingPunct="1"/>
            <a:r>
              <a:rPr lang="en-US" altLang="en-US" sz="1600" dirty="0" smtClean="0"/>
              <a:t>MG1, Part 31 – covers the windings</a:t>
            </a:r>
          </a:p>
          <a:p>
            <a:pPr lvl="1" eaLnBrk="1" hangingPunct="1"/>
            <a:r>
              <a:rPr lang="en-US" altLang="en-US" sz="1600" dirty="0" smtClean="0"/>
              <a:t>Shaft grounding device for common mode voltage</a:t>
            </a:r>
          </a:p>
          <a:p>
            <a:pPr lvl="1" eaLnBrk="1" hangingPunct="1"/>
            <a:r>
              <a:rPr lang="en-US" altLang="en-US" sz="1600" smtClean="0"/>
              <a:t>Use </a:t>
            </a:r>
            <a:r>
              <a:rPr lang="en-US" altLang="en-US" sz="1600" dirty="0" smtClean="0"/>
              <a:t>invertor cable or pull high strand count ground wire </a:t>
            </a:r>
          </a:p>
          <a:p>
            <a:pPr lvl="1" eaLnBrk="1" hangingPunct="1"/>
            <a:endParaRPr lang="en-US" altLang="en-US" dirty="0" smtClean="0"/>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610" y="949452"/>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94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4004" y="94004"/>
            <a:ext cx="9049996" cy="1498258"/>
          </a:xfrm>
        </p:spPr>
        <p:txBody>
          <a:bodyPr/>
          <a:lstStyle/>
          <a:p>
            <a:r>
              <a:rPr lang="en-US" altLang="en-US" dirty="0" smtClean="0"/>
              <a:t>The ABC’s of VFD’s</a:t>
            </a:r>
          </a:p>
        </p:txBody>
      </p:sp>
      <p:sp>
        <p:nvSpPr>
          <p:cNvPr id="12291" name="Rectangle 3"/>
          <p:cNvSpPr>
            <a:spLocks noGrp="1" noChangeArrowheads="1"/>
          </p:cNvSpPr>
          <p:nvPr>
            <p:ph type="body" idx="1"/>
          </p:nvPr>
        </p:nvSpPr>
        <p:spPr>
          <a:xfrm>
            <a:off x="1476375" y="1592263"/>
            <a:ext cx="6191250" cy="4343400"/>
          </a:xfrm>
        </p:spPr>
        <p:txBody>
          <a:bodyPr/>
          <a:lstStyle/>
          <a:p>
            <a:r>
              <a:rPr lang="en-US" altLang="en-US" dirty="0" smtClean="0"/>
              <a:t>A very basic “look” at a Drive.</a:t>
            </a:r>
          </a:p>
          <a:p>
            <a:r>
              <a:rPr lang="en-US" altLang="en-US" dirty="0" smtClean="0"/>
              <a:t>But, how does the VFD work?</a:t>
            </a:r>
          </a:p>
          <a:p>
            <a:r>
              <a:rPr lang="en-US" altLang="en-US" dirty="0" smtClean="0"/>
              <a:t>Cost efficiencies….Why are Drives Used?</a:t>
            </a:r>
          </a:p>
          <a:p>
            <a:r>
              <a:rPr lang="en-US" altLang="en-US" dirty="0" smtClean="0"/>
              <a:t>Different applications where drives are used</a:t>
            </a:r>
          </a:p>
          <a:p>
            <a:r>
              <a:rPr lang="en-US" altLang="en-US" dirty="0" smtClean="0"/>
              <a:t>Expressed concerns or considerations</a:t>
            </a:r>
          </a:p>
          <a:p>
            <a:r>
              <a:rPr lang="en-US" altLang="en-US" dirty="0" smtClean="0"/>
              <a:t>Fact! A  real-life application case study</a:t>
            </a:r>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7" y="485946"/>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379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366" y="76912"/>
            <a:ext cx="9075634" cy="1515350"/>
          </a:xfrm>
        </p:spPr>
        <p:txBody>
          <a:bodyPr/>
          <a:lstStyle/>
          <a:p>
            <a:r>
              <a:rPr lang="en-US" altLang="en-US" dirty="0" smtClean="0"/>
              <a:t>Case Study</a:t>
            </a:r>
            <a:br>
              <a:rPr lang="en-US" altLang="en-US" dirty="0" smtClean="0"/>
            </a:br>
            <a:endParaRPr lang="en-US" altLang="en-US" dirty="0" smtClean="0"/>
          </a:p>
        </p:txBody>
      </p:sp>
      <p:sp>
        <p:nvSpPr>
          <p:cNvPr id="49156" name="Text Placeholder 2"/>
          <p:cNvSpPr>
            <a:spLocks noGrp="1"/>
          </p:cNvSpPr>
          <p:nvPr>
            <p:ph type="body" sz="quarter" idx="12"/>
          </p:nvPr>
        </p:nvSpPr>
        <p:spPr>
          <a:xfrm>
            <a:off x="68366" y="717847"/>
            <a:ext cx="9075634" cy="874416"/>
          </a:xfrm>
        </p:spPr>
        <p:txBody>
          <a:bodyPr/>
          <a:lstStyle/>
          <a:p>
            <a:pPr>
              <a:spcBef>
                <a:spcPct val="0"/>
              </a:spcBef>
            </a:pPr>
            <a:r>
              <a:rPr lang="en-US" altLang="en-US" dirty="0" smtClean="0"/>
              <a:t>Audubon Aquarium of the Americas</a:t>
            </a:r>
          </a:p>
        </p:txBody>
      </p:sp>
      <p:pic>
        <p:nvPicPr>
          <p:cNvPr id="4915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t="14914"/>
          <a:stretch/>
        </p:blipFill>
        <p:spPr bwMode="gray">
          <a:xfrm>
            <a:off x="463728" y="1598910"/>
            <a:ext cx="7442200"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descr="aquarium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5238" y="368300"/>
            <a:ext cx="13001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0310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94004" y="85458"/>
            <a:ext cx="9049996" cy="1506804"/>
          </a:xfrm>
        </p:spPr>
        <p:txBody>
          <a:bodyPr/>
          <a:lstStyle/>
          <a:p>
            <a:pPr eaLnBrk="1" hangingPunct="1"/>
            <a:r>
              <a:rPr lang="en-US" altLang="en-US" dirty="0" smtClean="0"/>
              <a:t>How It All Flows</a:t>
            </a:r>
          </a:p>
        </p:txBody>
      </p:sp>
      <p:sp>
        <p:nvSpPr>
          <p:cNvPr id="51203" name="Content Placeholder 2"/>
          <p:cNvSpPr>
            <a:spLocks noGrp="1"/>
          </p:cNvSpPr>
          <p:nvPr>
            <p:ph type="body" sz="quarter" idx="10"/>
          </p:nvPr>
        </p:nvSpPr>
        <p:spPr>
          <a:xfrm>
            <a:off x="1333500" y="1592263"/>
            <a:ext cx="6191250" cy="4608512"/>
          </a:xfrm>
        </p:spPr>
        <p:txBody>
          <a:bodyPr/>
          <a:lstStyle/>
          <a:p>
            <a:pPr eaLnBrk="1" hangingPunct="1"/>
            <a:r>
              <a:rPr lang="en-US" altLang="en-US" dirty="0" smtClean="0"/>
              <a:t>Pump Alley </a:t>
            </a:r>
          </a:p>
          <a:p>
            <a:pPr lvl="1" eaLnBrk="1" hangingPunct="1"/>
            <a:r>
              <a:rPr lang="en-US" altLang="en-US" dirty="0" smtClean="0">
                <a:solidFill>
                  <a:srgbClr val="FF0000"/>
                </a:solidFill>
              </a:rPr>
              <a:t>7 -  25HP pumps</a:t>
            </a:r>
          </a:p>
          <a:p>
            <a:pPr lvl="1" eaLnBrk="1" hangingPunct="1"/>
            <a:r>
              <a:rPr lang="en-US" altLang="en-US" dirty="0" smtClean="0"/>
              <a:t>14 Sand filters</a:t>
            </a:r>
          </a:p>
          <a:p>
            <a:pPr lvl="1" eaLnBrk="1" hangingPunct="1"/>
            <a:r>
              <a:rPr lang="en-US" altLang="en-US" dirty="0" smtClean="0"/>
              <a:t>Gulf contact and degas towers</a:t>
            </a:r>
          </a:p>
          <a:p>
            <a:pPr lvl="1" eaLnBrk="1" hangingPunct="1"/>
            <a:r>
              <a:rPr lang="en-US" altLang="en-US" dirty="0" smtClean="0"/>
              <a:t>Ozone generators</a:t>
            </a:r>
          </a:p>
          <a:p>
            <a:pPr lvl="1" eaLnBrk="1" hangingPunct="1"/>
            <a:r>
              <a:rPr lang="en-US" altLang="en-US" dirty="0" smtClean="0"/>
              <a:t>Wastewater recovery system </a:t>
            </a:r>
          </a:p>
          <a:p>
            <a:pPr lvl="1" eaLnBrk="1" hangingPunct="1"/>
            <a:r>
              <a:rPr lang="en-US" altLang="en-US" dirty="0" smtClean="0"/>
              <a:t>Storage water</a:t>
            </a:r>
          </a:p>
        </p:txBody>
      </p:sp>
      <p:pic>
        <p:nvPicPr>
          <p:cNvPr id="51205" name="Picture 4"/>
          <p:cNvPicPr>
            <a:picLocks noChangeAspect="1"/>
          </p:cNvPicPr>
          <p:nvPr/>
        </p:nvPicPr>
        <p:blipFill rotWithShape="1">
          <a:blip r:embed="rId3">
            <a:extLst>
              <a:ext uri="{28A0092B-C50C-407E-A947-70E740481C1C}">
                <a14:useLocalDpi xmlns:a14="http://schemas.microsoft.com/office/drawing/2010/main" val="0"/>
              </a:ext>
            </a:extLst>
          </a:blip>
          <a:srcRect t="7355" b="14441"/>
          <a:stretch/>
        </p:blipFill>
        <p:spPr bwMode="auto">
          <a:xfrm>
            <a:off x="6224587" y="1592263"/>
            <a:ext cx="2038350" cy="212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4000500"/>
            <a:ext cx="33432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5199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1094" y="59821"/>
            <a:ext cx="9032905" cy="1532441"/>
          </a:xfrm>
        </p:spPr>
        <p:txBody>
          <a:bodyPr/>
          <a:lstStyle/>
          <a:p>
            <a:pPr eaLnBrk="1" hangingPunct="1"/>
            <a:r>
              <a:rPr lang="en-US" altLang="en-US" dirty="0" smtClean="0"/>
              <a:t>Concerns</a:t>
            </a:r>
          </a:p>
        </p:txBody>
      </p:sp>
      <p:sp>
        <p:nvSpPr>
          <p:cNvPr id="53251" name="Content Placeholder 2"/>
          <p:cNvSpPr>
            <a:spLocks noGrp="1"/>
          </p:cNvSpPr>
          <p:nvPr>
            <p:ph type="body" sz="quarter" idx="10"/>
          </p:nvPr>
        </p:nvSpPr>
        <p:spPr>
          <a:xfrm>
            <a:off x="1333500" y="1601788"/>
            <a:ext cx="6191250" cy="4608512"/>
          </a:xfrm>
        </p:spPr>
        <p:txBody>
          <a:bodyPr/>
          <a:lstStyle/>
          <a:p>
            <a:pPr eaLnBrk="1" hangingPunct="1">
              <a:spcBef>
                <a:spcPts val="600"/>
              </a:spcBef>
            </a:pPr>
            <a:r>
              <a:rPr lang="en-US" altLang="en-US" dirty="0" smtClean="0"/>
              <a:t>Mechanical stress – especially during startup</a:t>
            </a:r>
          </a:p>
          <a:p>
            <a:pPr eaLnBrk="1" hangingPunct="1">
              <a:spcBef>
                <a:spcPts val="600"/>
              </a:spcBef>
            </a:pPr>
            <a:r>
              <a:rPr lang="en-US" altLang="en-US" dirty="0" smtClean="0"/>
              <a:t>Energy costs </a:t>
            </a:r>
          </a:p>
          <a:p>
            <a:pPr eaLnBrk="1" hangingPunct="1">
              <a:spcBef>
                <a:spcPts val="600"/>
              </a:spcBef>
            </a:pPr>
            <a:r>
              <a:rPr lang="en-US" altLang="en-US" dirty="0" smtClean="0"/>
              <a:t>Available rebates</a:t>
            </a:r>
          </a:p>
          <a:p>
            <a:pPr eaLnBrk="1" hangingPunct="1">
              <a:spcBef>
                <a:spcPts val="600"/>
              </a:spcBef>
            </a:pPr>
            <a:r>
              <a:rPr lang="en-US" altLang="en-US" dirty="0" smtClean="0"/>
              <a:t>Maintaining correct head pressure with flow reduction</a:t>
            </a:r>
          </a:p>
          <a:p>
            <a:pPr eaLnBrk="1" hangingPunct="1">
              <a:spcBef>
                <a:spcPts val="600"/>
              </a:spcBef>
            </a:pPr>
            <a:r>
              <a:rPr lang="en-US" altLang="en-US" dirty="0" smtClean="0"/>
              <a:t>VFD control method</a:t>
            </a:r>
          </a:p>
          <a:p>
            <a:pPr eaLnBrk="1" hangingPunct="1">
              <a:spcBef>
                <a:spcPts val="600"/>
              </a:spcBef>
            </a:pPr>
            <a:r>
              <a:rPr lang="en-US" altLang="en-US" dirty="0" smtClean="0"/>
              <a:t>Start-up and commissioning</a:t>
            </a:r>
          </a:p>
        </p:txBody>
      </p:sp>
    </p:spTree>
    <p:extLst>
      <p:ext uri="{BB962C8B-B14F-4D97-AF65-F5344CB8AC3E}">
        <p14:creationId xmlns:p14="http://schemas.microsoft.com/office/powerpoint/2010/main" val="10825399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Economic Justification </a:t>
            </a:r>
            <a:br>
              <a:rPr lang="en-US" altLang="en-US" smtClean="0"/>
            </a:br>
            <a:endParaRPr lang="en-US" altLang="en-US" smtClean="0"/>
          </a:p>
        </p:txBody>
      </p:sp>
      <p:sp>
        <p:nvSpPr>
          <p:cNvPr id="3" name="Content Placeholder 2"/>
          <p:cNvSpPr>
            <a:spLocks noGrp="1"/>
          </p:cNvSpPr>
          <p:nvPr>
            <p:ph type="body" sz="quarter" idx="10"/>
          </p:nvPr>
        </p:nvSpPr>
        <p:spPr>
          <a:xfrm>
            <a:off x="1333500" y="1592263"/>
            <a:ext cx="6191250" cy="4608512"/>
          </a:xfrm>
        </p:spPr>
        <p:txBody>
          <a:bodyPr/>
          <a:lstStyle/>
          <a:p>
            <a:pPr>
              <a:defRPr/>
            </a:pPr>
            <a:r>
              <a:rPr lang="en-US" dirty="0" smtClean="0"/>
              <a:t>Energy Cost</a:t>
            </a:r>
          </a:p>
          <a:p>
            <a:pPr lvl="1">
              <a:defRPr/>
            </a:pPr>
            <a:r>
              <a:rPr lang="en-US" sz="1600" dirty="0" smtClean="0"/>
              <a:t>Audubon buys energy at .08 / KWH</a:t>
            </a:r>
          </a:p>
          <a:p>
            <a:pPr>
              <a:defRPr/>
            </a:pPr>
            <a:r>
              <a:rPr lang="en-US" dirty="0" smtClean="0"/>
              <a:t>Pump Qualifications</a:t>
            </a:r>
          </a:p>
          <a:p>
            <a:pPr lvl="1">
              <a:defRPr/>
            </a:pPr>
            <a:r>
              <a:rPr lang="en-US" sz="1600" dirty="0" smtClean="0"/>
              <a:t>Originally controlled via a flow restriction valve</a:t>
            </a:r>
          </a:p>
          <a:p>
            <a:pPr lvl="1">
              <a:defRPr/>
            </a:pPr>
            <a:r>
              <a:rPr lang="en-US" sz="1600" dirty="0" smtClean="0"/>
              <a:t>Flow typically between 40 and 100 % </a:t>
            </a:r>
          </a:p>
          <a:p>
            <a:pPr lvl="1">
              <a:defRPr/>
            </a:pPr>
            <a:r>
              <a:rPr lang="en-US" sz="1600" dirty="0" smtClean="0"/>
              <a:t>Average flow under 50%</a:t>
            </a:r>
          </a:p>
          <a:p>
            <a:pPr>
              <a:defRPr/>
            </a:pPr>
            <a:r>
              <a:rPr lang="en-US" dirty="0" smtClean="0"/>
              <a:t>Payback calculation</a:t>
            </a:r>
          </a:p>
          <a:p>
            <a:pPr lvl="1">
              <a:defRPr/>
            </a:pPr>
            <a:r>
              <a:rPr lang="en-US" sz="1600" dirty="0" smtClean="0"/>
              <a:t>Calculations set motor speed between 70% and 100%</a:t>
            </a:r>
          </a:p>
          <a:p>
            <a:pPr lvl="1">
              <a:defRPr/>
            </a:pPr>
            <a:r>
              <a:rPr lang="en-US" sz="1600" dirty="0" smtClean="0"/>
              <a:t>Payback expectation of UNDER 6 months</a:t>
            </a:r>
          </a:p>
          <a:p>
            <a:pPr lvl="1">
              <a:defRPr/>
            </a:pPr>
            <a:r>
              <a:rPr lang="en-US" sz="1600" dirty="0" smtClean="0"/>
              <a:t>51 additional pump applications</a:t>
            </a:r>
          </a:p>
          <a:p>
            <a:pPr marL="0" indent="0">
              <a:buFont typeface="Wingdings" panose="05000000000000000000" pitchFamily="2" charset="2"/>
              <a:buNone/>
              <a:defRPr/>
            </a:pPr>
            <a:endParaRPr lang="en-US" dirty="0"/>
          </a:p>
        </p:txBody>
      </p:sp>
      <p:sp>
        <p:nvSpPr>
          <p:cNvPr id="55300" name="Text Placeholder 3"/>
          <p:cNvSpPr>
            <a:spLocks noGrp="1"/>
          </p:cNvSpPr>
          <p:nvPr>
            <p:ph type="body" sz="quarter" idx="12"/>
          </p:nvPr>
        </p:nvSpPr>
        <p:spPr>
          <a:xfrm>
            <a:off x="0" y="695325"/>
            <a:ext cx="9144000" cy="896938"/>
          </a:xfrm>
        </p:spPr>
        <p:txBody>
          <a:bodyPr/>
          <a:lstStyle/>
          <a:p>
            <a:pPr>
              <a:spcBef>
                <a:spcPct val="0"/>
              </a:spcBef>
            </a:pPr>
            <a:endParaRPr lang="en-US" altLang="en-US" smtClean="0"/>
          </a:p>
        </p:txBody>
      </p:sp>
    </p:spTree>
    <p:extLst>
      <p:ext uri="{BB962C8B-B14F-4D97-AF65-F5344CB8AC3E}">
        <p14:creationId xmlns:p14="http://schemas.microsoft.com/office/powerpoint/2010/main" val="27935007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9820" y="68366"/>
            <a:ext cx="9084179" cy="1523896"/>
          </a:xfrm>
        </p:spPr>
        <p:txBody>
          <a:bodyPr/>
          <a:lstStyle/>
          <a:p>
            <a:pPr eaLnBrk="1" hangingPunct="1"/>
            <a:r>
              <a:rPr lang="en-US" altLang="en-US" dirty="0" smtClean="0">
                <a:solidFill>
                  <a:srgbClr val="002897"/>
                </a:solidFill>
              </a:rPr>
              <a:t>Economic Justification </a:t>
            </a:r>
            <a:br>
              <a:rPr lang="en-US" altLang="en-US" dirty="0" smtClean="0">
                <a:solidFill>
                  <a:srgbClr val="002897"/>
                </a:solidFill>
              </a:rPr>
            </a:br>
            <a:endParaRPr lang="en-US" altLang="en-US" dirty="0" smtClean="0"/>
          </a:p>
        </p:txBody>
      </p:sp>
      <p:sp>
        <p:nvSpPr>
          <p:cNvPr id="3" name="Content Placeholder 2"/>
          <p:cNvSpPr>
            <a:spLocks noGrp="1"/>
          </p:cNvSpPr>
          <p:nvPr>
            <p:ph type="body" sz="quarter" idx="10"/>
          </p:nvPr>
        </p:nvSpPr>
        <p:spPr>
          <a:xfrm>
            <a:off x="1476375" y="1622603"/>
            <a:ext cx="3442118" cy="2346147"/>
          </a:xfrm>
        </p:spPr>
        <p:txBody>
          <a:bodyPr>
            <a:normAutofit fontScale="92500" lnSpcReduction="20000"/>
          </a:bodyPr>
          <a:lstStyle/>
          <a:p>
            <a:pPr indent="-182880" eaLnBrk="1" fontAlgn="auto" hangingPunct="1">
              <a:lnSpc>
                <a:spcPct val="110000"/>
              </a:lnSpc>
              <a:spcBef>
                <a:spcPts val="600"/>
              </a:spcBef>
              <a:spcAft>
                <a:spcPts val="0"/>
              </a:spcAft>
              <a:defRPr/>
            </a:pPr>
            <a:r>
              <a:rPr lang="en-US" dirty="0" smtClean="0"/>
              <a:t>Value </a:t>
            </a:r>
          </a:p>
          <a:p>
            <a:pPr marL="642870" lvl="1" eaLnBrk="1" fontAlgn="auto" hangingPunct="1">
              <a:lnSpc>
                <a:spcPct val="110000"/>
              </a:lnSpc>
              <a:spcBef>
                <a:spcPts val="600"/>
              </a:spcBef>
              <a:spcAft>
                <a:spcPts val="0"/>
              </a:spcAft>
              <a:defRPr/>
            </a:pPr>
            <a:r>
              <a:rPr lang="en-US" sz="1600" dirty="0" smtClean="0"/>
              <a:t>Local Support</a:t>
            </a:r>
          </a:p>
          <a:p>
            <a:pPr marL="642870" lvl="1" eaLnBrk="1" fontAlgn="auto" hangingPunct="1">
              <a:lnSpc>
                <a:spcPct val="110000"/>
              </a:lnSpc>
              <a:spcBef>
                <a:spcPts val="600"/>
              </a:spcBef>
              <a:spcAft>
                <a:spcPts val="0"/>
              </a:spcAft>
              <a:defRPr/>
            </a:pPr>
            <a:r>
              <a:rPr lang="en-US" sz="1600" dirty="0" smtClean="0"/>
              <a:t>Energy Savings</a:t>
            </a:r>
          </a:p>
          <a:p>
            <a:pPr marL="642870" lvl="1" eaLnBrk="1" fontAlgn="auto" hangingPunct="1">
              <a:lnSpc>
                <a:spcPct val="110000"/>
              </a:lnSpc>
              <a:spcBef>
                <a:spcPts val="600"/>
              </a:spcBef>
              <a:spcAft>
                <a:spcPts val="0"/>
              </a:spcAft>
              <a:defRPr/>
            </a:pPr>
            <a:r>
              <a:rPr lang="en-US" sz="1600" dirty="0" smtClean="0"/>
              <a:t>Automated Control (PID) </a:t>
            </a:r>
            <a:endParaRPr lang="en-US" sz="1600" dirty="0"/>
          </a:p>
          <a:p>
            <a:pPr marL="642870" lvl="1" eaLnBrk="1" fontAlgn="auto" hangingPunct="1">
              <a:lnSpc>
                <a:spcPct val="110000"/>
              </a:lnSpc>
              <a:spcBef>
                <a:spcPts val="600"/>
              </a:spcBef>
              <a:spcAft>
                <a:spcPts val="0"/>
              </a:spcAft>
              <a:defRPr/>
            </a:pPr>
            <a:r>
              <a:rPr lang="en-US" sz="1600" dirty="0" smtClean="0"/>
              <a:t>Mechanical </a:t>
            </a:r>
            <a:r>
              <a:rPr lang="en-US" sz="1600" dirty="0"/>
              <a:t>stress </a:t>
            </a:r>
            <a:r>
              <a:rPr lang="en-US" sz="1600" dirty="0" smtClean="0"/>
              <a:t>reduction</a:t>
            </a:r>
          </a:p>
          <a:p>
            <a:pPr marL="642870" lvl="1" eaLnBrk="1" fontAlgn="auto" hangingPunct="1">
              <a:lnSpc>
                <a:spcPct val="110000"/>
              </a:lnSpc>
              <a:spcBef>
                <a:spcPts val="600"/>
              </a:spcBef>
              <a:spcAft>
                <a:spcPts val="0"/>
              </a:spcAft>
              <a:defRPr/>
            </a:pPr>
            <a:r>
              <a:rPr lang="en-US" sz="1600" dirty="0" smtClean="0"/>
              <a:t>Total payback</a:t>
            </a:r>
          </a:p>
          <a:p>
            <a:pPr marL="642870" lvl="1" eaLnBrk="1" fontAlgn="auto" hangingPunct="1">
              <a:lnSpc>
                <a:spcPct val="110000"/>
              </a:lnSpc>
              <a:spcBef>
                <a:spcPts val="600"/>
              </a:spcBef>
              <a:spcAft>
                <a:spcPts val="0"/>
              </a:spcAft>
              <a:defRPr/>
            </a:pPr>
            <a:r>
              <a:rPr lang="en-US" sz="1600" dirty="0" smtClean="0"/>
              <a:t>Reliability</a:t>
            </a:r>
          </a:p>
          <a:p>
            <a:pPr marL="642870" lvl="1" eaLnBrk="1" fontAlgn="auto" hangingPunct="1">
              <a:lnSpc>
                <a:spcPct val="110000"/>
              </a:lnSpc>
              <a:spcBef>
                <a:spcPts val="600"/>
              </a:spcBef>
              <a:spcAft>
                <a:spcPts val="0"/>
              </a:spcAft>
              <a:defRPr/>
            </a:pPr>
            <a:r>
              <a:rPr lang="en-US" sz="1600" dirty="0" smtClean="0"/>
              <a:t>Warranty</a:t>
            </a:r>
            <a:endParaRPr lang="en-US" sz="1600" dirty="0"/>
          </a:p>
          <a:p>
            <a:pPr marL="642870" lvl="1" eaLnBrk="1" fontAlgn="auto" hangingPunct="1">
              <a:lnSpc>
                <a:spcPct val="110000"/>
              </a:lnSpc>
              <a:spcBef>
                <a:spcPts val="600"/>
              </a:spcBef>
              <a:spcAft>
                <a:spcPts val="0"/>
              </a:spcAft>
              <a:defRPr/>
            </a:pPr>
            <a:endParaRPr lang="en-US" sz="1400" dirty="0" smtClean="0">
              <a:solidFill>
                <a:srgbClr val="FF0000"/>
              </a:solidFill>
            </a:endParaRPr>
          </a:p>
          <a:p>
            <a:pPr marL="0" indent="0" eaLnBrk="1" fontAlgn="auto" hangingPunct="1">
              <a:spcAft>
                <a:spcPts val="0"/>
              </a:spcAft>
              <a:buFont typeface="Wingdings" panose="05000000000000000000" pitchFamily="2" charset="2"/>
              <a:buNone/>
              <a:defRPr/>
            </a:pPr>
            <a:endParaRPr lang="en-US" dirty="0">
              <a:solidFill>
                <a:srgbClr val="FF0000"/>
              </a:solidFill>
            </a:endParaRPr>
          </a:p>
        </p:txBody>
      </p:sp>
      <p:sp>
        <p:nvSpPr>
          <p:cNvPr id="57348" name="Text Placeholder 3"/>
          <p:cNvSpPr>
            <a:spLocks noGrp="1"/>
          </p:cNvSpPr>
          <p:nvPr>
            <p:ph type="body" sz="quarter" idx="12"/>
          </p:nvPr>
        </p:nvSpPr>
        <p:spPr>
          <a:xfrm>
            <a:off x="59820" y="709301"/>
            <a:ext cx="9084180" cy="882962"/>
          </a:xfrm>
        </p:spPr>
        <p:txBody>
          <a:bodyPr/>
          <a:lstStyle/>
          <a:p>
            <a:pPr>
              <a:spcBef>
                <a:spcPct val="0"/>
              </a:spcBef>
            </a:pPr>
            <a:r>
              <a:rPr lang="en-US" altLang="en-US" dirty="0" smtClean="0"/>
              <a:t>Audubon Aquarium of the Americas</a:t>
            </a:r>
          </a:p>
        </p:txBody>
      </p:sp>
      <p:pic>
        <p:nvPicPr>
          <p:cNvPr id="573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356" y="1592263"/>
            <a:ext cx="342900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655" y="4175035"/>
            <a:ext cx="2714625" cy="192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4810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19640" y="60326"/>
            <a:ext cx="9024359" cy="1531936"/>
          </a:xfrm>
        </p:spPr>
        <p:txBody>
          <a:bodyPr/>
          <a:lstStyle/>
          <a:p>
            <a:pPr eaLnBrk="1" hangingPunct="1"/>
            <a:r>
              <a:rPr lang="en-US" altLang="en-US" dirty="0" smtClean="0">
                <a:solidFill>
                  <a:srgbClr val="002897"/>
                </a:solidFill>
              </a:rPr>
              <a:t>Economic Justification </a:t>
            </a:r>
            <a:br>
              <a:rPr lang="en-US" altLang="en-US" dirty="0" smtClean="0">
                <a:solidFill>
                  <a:srgbClr val="002897"/>
                </a:solidFill>
              </a:rPr>
            </a:br>
            <a:endParaRPr lang="en-US" altLang="en-US" dirty="0" smtClean="0"/>
          </a:p>
        </p:txBody>
      </p:sp>
      <p:sp>
        <p:nvSpPr>
          <p:cNvPr id="59395" name="Content Placeholder 2"/>
          <p:cNvSpPr>
            <a:spLocks noGrp="1"/>
          </p:cNvSpPr>
          <p:nvPr>
            <p:ph type="body" sz="quarter" idx="10"/>
          </p:nvPr>
        </p:nvSpPr>
        <p:spPr>
          <a:xfrm>
            <a:off x="1476375" y="1601788"/>
            <a:ext cx="6191250" cy="4608512"/>
          </a:xfrm>
        </p:spPr>
        <p:txBody>
          <a:bodyPr/>
          <a:lstStyle/>
          <a:p>
            <a:pPr eaLnBrk="1" hangingPunct="1">
              <a:spcBef>
                <a:spcPts val="600"/>
              </a:spcBef>
            </a:pPr>
            <a:r>
              <a:rPr lang="en-US" altLang="en-US" dirty="0" smtClean="0"/>
              <a:t>ROI</a:t>
            </a:r>
          </a:p>
          <a:p>
            <a:pPr lvl="1" eaLnBrk="1" hangingPunct="1">
              <a:spcBef>
                <a:spcPts val="600"/>
              </a:spcBef>
            </a:pPr>
            <a:r>
              <a:rPr lang="en-US" altLang="en-US" dirty="0" smtClean="0"/>
              <a:t>4 months</a:t>
            </a:r>
          </a:p>
          <a:p>
            <a:pPr eaLnBrk="1" hangingPunct="1">
              <a:spcBef>
                <a:spcPts val="600"/>
              </a:spcBef>
            </a:pPr>
            <a:r>
              <a:rPr lang="en-US" altLang="en-US" dirty="0" smtClean="0"/>
              <a:t>Why what you provide is important to us</a:t>
            </a:r>
          </a:p>
          <a:p>
            <a:pPr lvl="1" eaLnBrk="1" hangingPunct="1">
              <a:spcBef>
                <a:spcPts val="600"/>
              </a:spcBef>
            </a:pPr>
            <a:r>
              <a:rPr lang="en-US" altLang="en-US" dirty="0" smtClean="0"/>
              <a:t>ROI </a:t>
            </a:r>
          </a:p>
          <a:p>
            <a:pPr lvl="1" eaLnBrk="1" hangingPunct="1">
              <a:spcBef>
                <a:spcPts val="600"/>
              </a:spcBef>
            </a:pPr>
            <a:r>
              <a:rPr lang="en-US" altLang="en-US" dirty="0" smtClean="0"/>
              <a:t>Numbers: In 5 years the aquarium was set to save $100,000</a:t>
            </a:r>
          </a:p>
          <a:p>
            <a:pPr eaLnBrk="1" hangingPunct="1">
              <a:spcBef>
                <a:spcPts val="600"/>
              </a:spcBef>
            </a:pPr>
            <a:r>
              <a:rPr lang="en-US" altLang="en-US" dirty="0" smtClean="0"/>
              <a:t>Plan going forward. </a:t>
            </a:r>
          </a:p>
          <a:p>
            <a:pPr lvl="1" eaLnBrk="1" hangingPunct="1">
              <a:spcBef>
                <a:spcPts val="600"/>
              </a:spcBef>
            </a:pPr>
            <a:r>
              <a:rPr lang="en-US" altLang="en-US" dirty="0" smtClean="0"/>
              <a:t>Additions in other systems in the aquarium</a:t>
            </a:r>
          </a:p>
          <a:p>
            <a:pPr lvl="1" eaLnBrk="1" hangingPunct="1">
              <a:spcBef>
                <a:spcPts val="600"/>
              </a:spcBef>
            </a:pPr>
            <a:r>
              <a:rPr lang="en-US" altLang="en-US" dirty="0" smtClean="0"/>
              <a:t>Use </a:t>
            </a:r>
            <a:r>
              <a:rPr lang="en-US" altLang="en-US" dirty="0" err="1" smtClean="0"/>
              <a:t>ClearResults</a:t>
            </a:r>
            <a:r>
              <a:rPr lang="en-US" altLang="en-US" dirty="0" smtClean="0"/>
              <a:t> rebates to pay</a:t>
            </a:r>
          </a:p>
          <a:p>
            <a:pPr lvl="1" eaLnBrk="1" hangingPunct="1">
              <a:spcBef>
                <a:spcPts val="600"/>
              </a:spcBef>
            </a:pPr>
            <a:r>
              <a:rPr lang="en-US" altLang="en-US" dirty="0" smtClean="0">
                <a:hlinkClick r:id="rId3"/>
              </a:rPr>
              <a:t>http://www.clearesult.com/</a:t>
            </a:r>
            <a:endParaRPr lang="en-US" altLang="en-US" dirty="0" smtClean="0"/>
          </a:p>
          <a:p>
            <a:pPr eaLnBrk="1" hangingPunct="1">
              <a:spcBef>
                <a:spcPts val="600"/>
              </a:spcBef>
            </a:pPr>
            <a:endParaRPr lang="en-US" altLang="en-US" dirty="0" smtClean="0"/>
          </a:p>
        </p:txBody>
      </p:sp>
      <p:sp>
        <p:nvSpPr>
          <p:cNvPr id="59396" name="Text Placeholder 3"/>
          <p:cNvSpPr>
            <a:spLocks noGrp="1"/>
          </p:cNvSpPr>
          <p:nvPr>
            <p:ph type="body" sz="quarter" idx="12"/>
          </p:nvPr>
        </p:nvSpPr>
        <p:spPr>
          <a:xfrm>
            <a:off x="119640" y="752029"/>
            <a:ext cx="9024360" cy="840233"/>
          </a:xfrm>
        </p:spPr>
        <p:txBody>
          <a:bodyPr/>
          <a:lstStyle/>
          <a:p>
            <a:pPr>
              <a:spcBef>
                <a:spcPct val="0"/>
              </a:spcBef>
            </a:pPr>
            <a:r>
              <a:rPr lang="en-US" altLang="en-US" dirty="0" smtClean="0"/>
              <a:t>Audubon Aquarium of the Americas</a:t>
            </a:r>
          </a:p>
          <a:p>
            <a:pPr>
              <a:spcBef>
                <a:spcPct val="0"/>
              </a:spcBef>
            </a:pPr>
            <a:endParaRPr lang="en-US" altLang="en-US" dirty="0" smtClean="0"/>
          </a:p>
        </p:txBody>
      </p:sp>
      <p:pic>
        <p:nvPicPr>
          <p:cNvPr id="59397" name="Picture 4" descr="emm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4743" y="1601788"/>
            <a:ext cx="2383357" cy="133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0124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62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5900" y="0"/>
            <a:ext cx="9144000" cy="1128045"/>
          </a:xfrm>
          <a:noFill/>
        </p:spPr>
        <p:txBody>
          <a:bodyPr lIns="92075" tIns="46038" rIns="92075" bIns="46038" anchor="ctr"/>
          <a:lstStyle/>
          <a:p>
            <a:pPr eaLnBrk="1" hangingPunct="1"/>
            <a:r>
              <a:rPr lang="en-US" altLang="en-US" dirty="0" smtClean="0"/>
              <a:t>What is a Variable Frequency Drive?</a:t>
            </a:r>
          </a:p>
        </p:txBody>
      </p:sp>
      <p:sp>
        <p:nvSpPr>
          <p:cNvPr id="19459" name="Rectangle 3"/>
          <p:cNvSpPr>
            <a:spLocks noGrp="1" noChangeArrowheads="1"/>
          </p:cNvSpPr>
          <p:nvPr>
            <p:ph type="body" idx="1"/>
          </p:nvPr>
        </p:nvSpPr>
        <p:spPr>
          <a:xfrm>
            <a:off x="1476375" y="1595008"/>
            <a:ext cx="6923324" cy="4114800"/>
          </a:xfrm>
          <a:noFill/>
        </p:spPr>
        <p:txBody>
          <a:bodyPr lIns="92075" tIns="46038" rIns="92075" bIns="46038"/>
          <a:lstStyle/>
          <a:p>
            <a:pPr eaLnBrk="1" hangingPunct="1">
              <a:buFont typeface="Wingdings" panose="05000000000000000000" pitchFamily="2" charset="2"/>
              <a:buNone/>
            </a:pPr>
            <a:r>
              <a:rPr lang="en-US" altLang="en-US" dirty="0" smtClean="0"/>
              <a:t>Definition (VFD):</a:t>
            </a:r>
          </a:p>
          <a:p>
            <a:pPr eaLnBrk="1" hangingPunct="1">
              <a:buFont typeface="Wingdings" panose="05000000000000000000" pitchFamily="2" charset="2"/>
              <a:buNone/>
            </a:pPr>
            <a:endParaRPr lang="en-US" altLang="en-US" sz="800" dirty="0" smtClean="0"/>
          </a:p>
          <a:p>
            <a:pPr lvl="1" eaLnBrk="1" hangingPunct="1"/>
            <a:r>
              <a:rPr lang="en-US" altLang="en-US" dirty="0" smtClean="0"/>
              <a:t>A Variable Frequency Drive converts the incoming AC line voltage and frequency to a fixed DC voltage.  The fixed DC voltage is then reconverted to a pulsating DC voltage.  To the motor, the pulsating DC voltage looks like an AC voltage that varies in amplitude and frequency.</a:t>
            </a:r>
          </a:p>
          <a:p>
            <a:pPr lvl="3"/>
            <a:r>
              <a:rPr lang="en-US" altLang="en-US" dirty="0" smtClean="0"/>
              <a:t>			</a:t>
            </a:r>
            <a:r>
              <a:rPr lang="en-US" altLang="en-US" sz="2400" dirty="0" smtClean="0">
                <a:solidFill>
                  <a:srgbClr val="FF0000"/>
                </a:solidFill>
              </a:rPr>
              <a:t>-OR-</a:t>
            </a:r>
          </a:p>
          <a:p>
            <a:pPr lvl="1" eaLnBrk="1" hangingPunct="1"/>
            <a:r>
              <a:rPr lang="en-US" altLang="en-US" dirty="0" smtClean="0"/>
              <a:t>Very simply stated, the variable frequency drive controls the motor so that it may be run at very low speeds, very high speeds or anywhere in between. </a:t>
            </a:r>
          </a:p>
        </p:txBody>
      </p:sp>
      <p:pic>
        <p:nvPicPr>
          <p:cNvPr id="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85137"/>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60668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02550" y="134938"/>
            <a:ext cx="9041449" cy="1457324"/>
          </a:xfrm>
        </p:spPr>
        <p:txBody>
          <a:bodyPr/>
          <a:lstStyle/>
          <a:p>
            <a:pPr eaLnBrk="1" hangingPunct="1"/>
            <a:r>
              <a:rPr lang="en-US" altLang="en-US" dirty="0" smtClean="0"/>
              <a:t>What does a drive look like? </a:t>
            </a:r>
            <a:r>
              <a:rPr lang="en-US" altLang="en-US" dirty="0" smtClean="0">
                <a:solidFill>
                  <a:schemeClr val="accent1"/>
                </a:solidFill>
              </a:rPr>
              <a:t/>
            </a:r>
            <a:br>
              <a:rPr lang="en-US" altLang="en-US" dirty="0" smtClean="0">
                <a:solidFill>
                  <a:schemeClr val="accent1"/>
                </a:solidFill>
              </a:rPr>
            </a:br>
            <a:endParaRPr lang="en-US" altLang="en-US" dirty="0" smtClean="0">
              <a:solidFill>
                <a:schemeClr val="accent1"/>
              </a:solidFill>
            </a:endParaRPr>
          </a:p>
        </p:txBody>
      </p:sp>
      <p:sp>
        <p:nvSpPr>
          <p:cNvPr id="21508" name="Rectangle 3"/>
          <p:cNvSpPr>
            <a:spLocks noGrp="1" noChangeArrowheads="1"/>
          </p:cNvSpPr>
          <p:nvPr>
            <p:ph type="body" idx="1"/>
          </p:nvPr>
        </p:nvSpPr>
        <p:spPr>
          <a:xfrm>
            <a:off x="1476375" y="1592262"/>
            <a:ext cx="3024188" cy="4608512"/>
          </a:xfrm>
        </p:spPr>
        <p:txBody>
          <a:bodyPr/>
          <a:lstStyle/>
          <a:p>
            <a:pPr eaLnBrk="1" hangingPunct="1"/>
            <a:r>
              <a:rPr lang="en-US" altLang="en-US" dirty="0" smtClean="0"/>
              <a:t>Input Disconnect (PD) or Circuit Breaker Package (PC)</a:t>
            </a:r>
          </a:p>
          <a:p>
            <a:pPr eaLnBrk="1" hangingPunct="1"/>
            <a:r>
              <a:rPr lang="en-US" altLang="en-US" dirty="0" smtClean="0"/>
              <a:t>Classic 3 contactor bypass</a:t>
            </a:r>
          </a:p>
          <a:p>
            <a:pPr eaLnBrk="1" hangingPunct="1"/>
            <a:r>
              <a:rPr lang="en-US" altLang="en-US" dirty="0" smtClean="0"/>
              <a:t>N1, N12, N3R, N4x rated enclosures</a:t>
            </a:r>
          </a:p>
          <a:p>
            <a:pPr eaLnBrk="1" hangingPunct="1"/>
            <a:r>
              <a:rPr lang="en-US" altLang="en-US" dirty="0" smtClean="0"/>
              <a:t>Active filter, passive filter, 18Pulse, Active Front End</a:t>
            </a:r>
          </a:p>
          <a:p>
            <a:pPr eaLnBrk="1" hangingPunct="1"/>
            <a:endParaRPr lang="en-US" altLang="en-US" sz="1600" dirty="0" smtClean="0"/>
          </a:p>
        </p:txBody>
      </p:sp>
      <p:pic>
        <p:nvPicPr>
          <p:cNvPr id="21509" name="Picture 14" descr="ACS550_PCPD_R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30190" t="7437" r="28679"/>
          <a:stretch>
            <a:fillRect/>
          </a:stretch>
        </p:blipFill>
        <p:spPr bwMode="auto">
          <a:xfrm>
            <a:off x="7594578" y="1534891"/>
            <a:ext cx="546367" cy="199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6" descr="ACH550-CC_white_PRINT"/>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l="23500" t="5167" r="28166"/>
          <a:stretch>
            <a:fillRect/>
          </a:stretch>
        </p:blipFill>
        <p:spPr bwMode="auto">
          <a:xfrm>
            <a:off x="4757633" y="1577037"/>
            <a:ext cx="836865" cy="164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5937" y="477727"/>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19478" r="14861"/>
          <a:stretch>
            <a:fillRect/>
          </a:stretch>
        </p:blipFill>
        <p:spPr bwMode="auto">
          <a:xfrm>
            <a:off x="6221086" y="1534891"/>
            <a:ext cx="746904" cy="161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3274" y="3805230"/>
            <a:ext cx="1798756" cy="262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3" descr="ACS2000-MV-Drive-Closed-web"/>
          <p:cNvPicPr>
            <a:picLocks noChangeAspect="1" noChangeArrowheads="1"/>
          </p:cNvPicPr>
          <p:nvPr/>
        </p:nvPicPr>
        <p:blipFill rotWithShape="1">
          <a:blip r:embed="rId11">
            <a:extLst>
              <a:ext uri="{28A0092B-C50C-407E-A947-70E740481C1C}">
                <a14:useLocalDpi xmlns:a14="http://schemas.microsoft.com/office/drawing/2010/main" val="0"/>
              </a:ext>
            </a:extLst>
          </a:blip>
          <a:srcRect b="29667"/>
          <a:stretch/>
        </p:blipFill>
        <p:spPr bwMode="auto">
          <a:xfrm>
            <a:off x="6772568" y="3968750"/>
            <a:ext cx="2190386" cy="229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33420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CH550 PX ma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519327"/>
            <a:ext cx="6147988" cy="460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136732" y="119640"/>
            <a:ext cx="9007267" cy="1472621"/>
          </a:xfrm>
        </p:spPr>
        <p:txBody>
          <a:bodyPr/>
          <a:lstStyle/>
          <a:p>
            <a:r>
              <a:rPr lang="en-US" altLang="en-US" dirty="0" smtClean="0"/>
              <a:t>What do they look like installed?</a:t>
            </a:r>
          </a:p>
        </p:txBody>
      </p:sp>
      <p:pic>
        <p:nvPicPr>
          <p:cNvPr id="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98763"/>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480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3914" y="119856"/>
            <a:ext cx="8229600" cy="627063"/>
          </a:xfrm>
        </p:spPr>
        <p:txBody>
          <a:bodyPr/>
          <a:lstStyle/>
          <a:p>
            <a:r>
              <a:rPr lang="en-US" altLang="en-US" dirty="0" smtClean="0"/>
              <a:t>Maybe in MCC’s</a:t>
            </a:r>
          </a:p>
        </p:txBody>
      </p:sp>
      <p:pic>
        <p:nvPicPr>
          <p:cNvPr id="24579"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295946" y="3968750"/>
            <a:ext cx="1728698" cy="2304484"/>
          </a:xfrm>
        </p:spPr>
      </p:pic>
      <p:pic>
        <p:nvPicPr>
          <p:cNvPr id="24581"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5316546" y="1592263"/>
            <a:ext cx="1708098" cy="2276568"/>
          </a:xfrm>
        </p:spPr>
      </p:pic>
      <p:sp>
        <p:nvSpPr>
          <p:cNvPr id="10" name="TextBox 9"/>
          <p:cNvSpPr txBox="1"/>
          <p:nvPr/>
        </p:nvSpPr>
        <p:spPr>
          <a:xfrm>
            <a:off x="1476375" y="1592263"/>
            <a:ext cx="3024188" cy="3347070"/>
          </a:xfrm>
          <a:prstGeom prst="rect">
            <a:avLst/>
          </a:prstGeom>
          <a:noFill/>
        </p:spPr>
        <p:txBody>
          <a:bodyPr wrap="square">
            <a:spAutoFit/>
          </a:bodyPr>
          <a:lstStyle/>
          <a:p>
            <a:pPr marL="342900" indent="-342900" eaLnBrk="1" hangingPunct="1">
              <a:defRPr/>
            </a:pPr>
            <a:r>
              <a:rPr lang="en-US" sz="1800" dirty="0">
                <a:solidFill>
                  <a:schemeClr val="tx1"/>
                </a:solidFill>
                <a:latin typeface="+mn-lt"/>
              </a:rPr>
              <a:t>Required for some applications due to space limitations</a:t>
            </a:r>
          </a:p>
          <a:p>
            <a:pPr marL="342900" indent="-342900" eaLnBrk="1" hangingPunct="1">
              <a:defRPr/>
            </a:pPr>
            <a:r>
              <a:rPr lang="en-US" sz="1800" dirty="0">
                <a:solidFill>
                  <a:schemeClr val="tx1"/>
                </a:solidFill>
                <a:latin typeface="+mn-lt"/>
              </a:rPr>
              <a:t>Higher initial cost</a:t>
            </a:r>
          </a:p>
          <a:p>
            <a:pPr marL="342900" indent="-342900" eaLnBrk="1" hangingPunct="1">
              <a:defRPr/>
            </a:pPr>
            <a:r>
              <a:rPr lang="en-US" sz="1800" dirty="0">
                <a:solidFill>
                  <a:schemeClr val="tx1"/>
                </a:solidFill>
                <a:latin typeface="+mn-lt"/>
              </a:rPr>
              <a:t>Replacement cost / compatibility</a:t>
            </a:r>
          </a:p>
          <a:p>
            <a:pPr marL="342900" indent="-342900" eaLnBrk="1" hangingPunct="1">
              <a:buFont typeface="Arial" panose="020B0604020202020204" pitchFamily="34" charset="0"/>
              <a:buChar char="•"/>
              <a:defRPr/>
            </a:pPr>
            <a:endParaRPr lang="en-US" dirty="0"/>
          </a:p>
          <a:p>
            <a:pPr marL="342900" indent="-342900" eaLnBrk="1" hangingPunct="1">
              <a:buFont typeface="Arial" panose="020B0604020202020204" pitchFamily="34" charset="0"/>
              <a:buChar char="•"/>
              <a:defRPr/>
            </a:pPr>
            <a:endParaRPr lang="en-US" dirty="0"/>
          </a:p>
          <a:p>
            <a:pPr eaLnBrk="1" hangingPunct="1">
              <a:defRPr/>
            </a:pPr>
            <a:endParaRPr lang="en-US" dirty="0"/>
          </a:p>
        </p:txBody>
      </p:sp>
    </p:spTree>
    <p:extLst>
      <p:ext uri="{BB962C8B-B14F-4D97-AF65-F5344CB8AC3E}">
        <p14:creationId xmlns:p14="http://schemas.microsoft.com/office/powerpoint/2010/main" val="1104519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N12 shower test"/>
          <p:cNvPicPr>
            <a:picLocks noChangeAspect="1" noChangeArrowheads="1"/>
          </p:cNvPicPr>
          <p:nvPr/>
        </p:nvPicPr>
        <p:blipFill rotWithShape="1">
          <a:blip r:embed="rId3">
            <a:extLst>
              <a:ext uri="{28A0092B-C50C-407E-A947-70E740481C1C}">
                <a14:useLocalDpi xmlns:a14="http://schemas.microsoft.com/office/drawing/2010/main" val="0"/>
              </a:ext>
            </a:extLst>
          </a:blip>
          <a:srcRect l="15695" r="5999"/>
          <a:stretch/>
        </p:blipFill>
        <p:spPr bwMode="auto">
          <a:xfrm>
            <a:off x="4979676" y="1592263"/>
            <a:ext cx="3948424" cy="398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title"/>
          </p:nvPr>
        </p:nvSpPr>
        <p:spPr>
          <a:xfrm>
            <a:off x="121777" y="76200"/>
            <a:ext cx="7772400" cy="609600"/>
          </a:xfrm>
        </p:spPr>
        <p:txBody>
          <a:bodyPr/>
          <a:lstStyle/>
          <a:p>
            <a:pPr eaLnBrk="1" hangingPunct="1"/>
            <a:r>
              <a:rPr lang="en-US" altLang="en-US" dirty="0" smtClean="0"/>
              <a:t>And sometimes they might get splashed!</a:t>
            </a:r>
          </a:p>
        </p:txBody>
      </p:sp>
      <p:sp>
        <p:nvSpPr>
          <p:cNvPr id="25605" name="Rectangle 5"/>
          <p:cNvSpPr>
            <a:spLocks noGrp="1" noChangeArrowheads="1"/>
          </p:cNvSpPr>
          <p:nvPr>
            <p:ph type="body" idx="1"/>
          </p:nvPr>
        </p:nvSpPr>
        <p:spPr>
          <a:xfrm>
            <a:off x="1333500" y="1603554"/>
            <a:ext cx="3534888" cy="4114800"/>
          </a:xfrm>
        </p:spPr>
        <p:txBody>
          <a:bodyPr/>
          <a:lstStyle/>
          <a:p>
            <a:pPr eaLnBrk="1" hangingPunct="1">
              <a:lnSpc>
                <a:spcPct val="90000"/>
              </a:lnSpc>
            </a:pPr>
            <a:r>
              <a:rPr lang="en-US" altLang="en-US" dirty="0" smtClean="0"/>
              <a:t>Ambient Temperature</a:t>
            </a:r>
          </a:p>
          <a:p>
            <a:pPr eaLnBrk="1" hangingPunct="1">
              <a:lnSpc>
                <a:spcPct val="90000"/>
              </a:lnSpc>
            </a:pPr>
            <a:r>
              <a:rPr lang="en-US" altLang="en-US" dirty="0" smtClean="0"/>
              <a:t>UL rated</a:t>
            </a:r>
          </a:p>
          <a:p>
            <a:pPr lvl="1" eaLnBrk="1" hangingPunct="1">
              <a:lnSpc>
                <a:spcPct val="90000"/>
              </a:lnSpc>
            </a:pPr>
            <a:r>
              <a:rPr lang="en-US" altLang="en-US" dirty="0" smtClean="0"/>
              <a:t>UL Type 1 dry, clean indoor</a:t>
            </a:r>
          </a:p>
          <a:p>
            <a:pPr lvl="1" eaLnBrk="1" hangingPunct="1">
              <a:lnSpc>
                <a:spcPct val="90000"/>
              </a:lnSpc>
            </a:pPr>
            <a:r>
              <a:rPr lang="en-US" altLang="en-US" dirty="0" smtClean="0"/>
              <a:t>UL Type 12 dirty, dripping water</a:t>
            </a:r>
          </a:p>
          <a:p>
            <a:pPr lvl="1" eaLnBrk="1" hangingPunct="1">
              <a:lnSpc>
                <a:spcPct val="90000"/>
              </a:lnSpc>
            </a:pPr>
            <a:r>
              <a:rPr lang="en-US" altLang="en-US" dirty="0" smtClean="0"/>
              <a:t>UL Type 3R outdoor</a:t>
            </a:r>
          </a:p>
          <a:p>
            <a:pPr lvl="1" eaLnBrk="1" hangingPunct="1">
              <a:lnSpc>
                <a:spcPct val="90000"/>
              </a:lnSpc>
            </a:pPr>
            <a:r>
              <a:rPr lang="en-US" altLang="en-US" dirty="0" smtClean="0"/>
              <a:t>UL Type 4 hose down</a:t>
            </a:r>
          </a:p>
          <a:p>
            <a:pPr eaLnBrk="1" hangingPunct="1">
              <a:lnSpc>
                <a:spcPct val="90000"/>
              </a:lnSpc>
            </a:pPr>
            <a:r>
              <a:rPr lang="en-US" altLang="en-US" dirty="0" smtClean="0"/>
              <a:t>NEMA ratings are self certifying</a:t>
            </a:r>
          </a:p>
          <a:p>
            <a:pPr lvl="1" eaLnBrk="1" hangingPunct="1">
              <a:lnSpc>
                <a:spcPct val="90000"/>
              </a:lnSpc>
            </a:pPr>
            <a:r>
              <a:rPr lang="en-US" altLang="en-US" dirty="0" smtClean="0"/>
              <a:t>UL has very specific requirements</a:t>
            </a:r>
          </a:p>
          <a:p>
            <a:pPr lvl="1" eaLnBrk="1" hangingPunct="1">
              <a:lnSpc>
                <a:spcPct val="90000"/>
              </a:lnSpc>
              <a:buFontTx/>
              <a:buNone/>
            </a:pPr>
            <a:endParaRPr lang="en-US" altLang="en-US" sz="2400" dirty="0" smtClean="0">
              <a:solidFill>
                <a:schemeClr val="bg1"/>
              </a:solidFill>
            </a:endParaRPr>
          </a:p>
          <a:p>
            <a:pPr eaLnBrk="1" hangingPunct="1">
              <a:lnSpc>
                <a:spcPct val="90000"/>
              </a:lnSpc>
              <a:buFontTx/>
              <a:buNone/>
            </a:pPr>
            <a:endParaRPr lang="en-US" altLang="en-US" sz="2800" dirty="0" smtClean="0"/>
          </a:p>
        </p:txBody>
      </p:sp>
      <p:pic>
        <p:nvPicPr>
          <p:cNvPr id="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937" y="507206"/>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01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1094" y="47625"/>
            <a:ext cx="9032905" cy="1544637"/>
          </a:xfrm>
        </p:spPr>
        <p:txBody>
          <a:bodyPr/>
          <a:lstStyle/>
          <a:p>
            <a:pPr eaLnBrk="1" hangingPunct="1"/>
            <a:r>
              <a:rPr lang="en-US" altLang="en-US" dirty="0" smtClean="0"/>
              <a:t>Let’s look at how it works.</a:t>
            </a:r>
            <a:br>
              <a:rPr lang="en-US" altLang="en-US" dirty="0" smtClean="0"/>
            </a:br>
            <a:r>
              <a:rPr lang="en-US" altLang="en-US" dirty="0" smtClean="0">
                <a:solidFill>
                  <a:schemeClr val="accent1"/>
                </a:solidFill>
              </a:rPr>
              <a:t>Basic Construction</a:t>
            </a:r>
            <a:endParaRPr lang="en-US" altLang="en-US" sz="2000" dirty="0" smtClean="0">
              <a:solidFill>
                <a:schemeClr val="accent1"/>
              </a:solidFill>
            </a:endParaRPr>
          </a:p>
        </p:txBody>
      </p:sp>
      <p:sp>
        <p:nvSpPr>
          <p:cNvPr id="27651" name="Rectangle 4"/>
          <p:cNvSpPr>
            <a:spLocks noChangeArrowheads="1"/>
          </p:cNvSpPr>
          <p:nvPr/>
        </p:nvSpPr>
        <p:spPr bwMode="auto">
          <a:xfrm>
            <a:off x="1884363" y="1909763"/>
            <a:ext cx="1539875" cy="276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52" name="Line 5"/>
          <p:cNvSpPr>
            <a:spLocks noChangeShapeType="1"/>
          </p:cNvSpPr>
          <p:nvPr/>
        </p:nvSpPr>
        <p:spPr bwMode="auto">
          <a:xfrm flipH="1">
            <a:off x="1258888" y="2808288"/>
            <a:ext cx="93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6"/>
          <p:cNvSpPr>
            <a:spLocks noChangeShapeType="1"/>
          </p:cNvSpPr>
          <p:nvPr/>
        </p:nvSpPr>
        <p:spPr bwMode="auto">
          <a:xfrm flipH="1">
            <a:off x="1258888" y="3268663"/>
            <a:ext cx="13954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4" name="Line 7"/>
          <p:cNvSpPr>
            <a:spLocks noChangeShapeType="1"/>
          </p:cNvSpPr>
          <p:nvPr/>
        </p:nvSpPr>
        <p:spPr bwMode="auto">
          <a:xfrm flipH="1">
            <a:off x="1258888" y="3736975"/>
            <a:ext cx="18526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5" name="Line 8"/>
          <p:cNvSpPr>
            <a:spLocks noChangeShapeType="1"/>
          </p:cNvSpPr>
          <p:nvPr/>
        </p:nvSpPr>
        <p:spPr bwMode="auto">
          <a:xfrm flipH="1" flipV="1">
            <a:off x="6040438" y="2901950"/>
            <a:ext cx="15970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6" name="Line 9"/>
          <p:cNvSpPr>
            <a:spLocks noChangeShapeType="1"/>
          </p:cNvSpPr>
          <p:nvPr/>
        </p:nvSpPr>
        <p:spPr bwMode="auto">
          <a:xfrm flipH="1">
            <a:off x="6588125" y="3224213"/>
            <a:ext cx="933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Line 10"/>
          <p:cNvSpPr>
            <a:spLocks noChangeShapeType="1"/>
          </p:cNvSpPr>
          <p:nvPr/>
        </p:nvSpPr>
        <p:spPr bwMode="auto">
          <a:xfrm flipH="1">
            <a:off x="7158038" y="3529013"/>
            <a:ext cx="4794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8" name="Oval 11"/>
          <p:cNvSpPr>
            <a:spLocks noChangeArrowheads="1"/>
          </p:cNvSpPr>
          <p:nvPr/>
        </p:nvSpPr>
        <p:spPr bwMode="auto">
          <a:xfrm>
            <a:off x="7521575" y="2746375"/>
            <a:ext cx="971550" cy="939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Tx/>
              <a:buSzTx/>
              <a:buFont typeface="Wingdings" panose="05000000000000000000" pitchFamily="2" charset="2"/>
              <a:buNone/>
            </a:pPr>
            <a:r>
              <a:rPr kumimoji="0" lang="en-US" altLang="en-US">
                <a:latin typeface="Times New Roman" panose="02020603050405020304" pitchFamily="18" charset="0"/>
              </a:rPr>
              <a:t>Motor</a:t>
            </a:r>
          </a:p>
        </p:txBody>
      </p:sp>
      <p:grpSp>
        <p:nvGrpSpPr>
          <p:cNvPr id="27659" name="Group 13"/>
          <p:cNvGrpSpPr>
            <a:grpSpLocks/>
          </p:cNvGrpSpPr>
          <p:nvPr/>
        </p:nvGrpSpPr>
        <p:grpSpPr bwMode="auto">
          <a:xfrm>
            <a:off x="3709988" y="1806575"/>
            <a:ext cx="685800" cy="260350"/>
            <a:chOff x="2928" y="2112"/>
            <a:chExt cx="576" cy="240"/>
          </a:xfrm>
        </p:grpSpPr>
        <p:sp>
          <p:nvSpPr>
            <p:cNvPr id="27822" name="Freeform 14"/>
            <p:cNvSpPr>
              <a:spLocks/>
            </p:cNvSpPr>
            <p:nvPr/>
          </p:nvSpPr>
          <p:spPr bwMode="auto">
            <a:xfrm>
              <a:off x="2928" y="2208"/>
              <a:ext cx="192" cy="144"/>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cubicBezTo>
                    <a:pt x="32" y="72"/>
                    <a:pt x="64" y="0"/>
                    <a:pt x="96" y="0"/>
                  </a:cubicBezTo>
                  <a:cubicBezTo>
                    <a:pt x="128" y="0"/>
                    <a:pt x="160" y="72"/>
                    <a:pt x="192" y="144"/>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23" name="Freeform 15"/>
            <p:cNvSpPr>
              <a:spLocks/>
            </p:cNvSpPr>
            <p:nvPr/>
          </p:nvSpPr>
          <p:spPr bwMode="auto">
            <a:xfrm>
              <a:off x="3120" y="2208"/>
              <a:ext cx="192" cy="144"/>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cubicBezTo>
                    <a:pt x="32" y="72"/>
                    <a:pt x="64" y="0"/>
                    <a:pt x="96" y="0"/>
                  </a:cubicBezTo>
                  <a:cubicBezTo>
                    <a:pt x="128" y="0"/>
                    <a:pt x="160" y="72"/>
                    <a:pt x="192" y="144"/>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24" name="Freeform 16"/>
            <p:cNvSpPr>
              <a:spLocks/>
            </p:cNvSpPr>
            <p:nvPr/>
          </p:nvSpPr>
          <p:spPr bwMode="auto">
            <a:xfrm>
              <a:off x="3312" y="2208"/>
              <a:ext cx="192" cy="144"/>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cubicBezTo>
                    <a:pt x="32" y="72"/>
                    <a:pt x="64" y="0"/>
                    <a:pt x="96" y="0"/>
                  </a:cubicBezTo>
                  <a:cubicBezTo>
                    <a:pt x="128" y="0"/>
                    <a:pt x="160" y="72"/>
                    <a:pt x="192" y="144"/>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25" name="Line 17"/>
            <p:cNvSpPr>
              <a:spLocks noChangeShapeType="1"/>
            </p:cNvSpPr>
            <p:nvPr/>
          </p:nvSpPr>
          <p:spPr bwMode="auto">
            <a:xfrm>
              <a:off x="2976" y="2160"/>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6" name="Line 18"/>
            <p:cNvSpPr>
              <a:spLocks noChangeShapeType="1"/>
            </p:cNvSpPr>
            <p:nvPr/>
          </p:nvSpPr>
          <p:spPr bwMode="auto">
            <a:xfrm>
              <a:off x="2976" y="2112"/>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0" name="Group 19"/>
          <p:cNvGrpSpPr>
            <a:grpSpLocks/>
          </p:cNvGrpSpPr>
          <p:nvPr/>
        </p:nvGrpSpPr>
        <p:grpSpPr bwMode="auto">
          <a:xfrm>
            <a:off x="4622800" y="3059113"/>
            <a:ext cx="342900" cy="155575"/>
            <a:chOff x="3552" y="2352"/>
            <a:chExt cx="288" cy="144"/>
          </a:xfrm>
        </p:grpSpPr>
        <p:sp>
          <p:nvSpPr>
            <p:cNvPr id="27820" name="Line 20"/>
            <p:cNvSpPr>
              <a:spLocks noChangeShapeType="1"/>
            </p:cNvSpPr>
            <p:nvPr/>
          </p:nvSpPr>
          <p:spPr bwMode="auto">
            <a:xfrm>
              <a:off x="3552" y="2352"/>
              <a:ext cx="2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21" name="Freeform 21"/>
            <p:cNvSpPr>
              <a:spLocks/>
            </p:cNvSpPr>
            <p:nvPr/>
          </p:nvSpPr>
          <p:spPr bwMode="auto">
            <a:xfrm>
              <a:off x="3552" y="2400"/>
              <a:ext cx="288" cy="96"/>
            </a:xfrm>
            <a:custGeom>
              <a:avLst/>
              <a:gdLst>
                <a:gd name="T0" fmla="*/ 0 w 288"/>
                <a:gd name="T1" fmla="*/ 96 h 96"/>
                <a:gd name="T2" fmla="*/ 144 w 288"/>
                <a:gd name="T3" fmla="*/ 0 h 96"/>
                <a:gd name="T4" fmla="*/ 288 w 288"/>
                <a:gd name="T5" fmla="*/ 96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7661" name="Line 22"/>
          <p:cNvSpPr>
            <a:spLocks noChangeShapeType="1"/>
          </p:cNvSpPr>
          <p:nvPr/>
        </p:nvSpPr>
        <p:spPr bwMode="auto">
          <a:xfrm flipH="1">
            <a:off x="2198688" y="2066925"/>
            <a:ext cx="15113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24"/>
          <p:cNvSpPr>
            <a:spLocks noChangeShapeType="1"/>
          </p:cNvSpPr>
          <p:nvPr/>
        </p:nvSpPr>
        <p:spPr bwMode="auto">
          <a:xfrm flipV="1">
            <a:off x="4794250" y="2076450"/>
            <a:ext cx="0" cy="9826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26"/>
          <p:cNvSpPr>
            <a:spLocks noChangeShapeType="1"/>
          </p:cNvSpPr>
          <p:nvPr/>
        </p:nvSpPr>
        <p:spPr bwMode="auto">
          <a:xfrm>
            <a:off x="4794250" y="3121025"/>
            <a:ext cx="0" cy="13477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Text Box 27"/>
          <p:cNvSpPr txBox="1">
            <a:spLocks noChangeArrowheads="1"/>
          </p:cNvSpPr>
          <p:nvPr/>
        </p:nvSpPr>
        <p:spPr bwMode="auto">
          <a:xfrm>
            <a:off x="920750" y="2486025"/>
            <a:ext cx="94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L1</a:t>
            </a:r>
          </a:p>
        </p:txBody>
      </p:sp>
      <p:sp>
        <p:nvSpPr>
          <p:cNvPr id="27665" name="Text Box 28"/>
          <p:cNvSpPr txBox="1">
            <a:spLocks noChangeArrowheads="1"/>
          </p:cNvSpPr>
          <p:nvPr/>
        </p:nvSpPr>
        <p:spPr bwMode="auto">
          <a:xfrm>
            <a:off x="920750" y="2903538"/>
            <a:ext cx="96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L2</a:t>
            </a:r>
          </a:p>
        </p:txBody>
      </p:sp>
      <p:sp>
        <p:nvSpPr>
          <p:cNvPr id="27666" name="Text Box 29"/>
          <p:cNvSpPr txBox="1">
            <a:spLocks noChangeArrowheads="1"/>
          </p:cNvSpPr>
          <p:nvPr/>
        </p:nvSpPr>
        <p:spPr bwMode="auto">
          <a:xfrm>
            <a:off x="920750" y="3360738"/>
            <a:ext cx="955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L3</a:t>
            </a:r>
          </a:p>
        </p:txBody>
      </p:sp>
      <p:sp>
        <p:nvSpPr>
          <p:cNvPr id="27667" name="AutoShape 30"/>
          <p:cNvSpPr>
            <a:spLocks noChangeArrowheads="1"/>
          </p:cNvSpPr>
          <p:nvPr/>
        </p:nvSpPr>
        <p:spPr bwMode="auto">
          <a:xfrm>
            <a:off x="2112963" y="2335213"/>
            <a:ext cx="171450" cy="169862"/>
          </a:xfrm>
          <a:prstGeom prst="triangle">
            <a:avLst>
              <a:gd name="adj" fmla="val 50000"/>
            </a:avLst>
          </a:prstGeom>
          <a:solidFill>
            <a:schemeClr val="tx1"/>
          </a:solidFill>
          <a:ln w="25400">
            <a:solidFill>
              <a:schemeClr val="tx1"/>
            </a:solidFill>
            <a:miter lim="800000"/>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68" name="Line 31"/>
          <p:cNvSpPr>
            <a:spLocks noChangeShapeType="1"/>
          </p:cNvSpPr>
          <p:nvPr/>
        </p:nvSpPr>
        <p:spPr bwMode="auto">
          <a:xfrm>
            <a:off x="2112963" y="2335213"/>
            <a:ext cx="17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9" name="AutoShape 32"/>
          <p:cNvSpPr>
            <a:spLocks noChangeArrowheads="1"/>
          </p:cNvSpPr>
          <p:nvPr/>
        </p:nvSpPr>
        <p:spPr bwMode="auto">
          <a:xfrm>
            <a:off x="2570163" y="2335213"/>
            <a:ext cx="171450" cy="169862"/>
          </a:xfrm>
          <a:prstGeom prst="triangle">
            <a:avLst>
              <a:gd name="adj" fmla="val 50000"/>
            </a:avLst>
          </a:prstGeom>
          <a:solidFill>
            <a:schemeClr val="tx1"/>
          </a:solidFill>
          <a:ln w="25400">
            <a:solidFill>
              <a:schemeClr val="tx1"/>
            </a:solidFill>
            <a:miter lim="800000"/>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70" name="Line 33"/>
          <p:cNvSpPr>
            <a:spLocks noChangeShapeType="1"/>
          </p:cNvSpPr>
          <p:nvPr/>
        </p:nvSpPr>
        <p:spPr bwMode="auto">
          <a:xfrm>
            <a:off x="2570163" y="2335213"/>
            <a:ext cx="17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1" name="AutoShape 34"/>
          <p:cNvSpPr>
            <a:spLocks noChangeArrowheads="1"/>
          </p:cNvSpPr>
          <p:nvPr/>
        </p:nvSpPr>
        <p:spPr bwMode="auto">
          <a:xfrm>
            <a:off x="3025775" y="2335213"/>
            <a:ext cx="171450" cy="169862"/>
          </a:xfrm>
          <a:prstGeom prst="triangle">
            <a:avLst>
              <a:gd name="adj" fmla="val 50000"/>
            </a:avLst>
          </a:prstGeom>
          <a:solidFill>
            <a:schemeClr val="tx1"/>
          </a:solidFill>
          <a:ln w="25400">
            <a:solidFill>
              <a:schemeClr val="tx1"/>
            </a:solidFill>
            <a:miter lim="800000"/>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72" name="Line 35"/>
          <p:cNvSpPr>
            <a:spLocks noChangeShapeType="1"/>
          </p:cNvSpPr>
          <p:nvPr/>
        </p:nvSpPr>
        <p:spPr bwMode="auto">
          <a:xfrm>
            <a:off x="3025775" y="2335213"/>
            <a:ext cx="17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3" name="Line 36"/>
          <p:cNvSpPr>
            <a:spLocks noChangeShapeType="1"/>
          </p:cNvSpPr>
          <p:nvPr/>
        </p:nvSpPr>
        <p:spPr bwMode="auto">
          <a:xfrm>
            <a:off x="3111500" y="2066925"/>
            <a:ext cx="0" cy="522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4" name="AutoShape 37"/>
          <p:cNvSpPr>
            <a:spLocks noChangeArrowheads="1"/>
          </p:cNvSpPr>
          <p:nvPr/>
        </p:nvSpPr>
        <p:spPr bwMode="auto">
          <a:xfrm>
            <a:off x="2112963" y="4005263"/>
            <a:ext cx="171450" cy="169862"/>
          </a:xfrm>
          <a:prstGeom prst="triangle">
            <a:avLst>
              <a:gd name="adj" fmla="val 50000"/>
            </a:avLst>
          </a:prstGeom>
          <a:solidFill>
            <a:schemeClr val="tx1"/>
          </a:solidFill>
          <a:ln w="25400">
            <a:solidFill>
              <a:schemeClr val="tx1"/>
            </a:solidFill>
            <a:miter lim="800000"/>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75" name="Line 38"/>
          <p:cNvSpPr>
            <a:spLocks noChangeShapeType="1"/>
          </p:cNvSpPr>
          <p:nvPr/>
        </p:nvSpPr>
        <p:spPr bwMode="auto">
          <a:xfrm>
            <a:off x="2112963" y="4005263"/>
            <a:ext cx="17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6" name="Line 39"/>
          <p:cNvSpPr>
            <a:spLocks noChangeShapeType="1"/>
          </p:cNvSpPr>
          <p:nvPr/>
        </p:nvSpPr>
        <p:spPr bwMode="auto">
          <a:xfrm>
            <a:off x="2198688" y="3895725"/>
            <a:ext cx="0" cy="573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7" name="AutoShape 40"/>
          <p:cNvSpPr>
            <a:spLocks noChangeArrowheads="1"/>
          </p:cNvSpPr>
          <p:nvPr/>
        </p:nvSpPr>
        <p:spPr bwMode="auto">
          <a:xfrm>
            <a:off x="2570163" y="4005263"/>
            <a:ext cx="171450" cy="169862"/>
          </a:xfrm>
          <a:prstGeom prst="triangle">
            <a:avLst>
              <a:gd name="adj" fmla="val 50000"/>
            </a:avLst>
          </a:prstGeom>
          <a:solidFill>
            <a:schemeClr val="tx1"/>
          </a:solidFill>
          <a:ln w="25400">
            <a:solidFill>
              <a:schemeClr val="tx1"/>
            </a:solidFill>
            <a:miter lim="800000"/>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78" name="Line 41"/>
          <p:cNvSpPr>
            <a:spLocks noChangeShapeType="1"/>
          </p:cNvSpPr>
          <p:nvPr/>
        </p:nvSpPr>
        <p:spPr bwMode="auto">
          <a:xfrm>
            <a:off x="2570163" y="4005263"/>
            <a:ext cx="17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9" name="Line 42"/>
          <p:cNvSpPr>
            <a:spLocks noChangeShapeType="1"/>
          </p:cNvSpPr>
          <p:nvPr/>
        </p:nvSpPr>
        <p:spPr bwMode="auto">
          <a:xfrm>
            <a:off x="2654300" y="3895725"/>
            <a:ext cx="0" cy="573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0" name="AutoShape 43"/>
          <p:cNvSpPr>
            <a:spLocks noChangeArrowheads="1"/>
          </p:cNvSpPr>
          <p:nvPr/>
        </p:nvSpPr>
        <p:spPr bwMode="auto">
          <a:xfrm>
            <a:off x="3025775" y="4005263"/>
            <a:ext cx="171450" cy="169862"/>
          </a:xfrm>
          <a:prstGeom prst="triangle">
            <a:avLst>
              <a:gd name="adj" fmla="val 50000"/>
            </a:avLst>
          </a:prstGeom>
          <a:solidFill>
            <a:schemeClr val="tx1"/>
          </a:solidFill>
          <a:ln w="25400">
            <a:solidFill>
              <a:schemeClr val="tx1"/>
            </a:solidFill>
            <a:miter lim="800000"/>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81" name="Line 44"/>
          <p:cNvSpPr>
            <a:spLocks noChangeShapeType="1"/>
          </p:cNvSpPr>
          <p:nvPr/>
        </p:nvSpPr>
        <p:spPr bwMode="auto">
          <a:xfrm>
            <a:off x="3025775" y="4005263"/>
            <a:ext cx="17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45"/>
          <p:cNvSpPr>
            <a:spLocks noChangeShapeType="1"/>
          </p:cNvSpPr>
          <p:nvPr/>
        </p:nvSpPr>
        <p:spPr bwMode="auto">
          <a:xfrm>
            <a:off x="3111500" y="3895725"/>
            <a:ext cx="0" cy="573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46"/>
          <p:cNvSpPr>
            <a:spLocks noChangeShapeType="1"/>
          </p:cNvSpPr>
          <p:nvPr/>
        </p:nvSpPr>
        <p:spPr bwMode="auto">
          <a:xfrm flipH="1">
            <a:off x="2198688" y="2066925"/>
            <a:ext cx="0" cy="1828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47"/>
          <p:cNvSpPr>
            <a:spLocks noChangeShapeType="1"/>
          </p:cNvSpPr>
          <p:nvPr/>
        </p:nvSpPr>
        <p:spPr bwMode="auto">
          <a:xfrm>
            <a:off x="2654300" y="2066925"/>
            <a:ext cx="0" cy="1879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5" name="Line 48"/>
          <p:cNvSpPr>
            <a:spLocks noChangeShapeType="1"/>
          </p:cNvSpPr>
          <p:nvPr/>
        </p:nvSpPr>
        <p:spPr bwMode="auto">
          <a:xfrm>
            <a:off x="3111500" y="2589213"/>
            <a:ext cx="0" cy="13573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6" name="Oval 49"/>
          <p:cNvSpPr>
            <a:spLocks noChangeArrowheads="1"/>
          </p:cNvSpPr>
          <p:nvPr/>
        </p:nvSpPr>
        <p:spPr bwMode="auto">
          <a:xfrm>
            <a:off x="2171700" y="2776538"/>
            <a:ext cx="53975" cy="53975"/>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87" name="Oval 50"/>
          <p:cNvSpPr>
            <a:spLocks noChangeArrowheads="1"/>
          </p:cNvSpPr>
          <p:nvPr/>
        </p:nvSpPr>
        <p:spPr bwMode="auto">
          <a:xfrm>
            <a:off x="2627313" y="3248025"/>
            <a:ext cx="55562" cy="50800"/>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88" name="Oval 51"/>
          <p:cNvSpPr>
            <a:spLocks noChangeArrowheads="1"/>
          </p:cNvSpPr>
          <p:nvPr/>
        </p:nvSpPr>
        <p:spPr bwMode="auto">
          <a:xfrm>
            <a:off x="3084513" y="3716338"/>
            <a:ext cx="53975" cy="53975"/>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89" name="Oval 52"/>
          <p:cNvSpPr>
            <a:spLocks noChangeArrowheads="1"/>
          </p:cNvSpPr>
          <p:nvPr/>
        </p:nvSpPr>
        <p:spPr bwMode="auto">
          <a:xfrm>
            <a:off x="2627313" y="2024063"/>
            <a:ext cx="55562" cy="52387"/>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90" name="Oval 53"/>
          <p:cNvSpPr>
            <a:spLocks noChangeArrowheads="1"/>
          </p:cNvSpPr>
          <p:nvPr/>
        </p:nvSpPr>
        <p:spPr bwMode="auto">
          <a:xfrm>
            <a:off x="3084513" y="2024063"/>
            <a:ext cx="53975" cy="52387"/>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91" name="Oval 54"/>
          <p:cNvSpPr>
            <a:spLocks noChangeArrowheads="1"/>
          </p:cNvSpPr>
          <p:nvPr/>
        </p:nvSpPr>
        <p:spPr bwMode="auto">
          <a:xfrm>
            <a:off x="2627313" y="4418013"/>
            <a:ext cx="55562" cy="50800"/>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92" name="Rectangle 55"/>
          <p:cNvSpPr>
            <a:spLocks noChangeArrowheads="1"/>
          </p:cNvSpPr>
          <p:nvPr/>
        </p:nvSpPr>
        <p:spPr bwMode="auto">
          <a:xfrm>
            <a:off x="5640388" y="1909763"/>
            <a:ext cx="1711325" cy="2768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93" name="Line 56"/>
          <p:cNvSpPr>
            <a:spLocks noChangeShapeType="1"/>
          </p:cNvSpPr>
          <p:nvPr/>
        </p:nvSpPr>
        <p:spPr bwMode="auto">
          <a:xfrm>
            <a:off x="6040438" y="2641600"/>
            <a:ext cx="0" cy="1254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4" name="Oval 57"/>
          <p:cNvSpPr>
            <a:spLocks noChangeArrowheads="1"/>
          </p:cNvSpPr>
          <p:nvPr/>
        </p:nvSpPr>
        <p:spPr bwMode="auto">
          <a:xfrm>
            <a:off x="6019800" y="2881313"/>
            <a:ext cx="55563" cy="52387"/>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95" name="Oval 58"/>
          <p:cNvSpPr>
            <a:spLocks noChangeArrowheads="1"/>
          </p:cNvSpPr>
          <p:nvPr/>
        </p:nvSpPr>
        <p:spPr bwMode="auto">
          <a:xfrm>
            <a:off x="6559550" y="3194050"/>
            <a:ext cx="55563" cy="50800"/>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96" name="Oval 59"/>
          <p:cNvSpPr>
            <a:spLocks noChangeArrowheads="1"/>
          </p:cNvSpPr>
          <p:nvPr/>
        </p:nvSpPr>
        <p:spPr bwMode="auto">
          <a:xfrm>
            <a:off x="7123113" y="3508375"/>
            <a:ext cx="57150" cy="52388"/>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697" name="Line 60"/>
          <p:cNvSpPr>
            <a:spLocks noChangeShapeType="1"/>
          </p:cNvSpPr>
          <p:nvPr/>
        </p:nvSpPr>
        <p:spPr bwMode="auto">
          <a:xfrm>
            <a:off x="6040438" y="4259263"/>
            <a:ext cx="0" cy="2190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8" name="Line 61"/>
          <p:cNvSpPr>
            <a:spLocks noChangeShapeType="1"/>
          </p:cNvSpPr>
          <p:nvPr/>
        </p:nvSpPr>
        <p:spPr bwMode="auto">
          <a:xfrm>
            <a:off x="6610350" y="4259263"/>
            <a:ext cx="4763" cy="209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9" name="Line 62"/>
          <p:cNvSpPr>
            <a:spLocks noChangeShapeType="1"/>
          </p:cNvSpPr>
          <p:nvPr/>
        </p:nvSpPr>
        <p:spPr bwMode="auto">
          <a:xfrm>
            <a:off x="7181850" y="4249738"/>
            <a:ext cx="0" cy="2190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0" name="Line 63"/>
          <p:cNvSpPr>
            <a:spLocks noChangeShapeType="1"/>
          </p:cNvSpPr>
          <p:nvPr/>
        </p:nvSpPr>
        <p:spPr bwMode="auto">
          <a:xfrm flipV="1">
            <a:off x="6040438" y="2066925"/>
            <a:ext cx="0" cy="2079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1" name="Line 64"/>
          <p:cNvSpPr>
            <a:spLocks noChangeShapeType="1"/>
          </p:cNvSpPr>
          <p:nvPr/>
        </p:nvSpPr>
        <p:spPr bwMode="auto">
          <a:xfrm flipV="1">
            <a:off x="6610350" y="2066925"/>
            <a:ext cx="0" cy="2079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2" name="Line 65"/>
          <p:cNvSpPr>
            <a:spLocks noChangeShapeType="1"/>
          </p:cNvSpPr>
          <p:nvPr/>
        </p:nvSpPr>
        <p:spPr bwMode="auto">
          <a:xfrm flipV="1">
            <a:off x="7181850" y="2066925"/>
            <a:ext cx="0" cy="2079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3" name="Text Box 66"/>
          <p:cNvSpPr txBox="1">
            <a:spLocks noChangeArrowheads="1"/>
          </p:cNvSpPr>
          <p:nvPr/>
        </p:nvSpPr>
        <p:spPr bwMode="auto">
          <a:xfrm>
            <a:off x="4395788" y="2744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C</a:t>
            </a:r>
          </a:p>
        </p:txBody>
      </p:sp>
      <p:sp>
        <p:nvSpPr>
          <p:cNvPr id="27704" name="Text Box 67"/>
          <p:cNvSpPr txBox="1">
            <a:spLocks noChangeArrowheads="1"/>
          </p:cNvSpPr>
          <p:nvPr/>
        </p:nvSpPr>
        <p:spPr bwMode="auto">
          <a:xfrm>
            <a:off x="3905250" y="20907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L</a:t>
            </a:r>
          </a:p>
        </p:txBody>
      </p:sp>
      <p:sp>
        <p:nvSpPr>
          <p:cNvPr id="27705" name="Text Box 68"/>
          <p:cNvSpPr txBox="1">
            <a:spLocks noChangeArrowheads="1"/>
          </p:cNvSpPr>
          <p:nvPr/>
        </p:nvSpPr>
        <p:spPr bwMode="auto">
          <a:xfrm>
            <a:off x="1865313" y="1589088"/>
            <a:ext cx="162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b="1">
                <a:latin typeface="Times New Roman" panose="02020603050405020304" pitchFamily="18" charset="0"/>
              </a:rPr>
              <a:t>Diode Bridge</a:t>
            </a:r>
          </a:p>
        </p:txBody>
      </p:sp>
      <p:sp>
        <p:nvSpPr>
          <p:cNvPr id="27706" name="Text Box 69"/>
          <p:cNvSpPr txBox="1">
            <a:spLocks noChangeArrowheads="1"/>
          </p:cNvSpPr>
          <p:nvPr/>
        </p:nvSpPr>
        <p:spPr bwMode="auto">
          <a:xfrm>
            <a:off x="6103938" y="1589088"/>
            <a:ext cx="919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b="1">
                <a:latin typeface="Times New Roman" panose="02020603050405020304" pitchFamily="18" charset="0"/>
              </a:rPr>
              <a:t>IGBT’s</a:t>
            </a:r>
          </a:p>
        </p:txBody>
      </p:sp>
      <p:sp>
        <p:nvSpPr>
          <p:cNvPr id="27707" name="Text Box 70"/>
          <p:cNvSpPr txBox="1">
            <a:spLocks noChangeArrowheads="1"/>
          </p:cNvSpPr>
          <p:nvPr/>
        </p:nvSpPr>
        <p:spPr bwMode="auto">
          <a:xfrm>
            <a:off x="3937000" y="4522788"/>
            <a:ext cx="101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b="1">
                <a:latin typeface="Times New Roman" panose="02020603050405020304" pitchFamily="18" charset="0"/>
              </a:rPr>
              <a:t>DC Bus</a:t>
            </a:r>
          </a:p>
        </p:txBody>
      </p:sp>
      <p:sp>
        <p:nvSpPr>
          <p:cNvPr id="27708" name="Oval 71"/>
          <p:cNvSpPr>
            <a:spLocks noChangeArrowheads="1"/>
          </p:cNvSpPr>
          <p:nvPr/>
        </p:nvSpPr>
        <p:spPr bwMode="auto">
          <a:xfrm>
            <a:off x="5983288" y="2066925"/>
            <a:ext cx="55562" cy="52388"/>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709" name="Oval 72"/>
          <p:cNvSpPr>
            <a:spLocks noChangeArrowheads="1"/>
          </p:cNvSpPr>
          <p:nvPr/>
        </p:nvSpPr>
        <p:spPr bwMode="auto">
          <a:xfrm>
            <a:off x="6553200" y="2066925"/>
            <a:ext cx="57150" cy="52388"/>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710" name="Oval 73"/>
          <p:cNvSpPr>
            <a:spLocks noChangeArrowheads="1"/>
          </p:cNvSpPr>
          <p:nvPr/>
        </p:nvSpPr>
        <p:spPr bwMode="auto">
          <a:xfrm>
            <a:off x="5983288" y="4418013"/>
            <a:ext cx="55562" cy="50800"/>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711" name="Oval 74"/>
          <p:cNvSpPr>
            <a:spLocks noChangeArrowheads="1"/>
          </p:cNvSpPr>
          <p:nvPr/>
        </p:nvSpPr>
        <p:spPr bwMode="auto">
          <a:xfrm>
            <a:off x="6588125" y="4418013"/>
            <a:ext cx="55563" cy="50800"/>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712" name="Oval 75"/>
          <p:cNvSpPr>
            <a:spLocks noChangeArrowheads="1"/>
          </p:cNvSpPr>
          <p:nvPr/>
        </p:nvSpPr>
        <p:spPr bwMode="auto">
          <a:xfrm flipH="1">
            <a:off x="4757738" y="2066925"/>
            <a:ext cx="66675" cy="47625"/>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713" name="Oval 76"/>
          <p:cNvSpPr>
            <a:spLocks noChangeArrowheads="1"/>
          </p:cNvSpPr>
          <p:nvPr/>
        </p:nvSpPr>
        <p:spPr bwMode="auto">
          <a:xfrm>
            <a:off x="4762500" y="4405313"/>
            <a:ext cx="71438" cy="63500"/>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7714" name="Oval 77"/>
          <p:cNvSpPr>
            <a:spLocks noChangeArrowheads="1"/>
          </p:cNvSpPr>
          <p:nvPr/>
        </p:nvSpPr>
        <p:spPr bwMode="auto">
          <a:xfrm>
            <a:off x="3084513" y="4418013"/>
            <a:ext cx="53975" cy="50800"/>
          </a:xfrm>
          <a:prstGeom prst="ellipse">
            <a:avLst/>
          </a:prstGeom>
          <a:solidFill>
            <a:schemeClr val="tx2"/>
          </a:solidFill>
          <a:ln w="254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grpSp>
        <p:nvGrpSpPr>
          <p:cNvPr id="4" name="Group 78"/>
          <p:cNvGrpSpPr>
            <a:grpSpLocks/>
          </p:cNvGrpSpPr>
          <p:nvPr/>
        </p:nvGrpSpPr>
        <p:grpSpPr bwMode="auto">
          <a:xfrm>
            <a:off x="942975" y="4981575"/>
            <a:ext cx="1838325" cy="977900"/>
            <a:chOff x="182" y="4008"/>
            <a:chExt cx="1112" cy="746"/>
          </a:xfrm>
        </p:grpSpPr>
        <p:sp>
          <p:nvSpPr>
            <p:cNvPr id="27814" name="Freeform 79"/>
            <p:cNvSpPr>
              <a:spLocks/>
            </p:cNvSpPr>
            <p:nvPr/>
          </p:nvSpPr>
          <p:spPr bwMode="auto">
            <a:xfrm>
              <a:off x="388" y="4080"/>
              <a:ext cx="288" cy="293"/>
            </a:xfrm>
            <a:custGeom>
              <a:avLst/>
              <a:gdLst>
                <a:gd name="T0" fmla="*/ 0 w 288"/>
                <a:gd name="T1" fmla="*/ 584197778 h 96"/>
                <a:gd name="T2" fmla="*/ 144 w 288"/>
                <a:gd name="T3" fmla="*/ 0 h 96"/>
                <a:gd name="T4" fmla="*/ 288 w 288"/>
                <a:gd name="T5" fmla="*/ 584197778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15" name="Line 80"/>
            <p:cNvSpPr>
              <a:spLocks noChangeShapeType="1"/>
            </p:cNvSpPr>
            <p:nvPr/>
          </p:nvSpPr>
          <p:spPr bwMode="auto">
            <a:xfrm>
              <a:off x="288" y="4373"/>
              <a:ext cx="100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6" name="Freeform 81"/>
            <p:cNvSpPr>
              <a:spLocks/>
            </p:cNvSpPr>
            <p:nvPr/>
          </p:nvSpPr>
          <p:spPr bwMode="auto">
            <a:xfrm rot="10764324">
              <a:off x="672" y="4373"/>
              <a:ext cx="288" cy="293"/>
            </a:xfrm>
            <a:custGeom>
              <a:avLst/>
              <a:gdLst>
                <a:gd name="T0" fmla="*/ 0 w 288"/>
                <a:gd name="T1" fmla="*/ 584197778 h 96"/>
                <a:gd name="T2" fmla="*/ 144 w 288"/>
                <a:gd name="T3" fmla="*/ 0 h 96"/>
                <a:gd name="T4" fmla="*/ 288 w 288"/>
                <a:gd name="T5" fmla="*/ 584197778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7817" name="Group 82"/>
            <p:cNvGrpSpPr>
              <a:grpSpLocks/>
            </p:cNvGrpSpPr>
            <p:nvPr/>
          </p:nvGrpSpPr>
          <p:grpSpPr bwMode="auto">
            <a:xfrm>
              <a:off x="182" y="4008"/>
              <a:ext cx="268" cy="746"/>
              <a:chOff x="182" y="4008"/>
              <a:chExt cx="268" cy="746"/>
            </a:xfrm>
          </p:grpSpPr>
          <p:sp>
            <p:nvSpPr>
              <p:cNvPr id="27818" name="Text Box 83"/>
              <p:cNvSpPr txBox="1">
                <a:spLocks noChangeArrowheads="1"/>
              </p:cNvSpPr>
              <p:nvPr/>
            </p:nvSpPr>
            <p:spPr bwMode="auto">
              <a:xfrm>
                <a:off x="182" y="4008"/>
                <a:ext cx="26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a:t>
                </a:r>
              </a:p>
            </p:txBody>
          </p:sp>
          <p:sp>
            <p:nvSpPr>
              <p:cNvPr id="27819" name="Text Box 84"/>
              <p:cNvSpPr txBox="1">
                <a:spLocks noChangeArrowheads="1"/>
              </p:cNvSpPr>
              <p:nvPr/>
            </p:nvSpPr>
            <p:spPr bwMode="auto">
              <a:xfrm>
                <a:off x="189" y="4418"/>
                <a:ext cx="261"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_</a:t>
                </a:r>
              </a:p>
            </p:txBody>
          </p:sp>
        </p:grpSp>
      </p:grpSp>
      <p:grpSp>
        <p:nvGrpSpPr>
          <p:cNvPr id="6" name="Group 85"/>
          <p:cNvGrpSpPr>
            <a:grpSpLocks/>
          </p:cNvGrpSpPr>
          <p:nvPr/>
        </p:nvGrpSpPr>
        <p:grpSpPr bwMode="auto">
          <a:xfrm>
            <a:off x="3333750" y="5010150"/>
            <a:ext cx="2306638" cy="952500"/>
            <a:chOff x="2304" y="4033"/>
            <a:chExt cx="1776" cy="684"/>
          </a:xfrm>
        </p:grpSpPr>
        <p:sp>
          <p:nvSpPr>
            <p:cNvPr id="27807" name="Freeform 86"/>
            <p:cNvSpPr>
              <a:spLocks/>
            </p:cNvSpPr>
            <p:nvPr/>
          </p:nvSpPr>
          <p:spPr bwMode="auto">
            <a:xfrm>
              <a:off x="2801" y="4080"/>
              <a:ext cx="288" cy="293"/>
            </a:xfrm>
            <a:custGeom>
              <a:avLst/>
              <a:gdLst>
                <a:gd name="T0" fmla="*/ 0 w 288"/>
                <a:gd name="T1" fmla="*/ 584197778 h 96"/>
                <a:gd name="T2" fmla="*/ 144 w 288"/>
                <a:gd name="T3" fmla="*/ 0 h 96"/>
                <a:gd name="T4" fmla="*/ 288 w 288"/>
                <a:gd name="T5" fmla="*/ 584197778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08" name="Line 87"/>
            <p:cNvSpPr>
              <a:spLocks noChangeShapeType="1"/>
            </p:cNvSpPr>
            <p:nvPr/>
          </p:nvSpPr>
          <p:spPr bwMode="auto">
            <a:xfrm>
              <a:off x="2592" y="4368"/>
              <a:ext cx="1488" cy="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9" name="Freeform 88"/>
            <p:cNvSpPr>
              <a:spLocks/>
            </p:cNvSpPr>
            <p:nvPr/>
          </p:nvSpPr>
          <p:spPr bwMode="auto">
            <a:xfrm rot="10835676" flipV="1">
              <a:off x="3089" y="4080"/>
              <a:ext cx="288" cy="293"/>
            </a:xfrm>
            <a:custGeom>
              <a:avLst/>
              <a:gdLst>
                <a:gd name="T0" fmla="*/ 0 w 288"/>
                <a:gd name="T1" fmla="*/ 584197778 h 96"/>
                <a:gd name="T2" fmla="*/ 144 w 288"/>
                <a:gd name="T3" fmla="*/ 0 h 96"/>
                <a:gd name="T4" fmla="*/ 288 w 288"/>
                <a:gd name="T5" fmla="*/ 584197778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10" name="Freeform 89"/>
            <p:cNvSpPr>
              <a:spLocks/>
            </p:cNvSpPr>
            <p:nvPr/>
          </p:nvSpPr>
          <p:spPr bwMode="auto">
            <a:xfrm rot="10835676" flipV="1">
              <a:off x="3360" y="4080"/>
              <a:ext cx="288" cy="293"/>
            </a:xfrm>
            <a:custGeom>
              <a:avLst/>
              <a:gdLst>
                <a:gd name="T0" fmla="*/ 0 w 288"/>
                <a:gd name="T1" fmla="*/ 584197778 h 96"/>
                <a:gd name="T2" fmla="*/ 144 w 288"/>
                <a:gd name="T3" fmla="*/ 0 h 96"/>
                <a:gd name="T4" fmla="*/ 288 w 288"/>
                <a:gd name="T5" fmla="*/ 584197778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11" name="Line 90"/>
            <p:cNvSpPr>
              <a:spLocks noChangeShapeType="1"/>
            </p:cNvSpPr>
            <p:nvPr/>
          </p:nvSpPr>
          <p:spPr bwMode="auto">
            <a:xfrm>
              <a:off x="2736" y="4176"/>
              <a:ext cx="105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2" name="Text Box 91"/>
            <p:cNvSpPr txBox="1">
              <a:spLocks noChangeArrowheads="1"/>
            </p:cNvSpPr>
            <p:nvPr/>
          </p:nvSpPr>
          <p:spPr bwMode="auto">
            <a:xfrm>
              <a:off x="2304" y="4033"/>
              <a:ext cx="26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a:t>
              </a:r>
            </a:p>
          </p:txBody>
        </p:sp>
        <p:sp>
          <p:nvSpPr>
            <p:cNvPr id="27813" name="Text Box 92"/>
            <p:cNvSpPr txBox="1">
              <a:spLocks noChangeArrowheads="1"/>
            </p:cNvSpPr>
            <p:nvPr/>
          </p:nvSpPr>
          <p:spPr bwMode="auto">
            <a:xfrm>
              <a:off x="2304" y="4122"/>
              <a:ext cx="263"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kumimoji="0" lang="en-US" altLang="en-US" b="1">
                <a:latin typeface="Times New Roman" panose="02020603050405020304" pitchFamily="18" charset="0"/>
              </a:endParaRPr>
            </a:p>
            <a:p>
              <a:pPr>
                <a:spcBef>
                  <a:spcPct val="0"/>
                </a:spcBef>
                <a:buClrTx/>
                <a:buSzTx/>
                <a:buFontTx/>
                <a:buNone/>
              </a:pPr>
              <a:r>
                <a:rPr kumimoji="0" lang="en-US" altLang="en-US" b="1">
                  <a:latin typeface="Times New Roman" panose="02020603050405020304" pitchFamily="18" charset="0"/>
                </a:rPr>
                <a:t>_</a:t>
              </a:r>
            </a:p>
          </p:txBody>
        </p:sp>
      </p:grpSp>
      <p:sp>
        <p:nvSpPr>
          <p:cNvPr id="27717" name="Text Box 93"/>
          <p:cNvSpPr txBox="1">
            <a:spLocks noChangeArrowheads="1"/>
          </p:cNvSpPr>
          <p:nvPr/>
        </p:nvSpPr>
        <p:spPr bwMode="auto">
          <a:xfrm>
            <a:off x="4872038" y="2030413"/>
            <a:ext cx="687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 </a:t>
            </a:r>
            <a:r>
              <a:rPr kumimoji="0" lang="en-US" altLang="en-US" sz="1600" b="1">
                <a:latin typeface="Times New Roman" panose="02020603050405020304" pitchFamily="18" charset="0"/>
              </a:rPr>
              <a:t>dc</a:t>
            </a:r>
          </a:p>
        </p:txBody>
      </p:sp>
      <p:sp>
        <p:nvSpPr>
          <p:cNvPr id="27718" name="Text Box 94"/>
          <p:cNvSpPr txBox="1">
            <a:spLocks noChangeArrowheads="1"/>
          </p:cNvSpPr>
          <p:nvPr/>
        </p:nvSpPr>
        <p:spPr bwMode="auto">
          <a:xfrm>
            <a:off x="4843463" y="4030663"/>
            <a:ext cx="661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 dc</a:t>
            </a:r>
          </a:p>
        </p:txBody>
      </p:sp>
      <p:sp>
        <p:nvSpPr>
          <p:cNvPr id="27719" name="Text Box 95"/>
          <p:cNvSpPr txBox="1">
            <a:spLocks noChangeArrowheads="1"/>
          </p:cNvSpPr>
          <p:nvPr/>
        </p:nvSpPr>
        <p:spPr bwMode="auto">
          <a:xfrm>
            <a:off x="5697538" y="2066925"/>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a:t>
            </a:r>
          </a:p>
        </p:txBody>
      </p:sp>
      <p:sp>
        <p:nvSpPr>
          <p:cNvPr id="27720" name="Text Box 96"/>
          <p:cNvSpPr txBox="1">
            <a:spLocks noChangeArrowheads="1"/>
          </p:cNvSpPr>
          <p:nvPr/>
        </p:nvSpPr>
        <p:spPr bwMode="auto">
          <a:xfrm>
            <a:off x="5697538" y="41036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_</a:t>
            </a:r>
          </a:p>
        </p:txBody>
      </p:sp>
      <p:sp>
        <p:nvSpPr>
          <p:cNvPr id="27721" name="Text Box 97"/>
          <p:cNvSpPr txBox="1">
            <a:spLocks noChangeArrowheads="1"/>
          </p:cNvSpPr>
          <p:nvPr/>
        </p:nvSpPr>
        <p:spPr bwMode="auto">
          <a:xfrm>
            <a:off x="6269038" y="2066925"/>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a:t>
            </a:r>
          </a:p>
        </p:txBody>
      </p:sp>
      <p:sp>
        <p:nvSpPr>
          <p:cNvPr id="27722" name="Text Box 98"/>
          <p:cNvSpPr txBox="1">
            <a:spLocks noChangeArrowheads="1"/>
          </p:cNvSpPr>
          <p:nvPr/>
        </p:nvSpPr>
        <p:spPr bwMode="auto">
          <a:xfrm>
            <a:off x="6896100" y="2066925"/>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a:t>
            </a:r>
          </a:p>
        </p:txBody>
      </p:sp>
      <p:sp>
        <p:nvSpPr>
          <p:cNvPr id="27723" name="Text Box 99"/>
          <p:cNvSpPr txBox="1">
            <a:spLocks noChangeArrowheads="1"/>
          </p:cNvSpPr>
          <p:nvPr/>
        </p:nvSpPr>
        <p:spPr bwMode="auto">
          <a:xfrm>
            <a:off x="6269038" y="41036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_</a:t>
            </a:r>
          </a:p>
        </p:txBody>
      </p:sp>
      <p:sp>
        <p:nvSpPr>
          <p:cNvPr id="27724" name="Text Box 100"/>
          <p:cNvSpPr txBox="1">
            <a:spLocks noChangeArrowheads="1"/>
          </p:cNvSpPr>
          <p:nvPr/>
        </p:nvSpPr>
        <p:spPr bwMode="auto">
          <a:xfrm>
            <a:off x="6896100" y="41036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_</a:t>
            </a:r>
          </a:p>
        </p:txBody>
      </p:sp>
      <p:grpSp>
        <p:nvGrpSpPr>
          <p:cNvPr id="27725" name="Group 101"/>
          <p:cNvGrpSpPr>
            <a:grpSpLocks/>
          </p:cNvGrpSpPr>
          <p:nvPr/>
        </p:nvGrpSpPr>
        <p:grpSpPr bwMode="auto">
          <a:xfrm>
            <a:off x="5811838" y="2274888"/>
            <a:ext cx="228600" cy="366712"/>
            <a:chOff x="2688" y="1392"/>
            <a:chExt cx="240" cy="384"/>
          </a:xfrm>
        </p:grpSpPr>
        <p:sp>
          <p:nvSpPr>
            <p:cNvPr id="27801" name="Line 102"/>
            <p:cNvSpPr>
              <a:spLocks noChangeShapeType="1"/>
            </p:cNvSpPr>
            <p:nvPr/>
          </p:nvSpPr>
          <p:spPr bwMode="auto">
            <a:xfrm>
              <a:off x="2780" y="1530"/>
              <a:ext cx="0" cy="1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2" name="Line 103"/>
            <p:cNvSpPr>
              <a:spLocks noChangeShapeType="1"/>
            </p:cNvSpPr>
            <p:nvPr/>
          </p:nvSpPr>
          <p:spPr bwMode="auto">
            <a:xfrm flipV="1">
              <a:off x="2780" y="1392"/>
              <a:ext cx="148" cy="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3" name="Line 104"/>
            <p:cNvSpPr>
              <a:spLocks noChangeShapeType="1"/>
            </p:cNvSpPr>
            <p:nvPr/>
          </p:nvSpPr>
          <p:spPr bwMode="auto">
            <a:xfrm>
              <a:off x="2780" y="1638"/>
              <a:ext cx="100" cy="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804" name="Line 105"/>
            <p:cNvSpPr>
              <a:spLocks noChangeShapeType="1"/>
            </p:cNvSpPr>
            <p:nvPr/>
          </p:nvSpPr>
          <p:spPr bwMode="auto">
            <a:xfrm>
              <a:off x="2736" y="1488"/>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5" name="Line 106"/>
            <p:cNvSpPr>
              <a:spLocks noChangeShapeType="1"/>
            </p:cNvSpPr>
            <p:nvPr/>
          </p:nvSpPr>
          <p:spPr bwMode="auto">
            <a:xfrm>
              <a:off x="2832" y="1680"/>
              <a:ext cx="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6" name="Line 107"/>
            <p:cNvSpPr>
              <a:spLocks noChangeShapeType="1"/>
            </p:cNvSpPr>
            <p:nvPr/>
          </p:nvSpPr>
          <p:spPr bwMode="auto">
            <a:xfrm flipH="1">
              <a:off x="2688" y="1680"/>
              <a:ext cx="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26" name="Group 108"/>
          <p:cNvGrpSpPr>
            <a:grpSpLocks/>
          </p:cNvGrpSpPr>
          <p:nvPr/>
        </p:nvGrpSpPr>
        <p:grpSpPr bwMode="auto">
          <a:xfrm>
            <a:off x="6381750" y="2274888"/>
            <a:ext cx="228600" cy="366712"/>
            <a:chOff x="2688" y="1392"/>
            <a:chExt cx="240" cy="384"/>
          </a:xfrm>
        </p:grpSpPr>
        <p:sp>
          <p:nvSpPr>
            <p:cNvPr id="27795" name="Line 109"/>
            <p:cNvSpPr>
              <a:spLocks noChangeShapeType="1"/>
            </p:cNvSpPr>
            <p:nvPr/>
          </p:nvSpPr>
          <p:spPr bwMode="auto">
            <a:xfrm>
              <a:off x="2780" y="1530"/>
              <a:ext cx="0" cy="1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6" name="Line 110"/>
            <p:cNvSpPr>
              <a:spLocks noChangeShapeType="1"/>
            </p:cNvSpPr>
            <p:nvPr/>
          </p:nvSpPr>
          <p:spPr bwMode="auto">
            <a:xfrm flipV="1">
              <a:off x="2780" y="1392"/>
              <a:ext cx="148" cy="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7" name="Line 111"/>
            <p:cNvSpPr>
              <a:spLocks noChangeShapeType="1"/>
            </p:cNvSpPr>
            <p:nvPr/>
          </p:nvSpPr>
          <p:spPr bwMode="auto">
            <a:xfrm>
              <a:off x="2780" y="1638"/>
              <a:ext cx="100" cy="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98" name="Line 112"/>
            <p:cNvSpPr>
              <a:spLocks noChangeShapeType="1"/>
            </p:cNvSpPr>
            <p:nvPr/>
          </p:nvSpPr>
          <p:spPr bwMode="auto">
            <a:xfrm>
              <a:off x="2736" y="1488"/>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9" name="Line 113"/>
            <p:cNvSpPr>
              <a:spLocks noChangeShapeType="1"/>
            </p:cNvSpPr>
            <p:nvPr/>
          </p:nvSpPr>
          <p:spPr bwMode="auto">
            <a:xfrm>
              <a:off x="2832" y="1680"/>
              <a:ext cx="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0" name="Line 114"/>
            <p:cNvSpPr>
              <a:spLocks noChangeShapeType="1"/>
            </p:cNvSpPr>
            <p:nvPr/>
          </p:nvSpPr>
          <p:spPr bwMode="auto">
            <a:xfrm flipH="1">
              <a:off x="2688" y="1680"/>
              <a:ext cx="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27" name="Group 115"/>
          <p:cNvGrpSpPr>
            <a:grpSpLocks/>
          </p:cNvGrpSpPr>
          <p:nvPr/>
        </p:nvGrpSpPr>
        <p:grpSpPr bwMode="auto">
          <a:xfrm>
            <a:off x="6951663" y="2274888"/>
            <a:ext cx="230187" cy="366712"/>
            <a:chOff x="2688" y="1392"/>
            <a:chExt cx="240" cy="384"/>
          </a:xfrm>
        </p:grpSpPr>
        <p:sp>
          <p:nvSpPr>
            <p:cNvPr id="27789" name="Line 116"/>
            <p:cNvSpPr>
              <a:spLocks noChangeShapeType="1"/>
            </p:cNvSpPr>
            <p:nvPr/>
          </p:nvSpPr>
          <p:spPr bwMode="auto">
            <a:xfrm>
              <a:off x="2780" y="1530"/>
              <a:ext cx="0" cy="1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0" name="Line 117"/>
            <p:cNvSpPr>
              <a:spLocks noChangeShapeType="1"/>
            </p:cNvSpPr>
            <p:nvPr/>
          </p:nvSpPr>
          <p:spPr bwMode="auto">
            <a:xfrm flipV="1">
              <a:off x="2780" y="1392"/>
              <a:ext cx="148" cy="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1" name="Line 118"/>
            <p:cNvSpPr>
              <a:spLocks noChangeShapeType="1"/>
            </p:cNvSpPr>
            <p:nvPr/>
          </p:nvSpPr>
          <p:spPr bwMode="auto">
            <a:xfrm>
              <a:off x="2780" y="1638"/>
              <a:ext cx="100" cy="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92" name="Line 119"/>
            <p:cNvSpPr>
              <a:spLocks noChangeShapeType="1"/>
            </p:cNvSpPr>
            <p:nvPr/>
          </p:nvSpPr>
          <p:spPr bwMode="auto">
            <a:xfrm>
              <a:off x="2736" y="1488"/>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3" name="Line 120"/>
            <p:cNvSpPr>
              <a:spLocks noChangeShapeType="1"/>
            </p:cNvSpPr>
            <p:nvPr/>
          </p:nvSpPr>
          <p:spPr bwMode="auto">
            <a:xfrm>
              <a:off x="2832" y="1680"/>
              <a:ext cx="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94" name="Line 121"/>
            <p:cNvSpPr>
              <a:spLocks noChangeShapeType="1"/>
            </p:cNvSpPr>
            <p:nvPr/>
          </p:nvSpPr>
          <p:spPr bwMode="auto">
            <a:xfrm flipH="1">
              <a:off x="2688" y="1680"/>
              <a:ext cx="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28" name="Line 122"/>
          <p:cNvSpPr>
            <a:spLocks noChangeShapeType="1"/>
          </p:cNvSpPr>
          <p:nvPr/>
        </p:nvSpPr>
        <p:spPr bwMode="auto">
          <a:xfrm>
            <a:off x="7181850" y="2641600"/>
            <a:ext cx="0" cy="1254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9" name="Line 123"/>
          <p:cNvSpPr>
            <a:spLocks noChangeShapeType="1"/>
          </p:cNvSpPr>
          <p:nvPr/>
        </p:nvSpPr>
        <p:spPr bwMode="auto">
          <a:xfrm>
            <a:off x="6610350" y="2641600"/>
            <a:ext cx="0" cy="1254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730" name="Group 124"/>
          <p:cNvGrpSpPr>
            <a:grpSpLocks/>
          </p:cNvGrpSpPr>
          <p:nvPr/>
        </p:nvGrpSpPr>
        <p:grpSpPr bwMode="auto">
          <a:xfrm>
            <a:off x="5811838" y="3895725"/>
            <a:ext cx="228600" cy="363538"/>
            <a:chOff x="2688" y="1392"/>
            <a:chExt cx="240" cy="384"/>
          </a:xfrm>
        </p:grpSpPr>
        <p:sp>
          <p:nvSpPr>
            <p:cNvPr id="27783" name="Line 125"/>
            <p:cNvSpPr>
              <a:spLocks noChangeShapeType="1"/>
            </p:cNvSpPr>
            <p:nvPr/>
          </p:nvSpPr>
          <p:spPr bwMode="auto">
            <a:xfrm>
              <a:off x="2780" y="1530"/>
              <a:ext cx="0" cy="1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4" name="Line 126"/>
            <p:cNvSpPr>
              <a:spLocks noChangeShapeType="1"/>
            </p:cNvSpPr>
            <p:nvPr/>
          </p:nvSpPr>
          <p:spPr bwMode="auto">
            <a:xfrm flipV="1">
              <a:off x="2780" y="1392"/>
              <a:ext cx="148" cy="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5" name="Line 127"/>
            <p:cNvSpPr>
              <a:spLocks noChangeShapeType="1"/>
            </p:cNvSpPr>
            <p:nvPr/>
          </p:nvSpPr>
          <p:spPr bwMode="auto">
            <a:xfrm>
              <a:off x="2780" y="1638"/>
              <a:ext cx="100" cy="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86" name="Line 128"/>
            <p:cNvSpPr>
              <a:spLocks noChangeShapeType="1"/>
            </p:cNvSpPr>
            <p:nvPr/>
          </p:nvSpPr>
          <p:spPr bwMode="auto">
            <a:xfrm>
              <a:off x="2736" y="1488"/>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7" name="Line 129"/>
            <p:cNvSpPr>
              <a:spLocks noChangeShapeType="1"/>
            </p:cNvSpPr>
            <p:nvPr/>
          </p:nvSpPr>
          <p:spPr bwMode="auto">
            <a:xfrm>
              <a:off x="2832" y="1680"/>
              <a:ext cx="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8" name="Line 130"/>
            <p:cNvSpPr>
              <a:spLocks noChangeShapeType="1"/>
            </p:cNvSpPr>
            <p:nvPr/>
          </p:nvSpPr>
          <p:spPr bwMode="auto">
            <a:xfrm flipH="1">
              <a:off x="2688" y="1680"/>
              <a:ext cx="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31" name="Group 131"/>
          <p:cNvGrpSpPr>
            <a:grpSpLocks/>
          </p:cNvGrpSpPr>
          <p:nvPr/>
        </p:nvGrpSpPr>
        <p:grpSpPr bwMode="auto">
          <a:xfrm>
            <a:off x="6381750" y="3895725"/>
            <a:ext cx="228600" cy="363538"/>
            <a:chOff x="2688" y="1392"/>
            <a:chExt cx="240" cy="384"/>
          </a:xfrm>
        </p:grpSpPr>
        <p:sp>
          <p:nvSpPr>
            <p:cNvPr id="27777" name="Line 132"/>
            <p:cNvSpPr>
              <a:spLocks noChangeShapeType="1"/>
            </p:cNvSpPr>
            <p:nvPr/>
          </p:nvSpPr>
          <p:spPr bwMode="auto">
            <a:xfrm>
              <a:off x="2780" y="1530"/>
              <a:ext cx="0" cy="1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8" name="Line 133"/>
            <p:cNvSpPr>
              <a:spLocks noChangeShapeType="1"/>
            </p:cNvSpPr>
            <p:nvPr/>
          </p:nvSpPr>
          <p:spPr bwMode="auto">
            <a:xfrm flipV="1">
              <a:off x="2780" y="1392"/>
              <a:ext cx="148" cy="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9" name="Line 134"/>
            <p:cNvSpPr>
              <a:spLocks noChangeShapeType="1"/>
            </p:cNvSpPr>
            <p:nvPr/>
          </p:nvSpPr>
          <p:spPr bwMode="auto">
            <a:xfrm>
              <a:off x="2780" y="1638"/>
              <a:ext cx="100" cy="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80" name="Line 135"/>
            <p:cNvSpPr>
              <a:spLocks noChangeShapeType="1"/>
            </p:cNvSpPr>
            <p:nvPr/>
          </p:nvSpPr>
          <p:spPr bwMode="auto">
            <a:xfrm>
              <a:off x="2736" y="1488"/>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1" name="Line 136"/>
            <p:cNvSpPr>
              <a:spLocks noChangeShapeType="1"/>
            </p:cNvSpPr>
            <p:nvPr/>
          </p:nvSpPr>
          <p:spPr bwMode="auto">
            <a:xfrm>
              <a:off x="2832" y="1680"/>
              <a:ext cx="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82" name="Line 137"/>
            <p:cNvSpPr>
              <a:spLocks noChangeShapeType="1"/>
            </p:cNvSpPr>
            <p:nvPr/>
          </p:nvSpPr>
          <p:spPr bwMode="auto">
            <a:xfrm flipH="1">
              <a:off x="2688" y="1680"/>
              <a:ext cx="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32" name="Group 138"/>
          <p:cNvGrpSpPr>
            <a:grpSpLocks/>
          </p:cNvGrpSpPr>
          <p:nvPr/>
        </p:nvGrpSpPr>
        <p:grpSpPr bwMode="auto">
          <a:xfrm>
            <a:off x="6951663" y="3895725"/>
            <a:ext cx="230187" cy="363538"/>
            <a:chOff x="2688" y="1392"/>
            <a:chExt cx="240" cy="384"/>
          </a:xfrm>
        </p:grpSpPr>
        <p:sp>
          <p:nvSpPr>
            <p:cNvPr id="27771" name="Line 139"/>
            <p:cNvSpPr>
              <a:spLocks noChangeShapeType="1"/>
            </p:cNvSpPr>
            <p:nvPr/>
          </p:nvSpPr>
          <p:spPr bwMode="auto">
            <a:xfrm>
              <a:off x="2780" y="1530"/>
              <a:ext cx="0" cy="1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2" name="Line 140"/>
            <p:cNvSpPr>
              <a:spLocks noChangeShapeType="1"/>
            </p:cNvSpPr>
            <p:nvPr/>
          </p:nvSpPr>
          <p:spPr bwMode="auto">
            <a:xfrm flipV="1">
              <a:off x="2780" y="1392"/>
              <a:ext cx="148" cy="13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3" name="Line 141"/>
            <p:cNvSpPr>
              <a:spLocks noChangeShapeType="1"/>
            </p:cNvSpPr>
            <p:nvPr/>
          </p:nvSpPr>
          <p:spPr bwMode="auto">
            <a:xfrm>
              <a:off x="2780" y="1638"/>
              <a:ext cx="100" cy="9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774" name="Line 142"/>
            <p:cNvSpPr>
              <a:spLocks noChangeShapeType="1"/>
            </p:cNvSpPr>
            <p:nvPr/>
          </p:nvSpPr>
          <p:spPr bwMode="auto">
            <a:xfrm>
              <a:off x="2736" y="1488"/>
              <a:ext cx="0"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5" name="Line 143"/>
            <p:cNvSpPr>
              <a:spLocks noChangeShapeType="1"/>
            </p:cNvSpPr>
            <p:nvPr/>
          </p:nvSpPr>
          <p:spPr bwMode="auto">
            <a:xfrm>
              <a:off x="2832" y="1680"/>
              <a:ext cx="96"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6" name="Line 144"/>
            <p:cNvSpPr>
              <a:spLocks noChangeShapeType="1"/>
            </p:cNvSpPr>
            <p:nvPr/>
          </p:nvSpPr>
          <p:spPr bwMode="auto">
            <a:xfrm flipH="1">
              <a:off x="2688" y="1680"/>
              <a:ext cx="4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145"/>
          <p:cNvGrpSpPr>
            <a:grpSpLocks/>
          </p:cNvGrpSpPr>
          <p:nvPr/>
        </p:nvGrpSpPr>
        <p:grpSpPr bwMode="auto">
          <a:xfrm>
            <a:off x="6581775" y="4886325"/>
            <a:ext cx="1644650" cy="1143000"/>
            <a:chOff x="336" y="1536"/>
            <a:chExt cx="5616" cy="2112"/>
          </a:xfrm>
        </p:grpSpPr>
        <p:sp>
          <p:nvSpPr>
            <p:cNvPr id="27736" name="Line 146"/>
            <p:cNvSpPr>
              <a:spLocks noChangeShapeType="1"/>
            </p:cNvSpPr>
            <p:nvPr/>
          </p:nvSpPr>
          <p:spPr bwMode="auto">
            <a:xfrm flipV="1">
              <a:off x="1269"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7" name="Line 147"/>
            <p:cNvSpPr>
              <a:spLocks noChangeShapeType="1"/>
            </p:cNvSpPr>
            <p:nvPr/>
          </p:nvSpPr>
          <p:spPr bwMode="auto">
            <a:xfrm>
              <a:off x="1269" y="1536"/>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8" name="Line 148"/>
            <p:cNvSpPr>
              <a:spLocks noChangeShapeType="1"/>
            </p:cNvSpPr>
            <p:nvPr/>
          </p:nvSpPr>
          <p:spPr bwMode="auto">
            <a:xfrm>
              <a:off x="1429"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9" name="Line 149"/>
            <p:cNvSpPr>
              <a:spLocks noChangeShapeType="1"/>
            </p:cNvSpPr>
            <p:nvPr/>
          </p:nvSpPr>
          <p:spPr bwMode="auto">
            <a:xfrm>
              <a:off x="1429" y="2592"/>
              <a:ext cx="28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0" name="Line 150"/>
            <p:cNvSpPr>
              <a:spLocks noChangeShapeType="1"/>
            </p:cNvSpPr>
            <p:nvPr/>
          </p:nvSpPr>
          <p:spPr bwMode="auto">
            <a:xfrm flipV="1">
              <a:off x="1711"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1" name="Line 151"/>
            <p:cNvSpPr>
              <a:spLocks noChangeShapeType="1"/>
            </p:cNvSpPr>
            <p:nvPr/>
          </p:nvSpPr>
          <p:spPr bwMode="auto">
            <a:xfrm>
              <a:off x="1711" y="1536"/>
              <a:ext cx="6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2" name="Line 152"/>
            <p:cNvSpPr>
              <a:spLocks noChangeShapeType="1"/>
            </p:cNvSpPr>
            <p:nvPr/>
          </p:nvSpPr>
          <p:spPr bwMode="auto">
            <a:xfrm>
              <a:off x="2395"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3" name="Line 153"/>
            <p:cNvSpPr>
              <a:spLocks noChangeShapeType="1"/>
            </p:cNvSpPr>
            <p:nvPr/>
          </p:nvSpPr>
          <p:spPr bwMode="auto">
            <a:xfrm>
              <a:off x="2395" y="2592"/>
              <a:ext cx="3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4" name="Line 154"/>
            <p:cNvSpPr>
              <a:spLocks noChangeShapeType="1"/>
            </p:cNvSpPr>
            <p:nvPr/>
          </p:nvSpPr>
          <p:spPr bwMode="auto">
            <a:xfrm flipV="1">
              <a:off x="2757"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5" name="Line 155"/>
            <p:cNvSpPr>
              <a:spLocks noChangeShapeType="1"/>
            </p:cNvSpPr>
            <p:nvPr/>
          </p:nvSpPr>
          <p:spPr bwMode="auto">
            <a:xfrm>
              <a:off x="2757" y="1536"/>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6" name="Line 156"/>
            <p:cNvSpPr>
              <a:spLocks noChangeShapeType="1"/>
            </p:cNvSpPr>
            <p:nvPr/>
          </p:nvSpPr>
          <p:spPr bwMode="auto">
            <a:xfrm>
              <a:off x="2917"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7" name="Line 157"/>
            <p:cNvSpPr>
              <a:spLocks noChangeShapeType="1"/>
            </p:cNvSpPr>
            <p:nvPr/>
          </p:nvSpPr>
          <p:spPr bwMode="auto">
            <a:xfrm>
              <a:off x="2917" y="2592"/>
              <a:ext cx="28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8" name="Line 158"/>
            <p:cNvSpPr>
              <a:spLocks noChangeShapeType="1"/>
            </p:cNvSpPr>
            <p:nvPr/>
          </p:nvSpPr>
          <p:spPr bwMode="auto">
            <a:xfrm>
              <a:off x="1871"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9" name="Line 159"/>
            <p:cNvSpPr>
              <a:spLocks noChangeShapeType="1"/>
            </p:cNvSpPr>
            <p:nvPr/>
          </p:nvSpPr>
          <p:spPr bwMode="auto">
            <a:xfrm>
              <a:off x="1993"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0" name="Line 160"/>
            <p:cNvSpPr>
              <a:spLocks noChangeShapeType="1"/>
            </p:cNvSpPr>
            <p:nvPr/>
          </p:nvSpPr>
          <p:spPr bwMode="auto">
            <a:xfrm>
              <a:off x="2154" y="1536"/>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751" name="Group 161"/>
            <p:cNvGrpSpPr>
              <a:grpSpLocks/>
            </p:cNvGrpSpPr>
            <p:nvPr/>
          </p:nvGrpSpPr>
          <p:grpSpPr bwMode="auto">
            <a:xfrm>
              <a:off x="2999" y="2592"/>
              <a:ext cx="2011" cy="1056"/>
              <a:chOff x="3042" y="2616"/>
              <a:chExt cx="2047" cy="1080"/>
            </a:xfrm>
          </p:grpSpPr>
          <p:sp>
            <p:nvSpPr>
              <p:cNvPr id="27759" name="Line 162"/>
              <p:cNvSpPr>
                <a:spLocks noChangeShapeType="1"/>
              </p:cNvSpPr>
              <p:nvPr/>
            </p:nvSpPr>
            <p:spPr bwMode="auto">
              <a:xfrm flipV="1">
                <a:off x="3042" y="2616"/>
                <a:ext cx="36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0" name="Line 163"/>
              <p:cNvSpPr>
                <a:spLocks noChangeShapeType="1"/>
              </p:cNvSpPr>
              <p:nvPr/>
            </p:nvSpPr>
            <p:spPr bwMode="auto">
              <a:xfrm>
                <a:off x="3411" y="2616"/>
                <a:ext cx="0" cy="10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1" name="Line 164"/>
              <p:cNvSpPr>
                <a:spLocks noChangeShapeType="1"/>
              </p:cNvSpPr>
              <p:nvPr/>
            </p:nvSpPr>
            <p:spPr bwMode="auto">
              <a:xfrm flipV="1">
                <a:off x="3411" y="3696"/>
                <a:ext cx="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2" name="Line 165"/>
              <p:cNvSpPr>
                <a:spLocks noChangeShapeType="1"/>
              </p:cNvSpPr>
              <p:nvPr/>
            </p:nvSpPr>
            <p:spPr bwMode="auto">
              <a:xfrm flipV="1">
                <a:off x="3574" y="2616"/>
                <a:ext cx="0" cy="10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3" name="Line 166"/>
              <p:cNvSpPr>
                <a:spLocks noChangeShapeType="1"/>
              </p:cNvSpPr>
              <p:nvPr/>
            </p:nvSpPr>
            <p:spPr bwMode="auto">
              <a:xfrm flipV="1">
                <a:off x="3574" y="2616"/>
                <a:ext cx="28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4" name="Line 167"/>
              <p:cNvSpPr>
                <a:spLocks noChangeShapeType="1"/>
              </p:cNvSpPr>
              <p:nvPr/>
            </p:nvSpPr>
            <p:spPr bwMode="auto">
              <a:xfrm>
                <a:off x="3861" y="2616"/>
                <a:ext cx="0" cy="10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5" name="Line 168"/>
              <p:cNvSpPr>
                <a:spLocks noChangeShapeType="1"/>
              </p:cNvSpPr>
              <p:nvPr/>
            </p:nvSpPr>
            <p:spPr bwMode="auto">
              <a:xfrm flipV="1">
                <a:off x="3861" y="3696"/>
                <a:ext cx="6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6" name="Line 169"/>
              <p:cNvSpPr>
                <a:spLocks noChangeShapeType="1"/>
              </p:cNvSpPr>
              <p:nvPr/>
            </p:nvSpPr>
            <p:spPr bwMode="auto">
              <a:xfrm flipV="1">
                <a:off x="4557" y="2616"/>
                <a:ext cx="0" cy="10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7" name="Line 170"/>
              <p:cNvSpPr>
                <a:spLocks noChangeShapeType="1"/>
              </p:cNvSpPr>
              <p:nvPr/>
            </p:nvSpPr>
            <p:spPr bwMode="auto">
              <a:xfrm flipV="1">
                <a:off x="4557" y="2616"/>
                <a:ext cx="369"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8" name="Line 171"/>
              <p:cNvSpPr>
                <a:spLocks noChangeShapeType="1"/>
              </p:cNvSpPr>
              <p:nvPr/>
            </p:nvSpPr>
            <p:spPr bwMode="auto">
              <a:xfrm>
                <a:off x="4926" y="2616"/>
                <a:ext cx="0" cy="10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9" name="Line 172"/>
              <p:cNvSpPr>
                <a:spLocks noChangeShapeType="1"/>
              </p:cNvSpPr>
              <p:nvPr/>
            </p:nvSpPr>
            <p:spPr bwMode="auto">
              <a:xfrm flipV="1">
                <a:off x="4926" y="3696"/>
                <a:ext cx="1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0" name="Line 173"/>
              <p:cNvSpPr>
                <a:spLocks noChangeShapeType="1"/>
              </p:cNvSpPr>
              <p:nvPr/>
            </p:nvSpPr>
            <p:spPr bwMode="auto">
              <a:xfrm flipV="1">
                <a:off x="5089" y="2616"/>
                <a:ext cx="0" cy="10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52" name="Line 174"/>
            <p:cNvSpPr>
              <a:spLocks noChangeShapeType="1"/>
            </p:cNvSpPr>
            <p:nvPr/>
          </p:nvSpPr>
          <p:spPr bwMode="auto">
            <a:xfrm>
              <a:off x="3964" y="2592"/>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3" name="Line 175"/>
            <p:cNvSpPr>
              <a:spLocks noChangeShapeType="1"/>
            </p:cNvSpPr>
            <p:nvPr/>
          </p:nvSpPr>
          <p:spPr bwMode="auto">
            <a:xfrm>
              <a:off x="4125" y="2592"/>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4" name="Line 176"/>
            <p:cNvSpPr>
              <a:spLocks noChangeShapeType="1"/>
            </p:cNvSpPr>
            <p:nvPr/>
          </p:nvSpPr>
          <p:spPr bwMode="auto">
            <a:xfrm>
              <a:off x="4327" y="2592"/>
              <a:ext cx="0" cy="10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5" name="Freeform 177"/>
            <p:cNvSpPr>
              <a:spLocks/>
            </p:cNvSpPr>
            <p:nvPr/>
          </p:nvSpPr>
          <p:spPr bwMode="auto">
            <a:xfrm>
              <a:off x="987" y="1598"/>
              <a:ext cx="2151" cy="1093"/>
            </a:xfrm>
            <a:custGeom>
              <a:avLst/>
              <a:gdLst>
                <a:gd name="T0" fmla="*/ 0 w 288"/>
                <a:gd name="T1" fmla="*/ 2147483646 h 96"/>
                <a:gd name="T2" fmla="*/ 2147483646 w 288"/>
                <a:gd name="T3" fmla="*/ 0 h 96"/>
                <a:gd name="T4" fmla="*/ 2147483646 w 288"/>
                <a:gd name="T5" fmla="*/ 2147483646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756" name="Freeform 178"/>
            <p:cNvSpPr>
              <a:spLocks/>
            </p:cNvSpPr>
            <p:nvPr/>
          </p:nvSpPr>
          <p:spPr bwMode="auto">
            <a:xfrm rot="10764324">
              <a:off x="3020" y="2493"/>
              <a:ext cx="2151" cy="1093"/>
            </a:xfrm>
            <a:custGeom>
              <a:avLst/>
              <a:gdLst>
                <a:gd name="T0" fmla="*/ 0 w 288"/>
                <a:gd name="T1" fmla="*/ 2147483646 h 96"/>
                <a:gd name="T2" fmla="*/ 2147483646 w 288"/>
                <a:gd name="T3" fmla="*/ 0 h 96"/>
                <a:gd name="T4" fmla="*/ 2147483646 w 288"/>
                <a:gd name="T5" fmla="*/ 2147483646 h 96"/>
                <a:gd name="T6" fmla="*/ 0 60000 65536"/>
                <a:gd name="T7" fmla="*/ 0 60000 65536"/>
                <a:gd name="T8" fmla="*/ 0 60000 65536"/>
                <a:gd name="T9" fmla="*/ 0 w 288"/>
                <a:gd name="T10" fmla="*/ 0 h 96"/>
                <a:gd name="T11" fmla="*/ 288 w 288"/>
                <a:gd name="T12" fmla="*/ 96 h 96"/>
              </a:gdLst>
              <a:ahLst/>
              <a:cxnLst>
                <a:cxn ang="T6">
                  <a:pos x="T0" y="T1"/>
                </a:cxn>
                <a:cxn ang="T7">
                  <a:pos x="T2" y="T3"/>
                </a:cxn>
                <a:cxn ang="T8">
                  <a:pos x="T4" y="T5"/>
                </a:cxn>
              </a:cxnLst>
              <a:rect l="T9" t="T10" r="T11" b="T12"/>
              <a:pathLst>
                <a:path w="288" h="96">
                  <a:moveTo>
                    <a:pt x="0" y="96"/>
                  </a:moveTo>
                  <a:cubicBezTo>
                    <a:pt x="48" y="48"/>
                    <a:pt x="96" y="0"/>
                    <a:pt x="144" y="0"/>
                  </a:cubicBezTo>
                  <a:cubicBezTo>
                    <a:pt x="192" y="0"/>
                    <a:pt x="264" y="72"/>
                    <a:pt x="288" y="9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757" name="Line 179"/>
            <p:cNvSpPr>
              <a:spLocks noChangeShapeType="1"/>
            </p:cNvSpPr>
            <p:nvPr/>
          </p:nvSpPr>
          <p:spPr bwMode="auto">
            <a:xfrm>
              <a:off x="5009" y="2615"/>
              <a:ext cx="9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8" name="Line 180"/>
            <p:cNvSpPr>
              <a:spLocks noChangeShapeType="1"/>
            </p:cNvSpPr>
            <p:nvPr/>
          </p:nvSpPr>
          <p:spPr bwMode="auto">
            <a:xfrm flipH="1">
              <a:off x="336" y="2592"/>
              <a:ext cx="9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27734" name="Straight Connector 182"/>
          <p:cNvCxnSpPr>
            <a:cxnSpLocks noChangeShapeType="1"/>
            <a:endCxn id="27676" idx="1"/>
          </p:cNvCxnSpPr>
          <p:nvPr/>
        </p:nvCxnSpPr>
        <p:spPr bwMode="auto">
          <a:xfrm rot="10800000">
            <a:off x="2198688" y="4468813"/>
            <a:ext cx="4987925" cy="793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735" name="Straight Connector 184"/>
          <p:cNvCxnSpPr>
            <a:cxnSpLocks noChangeShapeType="1"/>
          </p:cNvCxnSpPr>
          <p:nvPr/>
        </p:nvCxnSpPr>
        <p:spPr bwMode="auto">
          <a:xfrm flipV="1">
            <a:off x="4400550" y="2062163"/>
            <a:ext cx="2786063" cy="47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17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62756"/>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468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4315" y="77535"/>
            <a:ext cx="9049996" cy="1514727"/>
          </a:xfrm>
        </p:spPr>
        <p:txBody>
          <a:bodyPr/>
          <a:lstStyle/>
          <a:p>
            <a:pPr eaLnBrk="1" hangingPunct="1"/>
            <a:r>
              <a:rPr lang="en-US" altLang="en-US" dirty="0" smtClean="0"/>
              <a:t>Creating a PWM Output</a:t>
            </a:r>
          </a:p>
        </p:txBody>
      </p:sp>
      <p:grpSp>
        <p:nvGrpSpPr>
          <p:cNvPr id="29699" name="Group 5"/>
          <p:cNvGrpSpPr>
            <a:grpSpLocks/>
          </p:cNvGrpSpPr>
          <p:nvPr/>
        </p:nvGrpSpPr>
        <p:grpSpPr bwMode="auto">
          <a:xfrm>
            <a:off x="2377967" y="2330197"/>
            <a:ext cx="1090612" cy="654050"/>
            <a:chOff x="888" y="1445"/>
            <a:chExt cx="688" cy="411"/>
          </a:xfrm>
        </p:grpSpPr>
        <p:sp>
          <p:nvSpPr>
            <p:cNvPr id="29742" name="Line 6"/>
            <p:cNvSpPr>
              <a:spLocks noChangeShapeType="1"/>
            </p:cNvSpPr>
            <p:nvPr/>
          </p:nvSpPr>
          <p:spPr bwMode="auto">
            <a:xfrm>
              <a:off x="1547" y="1445"/>
              <a:ext cx="0" cy="38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43" name="Oval 7"/>
            <p:cNvSpPr>
              <a:spLocks noChangeArrowheads="1"/>
            </p:cNvSpPr>
            <p:nvPr/>
          </p:nvSpPr>
          <p:spPr bwMode="auto">
            <a:xfrm>
              <a:off x="1521" y="1801"/>
              <a:ext cx="55" cy="55"/>
            </a:xfrm>
            <a:prstGeom prst="ellipse">
              <a:avLst/>
            </a:prstGeom>
            <a:solidFill>
              <a:schemeClr val="bg1"/>
            </a:solidFill>
            <a:ln w="508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9744" name="Line 8"/>
            <p:cNvSpPr>
              <a:spLocks noChangeShapeType="1"/>
            </p:cNvSpPr>
            <p:nvPr/>
          </p:nvSpPr>
          <p:spPr bwMode="auto">
            <a:xfrm flipH="1">
              <a:off x="888" y="1461"/>
              <a:ext cx="672"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9700" name="Group 9"/>
          <p:cNvGrpSpPr>
            <a:grpSpLocks/>
          </p:cNvGrpSpPr>
          <p:nvPr/>
        </p:nvGrpSpPr>
        <p:grpSpPr bwMode="auto">
          <a:xfrm>
            <a:off x="2377967" y="3830384"/>
            <a:ext cx="1090612" cy="654050"/>
            <a:chOff x="888" y="2391"/>
            <a:chExt cx="688" cy="411"/>
          </a:xfrm>
        </p:grpSpPr>
        <p:sp>
          <p:nvSpPr>
            <p:cNvPr id="29739" name="Line 10"/>
            <p:cNvSpPr>
              <a:spLocks noChangeShapeType="1"/>
            </p:cNvSpPr>
            <p:nvPr/>
          </p:nvSpPr>
          <p:spPr bwMode="auto">
            <a:xfrm flipV="1">
              <a:off x="1547" y="2418"/>
              <a:ext cx="0" cy="384"/>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40" name="Oval 11"/>
            <p:cNvSpPr>
              <a:spLocks noChangeArrowheads="1"/>
            </p:cNvSpPr>
            <p:nvPr/>
          </p:nvSpPr>
          <p:spPr bwMode="auto">
            <a:xfrm>
              <a:off x="1521" y="2391"/>
              <a:ext cx="55" cy="55"/>
            </a:xfrm>
            <a:prstGeom prst="ellipse">
              <a:avLst/>
            </a:prstGeom>
            <a:solidFill>
              <a:schemeClr val="bg1"/>
            </a:solidFill>
            <a:ln w="508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9741" name="Line 12"/>
            <p:cNvSpPr>
              <a:spLocks noChangeShapeType="1"/>
            </p:cNvSpPr>
            <p:nvPr/>
          </p:nvSpPr>
          <p:spPr bwMode="auto">
            <a:xfrm flipH="1">
              <a:off x="888" y="2786"/>
              <a:ext cx="672"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9701" name="Line 13"/>
          <p:cNvSpPr>
            <a:spLocks noChangeShapeType="1"/>
          </p:cNvSpPr>
          <p:nvPr/>
        </p:nvSpPr>
        <p:spPr bwMode="auto">
          <a:xfrm>
            <a:off x="4502042" y="3396997"/>
            <a:ext cx="3911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9702" name="Oval 14"/>
          <p:cNvSpPr>
            <a:spLocks noChangeArrowheads="1"/>
          </p:cNvSpPr>
          <p:nvPr/>
        </p:nvSpPr>
        <p:spPr bwMode="auto">
          <a:xfrm>
            <a:off x="4409967" y="3341434"/>
            <a:ext cx="88900" cy="85725"/>
          </a:xfrm>
          <a:prstGeom prst="ellipse">
            <a:avLst/>
          </a:prstGeom>
          <a:solidFill>
            <a:schemeClr val="bg1"/>
          </a:solidFill>
          <a:ln w="50800">
            <a:solidFill>
              <a:schemeClr val="tx1"/>
            </a:solidFill>
            <a:round/>
            <a:headEnd/>
            <a:tailEnd/>
          </a:ln>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230288" name="Freeform 16"/>
          <p:cNvSpPr>
            <a:spLocks/>
          </p:cNvSpPr>
          <p:nvPr/>
        </p:nvSpPr>
        <p:spPr bwMode="auto">
          <a:xfrm>
            <a:off x="4867167" y="2088897"/>
            <a:ext cx="68262"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89" name="Line 17"/>
          <p:cNvSpPr>
            <a:spLocks noChangeShapeType="1"/>
          </p:cNvSpPr>
          <p:nvPr/>
        </p:nvSpPr>
        <p:spPr bwMode="auto">
          <a:xfrm>
            <a:off x="4579829" y="3398584"/>
            <a:ext cx="187325" cy="0"/>
          </a:xfrm>
          <a:prstGeom prst="line">
            <a:avLst/>
          </a:prstGeom>
          <a:noFill/>
          <a:ln w="28575">
            <a:solidFill>
              <a:schemeClr val="accent5">
                <a:lumMod val="75000"/>
              </a:schemeClr>
            </a:solidFill>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0" name="Freeform 18"/>
          <p:cNvSpPr>
            <a:spLocks/>
          </p:cNvSpPr>
          <p:nvPr/>
        </p:nvSpPr>
        <p:spPr bwMode="auto">
          <a:xfrm>
            <a:off x="4798904" y="2084134"/>
            <a:ext cx="60325" cy="1312863"/>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1" name="Freeform 19"/>
          <p:cNvSpPr>
            <a:spLocks/>
          </p:cNvSpPr>
          <p:nvPr/>
        </p:nvSpPr>
        <p:spPr bwMode="auto">
          <a:xfrm>
            <a:off x="5005279" y="2088897"/>
            <a:ext cx="68263"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2" name="Freeform 20"/>
          <p:cNvSpPr>
            <a:spLocks/>
          </p:cNvSpPr>
          <p:nvPr/>
        </p:nvSpPr>
        <p:spPr bwMode="auto">
          <a:xfrm>
            <a:off x="4937017" y="2084134"/>
            <a:ext cx="60325" cy="1312863"/>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3" name="Freeform 21"/>
          <p:cNvSpPr>
            <a:spLocks/>
          </p:cNvSpPr>
          <p:nvPr/>
        </p:nvSpPr>
        <p:spPr bwMode="auto">
          <a:xfrm>
            <a:off x="5143392" y="2088897"/>
            <a:ext cx="68262"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4" name="Freeform 22"/>
          <p:cNvSpPr>
            <a:spLocks/>
          </p:cNvSpPr>
          <p:nvPr/>
        </p:nvSpPr>
        <p:spPr bwMode="auto">
          <a:xfrm>
            <a:off x="5075129" y="2084134"/>
            <a:ext cx="60325" cy="1312863"/>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5" name="Freeform 23"/>
          <p:cNvSpPr>
            <a:spLocks/>
          </p:cNvSpPr>
          <p:nvPr/>
        </p:nvSpPr>
        <p:spPr bwMode="auto">
          <a:xfrm>
            <a:off x="5313254" y="2088897"/>
            <a:ext cx="68263"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6" name="Freeform 24"/>
          <p:cNvSpPr>
            <a:spLocks/>
          </p:cNvSpPr>
          <p:nvPr/>
        </p:nvSpPr>
        <p:spPr bwMode="auto">
          <a:xfrm>
            <a:off x="5213242" y="2084134"/>
            <a:ext cx="96837" cy="1312863"/>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7" name="Freeform 25"/>
          <p:cNvSpPr>
            <a:spLocks/>
          </p:cNvSpPr>
          <p:nvPr/>
        </p:nvSpPr>
        <p:spPr bwMode="auto">
          <a:xfrm>
            <a:off x="5508517" y="2084134"/>
            <a:ext cx="68262"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8" name="Freeform 26"/>
          <p:cNvSpPr>
            <a:spLocks/>
          </p:cNvSpPr>
          <p:nvPr/>
        </p:nvSpPr>
        <p:spPr bwMode="auto">
          <a:xfrm>
            <a:off x="5406917" y="2079372"/>
            <a:ext cx="98425" cy="1312862"/>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299" name="Freeform 27"/>
          <p:cNvSpPr>
            <a:spLocks/>
          </p:cNvSpPr>
          <p:nvPr/>
        </p:nvSpPr>
        <p:spPr bwMode="auto">
          <a:xfrm>
            <a:off x="5818079" y="2084134"/>
            <a:ext cx="68263"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0" name="Freeform 28"/>
          <p:cNvSpPr>
            <a:spLocks/>
          </p:cNvSpPr>
          <p:nvPr/>
        </p:nvSpPr>
        <p:spPr bwMode="auto">
          <a:xfrm>
            <a:off x="5602179" y="2079372"/>
            <a:ext cx="212725" cy="1312862"/>
          </a:xfrm>
          <a:custGeom>
            <a:avLst/>
            <a:gdLst/>
            <a:ahLst/>
            <a:cxnLst>
              <a:cxn ang="0">
                <a:pos x="0" y="825"/>
              </a:cxn>
              <a:cxn ang="0">
                <a:pos x="0" y="3"/>
              </a:cxn>
              <a:cxn ang="0">
                <a:pos x="133" y="3"/>
              </a:cxn>
              <a:cxn ang="0">
                <a:pos x="131" y="0"/>
              </a:cxn>
            </a:cxnLst>
            <a:rect l="0" t="0" r="r" b="b"/>
            <a:pathLst>
              <a:path w="134" h="826">
                <a:moveTo>
                  <a:pt x="0" y="825"/>
                </a:moveTo>
                <a:lnTo>
                  <a:pt x="0" y="3"/>
                </a:lnTo>
                <a:lnTo>
                  <a:pt x="133" y="3"/>
                </a:lnTo>
                <a:lnTo>
                  <a:pt x="131"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1" name="Freeform 29"/>
          <p:cNvSpPr>
            <a:spLocks/>
          </p:cNvSpPr>
          <p:nvPr/>
        </p:nvSpPr>
        <p:spPr bwMode="auto">
          <a:xfrm>
            <a:off x="5911742" y="2079372"/>
            <a:ext cx="98425" cy="1312862"/>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2" name="Freeform 30"/>
          <p:cNvSpPr>
            <a:spLocks/>
          </p:cNvSpPr>
          <p:nvPr/>
        </p:nvSpPr>
        <p:spPr bwMode="auto">
          <a:xfrm>
            <a:off x="6008579" y="2084134"/>
            <a:ext cx="68263"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3" name="Freeform 31"/>
          <p:cNvSpPr>
            <a:spLocks/>
          </p:cNvSpPr>
          <p:nvPr/>
        </p:nvSpPr>
        <p:spPr bwMode="auto">
          <a:xfrm>
            <a:off x="6102242" y="2079372"/>
            <a:ext cx="98425" cy="1312862"/>
          </a:xfrm>
          <a:custGeom>
            <a:avLst/>
            <a:gdLst/>
            <a:ahLst/>
            <a:cxnLst>
              <a:cxn ang="0">
                <a:pos x="0" y="825"/>
              </a:cxn>
              <a:cxn ang="0">
                <a:pos x="0" y="3"/>
              </a:cxn>
              <a:cxn ang="0">
                <a:pos x="61" y="3"/>
              </a:cxn>
              <a:cxn ang="0">
                <a:pos x="60" y="0"/>
              </a:cxn>
            </a:cxnLst>
            <a:rect l="0" t="0" r="r" b="b"/>
            <a:pathLst>
              <a:path w="62" h="826">
                <a:moveTo>
                  <a:pt x="0" y="825"/>
                </a:moveTo>
                <a:lnTo>
                  <a:pt x="0" y="3"/>
                </a:lnTo>
                <a:lnTo>
                  <a:pt x="61" y="3"/>
                </a:lnTo>
                <a:lnTo>
                  <a:pt x="60"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4" name="Freeform 32"/>
          <p:cNvSpPr>
            <a:spLocks/>
          </p:cNvSpPr>
          <p:nvPr/>
        </p:nvSpPr>
        <p:spPr bwMode="auto">
          <a:xfrm>
            <a:off x="6194317" y="2084134"/>
            <a:ext cx="68262"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5" name="Freeform 33"/>
          <p:cNvSpPr>
            <a:spLocks/>
          </p:cNvSpPr>
          <p:nvPr/>
        </p:nvSpPr>
        <p:spPr bwMode="auto">
          <a:xfrm>
            <a:off x="6264167" y="2074609"/>
            <a:ext cx="60325" cy="1312863"/>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6" name="Freeform 34"/>
          <p:cNvSpPr>
            <a:spLocks/>
          </p:cNvSpPr>
          <p:nvPr/>
        </p:nvSpPr>
        <p:spPr bwMode="auto">
          <a:xfrm>
            <a:off x="6337192" y="2084134"/>
            <a:ext cx="68262"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7" name="Freeform 35"/>
          <p:cNvSpPr>
            <a:spLocks/>
          </p:cNvSpPr>
          <p:nvPr/>
        </p:nvSpPr>
        <p:spPr bwMode="auto">
          <a:xfrm>
            <a:off x="6407042" y="2074609"/>
            <a:ext cx="60325" cy="1312863"/>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8" name="Freeform 36"/>
          <p:cNvSpPr>
            <a:spLocks/>
          </p:cNvSpPr>
          <p:nvPr/>
        </p:nvSpPr>
        <p:spPr bwMode="auto">
          <a:xfrm>
            <a:off x="6480067" y="2079372"/>
            <a:ext cx="68262"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09" name="Freeform 37"/>
          <p:cNvSpPr>
            <a:spLocks/>
          </p:cNvSpPr>
          <p:nvPr/>
        </p:nvSpPr>
        <p:spPr bwMode="auto">
          <a:xfrm>
            <a:off x="6549917" y="2074609"/>
            <a:ext cx="60325" cy="1312863"/>
          </a:xfrm>
          <a:custGeom>
            <a:avLst/>
            <a:gdLst/>
            <a:ahLst/>
            <a:cxnLst>
              <a:cxn ang="0">
                <a:pos x="0" y="825"/>
              </a:cxn>
              <a:cxn ang="0">
                <a:pos x="0" y="3"/>
              </a:cxn>
              <a:cxn ang="0">
                <a:pos x="37" y="3"/>
              </a:cxn>
              <a:cxn ang="0">
                <a:pos x="36" y="0"/>
              </a:cxn>
            </a:cxnLst>
            <a:rect l="0" t="0" r="r" b="b"/>
            <a:pathLst>
              <a:path w="38" h="826">
                <a:moveTo>
                  <a:pt x="0" y="825"/>
                </a:moveTo>
                <a:lnTo>
                  <a:pt x="0" y="3"/>
                </a:lnTo>
                <a:lnTo>
                  <a:pt x="37" y="3"/>
                </a:lnTo>
                <a:lnTo>
                  <a:pt x="36" y="0"/>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10" name="Freeform 38"/>
          <p:cNvSpPr>
            <a:spLocks/>
          </p:cNvSpPr>
          <p:nvPr/>
        </p:nvSpPr>
        <p:spPr bwMode="auto">
          <a:xfrm>
            <a:off x="6622942" y="2079372"/>
            <a:ext cx="68262" cy="1317625"/>
          </a:xfrm>
          <a:custGeom>
            <a:avLst/>
            <a:gdLst/>
            <a:ahLst/>
            <a:cxnLst>
              <a:cxn ang="0">
                <a:pos x="0" y="0"/>
              </a:cxn>
              <a:cxn ang="0">
                <a:pos x="0" y="825"/>
              </a:cxn>
              <a:cxn ang="0">
                <a:pos x="41" y="825"/>
              </a:cxn>
              <a:cxn ang="0">
                <a:pos x="42" y="828"/>
              </a:cxn>
            </a:cxnLst>
            <a:rect l="0" t="0" r="r" b="b"/>
            <a:pathLst>
              <a:path w="43" h="829">
                <a:moveTo>
                  <a:pt x="0" y="0"/>
                </a:moveTo>
                <a:lnTo>
                  <a:pt x="0" y="825"/>
                </a:lnTo>
                <a:lnTo>
                  <a:pt x="41" y="825"/>
                </a:lnTo>
                <a:lnTo>
                  <a:pt x="42" y="828"/>
                </a:lnTo>
              </a:path>
            </a:pathLst>
          </a:custGeom>
          <a:noFill/>
          <a:ln w="28575" cap="rnd" cmpd="sng">
            <a:solidFill>
              <a:schemeClr val="accent5">
                <a:lumMod val="75000"/>
              </a:schemeClr>
            </a:solidFill>
            <a:prstDash val="solid"/>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9726" name="Rectangle 39"/>
          <p:cNvSpPr>
            <a:spLocks noChangeArrowheads="1"/>
          </p:cNvSpPr>
          <p:nvPr/>
        </p:nvSpPr>
        <p:spPr bwMode="auto">
          <a:xfrm>
            <a:off x="1592154" y="1855534"/>
            <a:ext cx="1466850" cy="3086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9727" name="Rectangle 40"/>
          <p:cNvSpPr>
            <a:spLocks noChangeArrowheads="1"/>
          </p:cNvSpPr>
          <p:nvPr/>
        </p:nvSpPr>
        <p:spPr bwMode="auto">
          <a:xfrm>
            <a:off x="1617554" y="4954334"/>
            <a:ext cx="12176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700" b="1">
                <a:latin typeface="Times New Roman" panose="02020603050405020304" pitchFamily="18" charset="0"/>
              </a:rPr>
              <a:t>Converter</a:t>
            </a:r>
          </a:p>
        </p:txBody>
      </p:sp>
      <p:sp>
        <p:nvSpPr>
          <p:cNvPr id="29728" name="Rectangle 41"/>
          <p:cNvSpPr>
            <a:spLocks noChangeArrowheads="1"/>
          </p:cNvSpPr>
          <p:nvPr/>
        </p:nvSpPr>
        <p:spPr bwMode="auto">
          <a:xfrm>
            <a:off x="1566754" y="2198434"/>
            <a:ext cx="768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200" b="1">
                <a:latin typeface="Times New Roman" panose="02020603050405020304" pitchFamily="18" charset="0"/>
              </a:rPr>
              <a:t>Positive</a:t>
            </a:r>
          </a:p>
          <a:p>
            <a:pPr algn="ctr">
              <a:spcBef>
                <a:spcPct val="0"/>
              </a:spcBef>
              <a:buClrTx/>
              <a:buSzTx/>
              <a:buFontTx/>
              <a:buNone/>
            </a:pPr>
            <a:r>
              <a:rPr kumimoji="0" lang="en-US" altLang="en-US" sz="1200" b="1">
                <a:latin typeface="Times New Roman" panose="02020603050405020304" pitchFamily="18" charset="0"/>
              </a:rPr>
              <a:t>DC Bus</a:t>
            </a:r>
          </a:p>
        </p:txBody>
      </p:sp>
      <p:sp>
        <p:nvSpPr>
          <p:cNvPr id="29729" name="Rectangle 42"/>
          <p:cNvSpPr>
            <a:spLocks noChangeArrowheads="1"/>
          </p:cNvSpPr>
          <p:nvPr/>
        </p:nvSpPr>
        <p:spPr bwMode="auto">
          <a:xfrm>
            <a:off x="1612792" y="4151059"/>
            <a:ext cx="8175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200" b="1">
                <a:latin typeface="Times New Roman" panose="02020603050405020304" pitchFamily="18" charset="0"/>
              </a:rPr>
              <a:t>Negative</a:t>
            </a:r>
          </a:p>
          <a:p>
            <a:pPr algn="ctr">
              <a:spcBef>
                <a:spcPct val="0"/>
              </a:spcBef>
              <a:buClrTx/>
              <a:buSzTx/>
              <a:buFontTx/>
              <a:buNone/>
            </a:pPr>
            <a:r>
              <a:rPr kumimoji="0" lang="en-US" altLang="en-US" sz="1200" b="1">
                <a:latin typeface="Times New Roman" panose="02020603050405020304" pitchFamily="18" charset="0"/>
              </a:rPr>
              <a:t>DC Bus</a:t>
            </a:r>
          </a:p>
        </p:txBody>
      </p:sp>
      <p:sp>
        <p:nvSpPr>
          <p:cNvPr id="29730" name="Rectangle 43"/>
          <p:cNvSpPr>
            <a:spLocks noChangeArrowheads="1"/>
          </p:cNvSpPr>
          <p:nvPr/>
        </p:nvSpPr>
        <p:spPr bwMode="auto">
          <a:xfrm>
            <a:off x="2289067" y="1984122"/>
            <a:ext cx="331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sz="2000" b="1">
                <a:latin typeface="Times New Roman" panose="02020603050405020304" pitchFamily="18" charset="0"/>
              </a:rPr>
              <a:t>+</a:t>
            </a:r>
          </a:p>
        </p:txBody>
      </p:sp>
      <p:sp>
        <p:nvSpPr>
          <p:cNvPr id="29731" name="Rectangle 44"/>
          <p:cNvSpPr>
            <a:spLocks noChangeArrowheads="1"/>
          </p:cNvSpPr>
          <p:nvPr/>
        </p:nvSpPr>
        <p:spPr bwMode="auto">
          <a:xfrm>
            <a:off x="2357329" y="3973259"/>
            <a:ext cx="2857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kumimoji="0" lang="en-US" altLang="en-US" b="1">
                <a:latin typeface="Times New Roman" panose="02020603050405020304" pitchFamily="18" charset="0"/>
              </a:rPr>
              <a:t>-</a:t>
            </a:r>
          </a:p>
        </p:txBody>
      </p:sp>
      <p:sp>
        <p:nvSpPr>
          <p:cNvPr id="29732" name="Rectangle 45"/>
          <p:cNvSpPr>
            <a:spLocks noChangeArrowheads="1"/>
          </p:cNvSpPr>
          <p:nvPr/>
        </p:nvSpPr>
        <p:spPr bwMode="auto">
          <a:xfrm>
            <a:off x="3189179" y="1853947"/>
            <a:ext cx="1468438" cy="3082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eaLnBrk="1" hangingPunct="1">
              <a:spcBef>
                <a:spcPct val="20000"/>
              </a:spcBef>
              <a:buClrTx/>
              <a:buSzTx/>
              <a:buFontTx/>
              <a:buChar char="–"/>
            </a:pPr>
            <a:endParaRPr kumimoji="0" lang="en-US" altLang="en-US">
              <a:latin typeface="Times New Roman" panose="02020603050405020304" pitchFamily="18" charset="0"/>
            </a:endParaRPr>
          </a:p>
        </p:txBody>
      </p:sp>
      <p:sp>
        <p:nvSpPr>
          <p:cNvPr id="29733" name="Rectangle 46"/>
          <p:cNvSpPr>
            <a:spLocks noChangeArrowheads="1"/>
          </p:cNvSpPr>
          <p:nvPr/>
        </p:nvSpPr>
        <p:spPr bwMode="auto">
          <a:xfrm>
            <a:off x="3411429" y="4949572"/>
            <a:ext cx="9890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569" tIns="46284" rIns="92569" bIns="46284">
            <a:spAutoFit/>
          </a:bodyPr>
          <a:lstStyle>
            <a:lvl1pPr defTabSz="920750">
              <a:spcBef>
                <a:spcPct val="40000"/>
              </a:spcBef>
              <a:buClr>
                <a:schemeClr val="accent1"/>
              </a:buClr>
              <a:buSzPct val="80000"/>
              <a:buFont typeface="Wingdings" panose="05000000000000000000" pitchFamily="2" charset="2"/>
              <a:buChar char="n"/>
              <a:defRPr kumimoji="1" sz="2400">
                <a:solidFill>
                  <a:schemeClr val="tx1"/>
                </a:solidFill>
                <a:latin typeface="Arial" panose="020B0604020202020204" pitchFamily="34" charset="0"/>
                <a:cs typeface="Arial" panose="020B0604020202020204" pitchFamily="34" charset="0"/>
              </a:defRPr>
            </a:lvl1pPr>
            <a:lvl2pPr marL="742950" indent="-285750" defTabSz="920750">
              <a:spcBef>
                <a:spcPct val="40000"/>
              </a:spcBef>
              <a:buClr>
                <a:schemeClr val="accent1"/>
              </a:buClr>
              <a:buSzPct val="80000"/>
              <a:buFont typeface="Wingdings" panose="05000000000000000000" pitchFamily="2" charset="2"/>
              <a:buChar char="n"/>
              <a:defRPr kumimoji="1" sz="2000">
                <a:solidFill>
                  <a:schemeClr val="tx1"/>
                </a:solidFill>
                <a:latin typeface="Arial" panose="020B0604020202020204" pitchFamily="34" charset="0"/>
                <a:cs typeface="Arial" panose="020B0604020202020204" pitchFamily="34" charset="0"/>
              </a:defRPr>
            </a:lvl2pPr>
            <a:lvl3pPr marL="11430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3pPr>
            <a:lvl4pPr marL="16002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4pPr>
            <a:lvl5pPr marL="2057400" indent="-228600" defTabSz="920750">
              <a:spcBef>
                <a:spcPct val="40000"/>
              </a:spcBef>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40000"/>
              </a:spcBef>
              <a:spcAft>
                <a:spcPct val="0"/>
              </a:spcAft>
              <a:buClr>
                <a:schemeClr val="accent1"/>
              </a:buClr>
              <a:buSzPct val="80000"/>
              <a:buFont typeface="Wingdings" panose="05000000000000000000" pitchFamily="2" charset="2"/>
              <a:buChar char="n"/>
              <a:defRPr kumimoji="1">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kumimoji="0" lang="en-US" altLang="en-US" sz="1700" b="1">
                <a:latin typeface="Times New Roman" panose="02020603050405020304" pitchFamily="18" charset="0"/>
              </a:rPr>
              <a:t>Inverter</a:t>
            </a:r>
          </a:p>
        </p:txBody>
      </p:sp>
      <p:sp>
        <p:nvSpPr>
          <p:cNvPr id="2230343" name="Line 71"/>
          <p:cNvSpPr>
            <a:spLocks noChangeShapeType="1"/>
          </p:cNvSpPr>
          <p:nvPr/>
        </p:nvSpPr>
        <p:spPr bwMode="auto">
          <a:xfrm>
            <a:off x="3319354" y="3392234"/>
            <a:ext cx="1066800" cy="0"/>
          </a:xfrm>
          <a:prstGeom prst="line">
            <a:avLst/>
          </a:prstGeom>
          <a:noFill/>
          <a:ln w="50800">
            <a:solidFill>
              <a:schemeClr val="accent6">
                <a:lumMod val="75000"/>
              </a:schemeClr>
            </a:solidFill>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sp>
        <p:nvSpPr>
          <p:cNvPr id="2230344" name="Line 72"/>
          <p:cNvSpPr>
            <a:spLocks noChangeShapeType="1"/>
          </p:cNvSpPr>
          <p:nvPr/>
        </p:nvSpPr>
        <p:spPr bwMode="auto">
          <a:xfrm flipH="1" flipV="1">
            <a:off x="3344754" y="2992184"/>
            <a:ext cx="1057275" cy="376238"/>
          </a:xfrm>
          <a:prstGeom prst="line">
            <a:avLst/>
          </a:prstGeom>
          <a:noFill/>
          <a:ln w="50800">
            <a:solidFill>
              <a:schemeClr val="accent6">
                <a:lumMod val="75000"/>
              </a:schemeClr>
            </a:solidFill>
            <a:round/>
            <a:headEnd type="none" w="sm" len="sm"/>
            <a:tailEnd type="none" w="sm" len="sm"/>
          </a:ln>
          <a:effectLst/>
        </p:spPr>
        <p:txBody>
          <a:bodyPr/>
          <a:lstStyle/>
          <a:p>
            <a:pPr eaLnBrk="1" hangingPunct="1">
              <a:spcBef>
                <a:spcPct val="20000"/>
              </a:spcBef>
              <a:buFontTx/>
              <a:buChar char="–"/>
              <a:defRPr/>
            </a:pPr>
            <a:endParaRPr lang="en-US" dirty="0">
              <a:cs typeface="Arial" charset="0"/>
            </a:endParaRPr>
          </a:p>
        </p:txBody>
      </p:sp>
      <p:grpSp>
        <p:nvGrpSpPr>
          <p:cNvPr id="4" name="Group 87"/>
          <p:cNvGrpSpPr>
            <a:grpSpLocks/>
          </p:cNvGrpSpPr>
          <p:nvPr/>
        </p:nvGrpSpPr>
        <p:grpSpPr bwMode="auto">
          <a:xfrm>
            <a:off x="4727467" y="2061909"/>
            <a:ext cx="2001837" cy="1327150"/>
            <a:chOff x="5262880" y="4311227"/>
            <a:chExt cx="1879600" cy="1327573"/>
          </a:xfrm>
        </p:grpSpPr>
        <p:sp>
          <p:nvSpPr>
            <p:cNvPr id="29737" name="Freeform 85"/>
            <p:cNvSpPr>
              <a:spLocks noChangeArrowheads="1"/>
            </p:cNvSpPr>
            <p:nvPr/>
          </p:nvSpPr>
          <p:spPr bwMode="auto">
            <a:xfrm>
              <a:off x="5262880" y="4311227"/>
              <a:ext cx="944880" cy="1327573"/>
            </a:xfrm>
            <a:custGeom>
              <a:avLst/>
              <a:gdLst>
                <a:gd name="T0" fmla="*/ 0 w 944880"/>
                <a:gd name="T1" fmla="*/ 1327573 h 1327573"/>
                <a:gd name="T2" fmla="*/ 609600 w 944880"/>
                <a:gd name="T3" fmla="*/ 220133 h 1327573"/>
                <a:gd name="T4" fmla="*/ 944880 w 944880"/>
                <a:gd name="T5" fmla="*/ 6773 h 1327573"/>
                <a:gd name="T6" fmla="*/ 944880 w 944880"/>
                <a:gd name="T7" fmla="*/ 6773 h 1327573"/>
                <a:gd name="T8" fmla="*/ 0 60000 65536"/>
                <a:gd name="T9" fmla="*/ 0 60000 65536"/>
                <a:gd name="T10" fmla="*/ 0 60000 65536"/>
                <a:gd name="T11" fmla="*/ 0 60000 65536"/>
                <a:gd name="T12" fmla="*/ 0 w 944880"/>
                <a:gd name="T13" fmla="*/ 0 h 1327573"/>
                <a:gd name="T14" fmla="*/ 944880 w 944880"/>
                <a:gd name="T15" fmla="*/ 1327573 h 1327573"/>
              </a:gdLst>
              <a:ahLst/>
              <a:cxnLst>
                <a:cxn ang="T8">
                  <a:pos x="T0" y="T1"/>
                </a:cxn>
                <a:cxn ang="T9">
                  <a:pos x="T2" y="T3"/>
                </a:cxn>
                <a:cxn ang="T10">
                  <a:pos x="T4" y="T5"/>
                </a:cxn>
                <a:cxn ang="T11">
                  <a:pos x="T6" y="T7"/>
                </a:cxn>
              </a:cxnLst>
              <a:rect l="T12" t="T13" r="T14" b="T15"/>
              <a:pathLst>
                <a:path w="944880" h="1327573">
                  <a:moveTo>
                    <a:pt x="0" y="1327573"/>
                  </a:moveTo>
                  <a:cubicBezTo>
                    <a:pt x="226060" y="883919"/>
                    <a:pt x="452120" y="440266"/>
                    <a:pt x="609600" y="220133"/>
                  </a:cubicBezTo>
                  <a:cubicBezTo>
                    <a:pt x="767080" y="0"/>
                    <a:pt x="944880" y="6773"/>
                    <a:pt x="944880" y="6773"/>
                  </a:cubicBezTo>
                </a:path>
              </a:pathLst>
            </a:custGeom>
            <a:noFill/>
            <a:ln w="5715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8" name="Freeform 86"/>
            <p:cNvSpPr>
              <a:spLocks noChangeArrowheads="1"/>
            </p:cNvSpPr>
            <p:nvPr/>
          </p:nvSpPr>
          <p:spPr bwMode="auto">
            <a:xfrm flipH="1">
              <a:off x="6197600" y="4311227"/>
              <a:ext cx="944880" cy="1327573"/>
            </a:xfrm>
            <a:custGeom>
              <a:avLst/>
              <a:gdLst>
                <a:gd name="T0" fmla="*/ 0 w 944880"/>
                <a:gd name="T1" fmla="*/ 1327573 h 1327573"/>
                <a:gd name="T2" fmla="*/ 609600 w 944880"/>
                <a:gd name="T3" fmla="*/ 220133 h 1327573"/>
                <a:gd name="T4" fmla="*/ 944880 w 944880"/>
                <a:gd name="T5" fmla="*/ 6773 h 1327573"/>
                <a:gd name="T6" fmla="*/ 944880 w 944880"/>
                <a:gd name="T7" fmla="*/ 6773 h 1327573"/>
                <a:gd name="T8" fmla="*/ 0 60000 65536"/>
                <a:gd name="T9" fmla="*/ 0 60000 65536"/>
                <a:gd name="T10" fmla="*/ 0 60000 65536"/>
                <a:gd name="T11" fmla="*/ 0 60000 65536"/>
                <a:gd name="T12" fmla="*/ 0 w 944880"/>
                <a:gd name="T13" fmla="*/ 0 h 1327573"/>
                <a:gd name="T14" fmla="*/ 944880 w 944880"/>
                <a:gd name="T15" fmla="*/ 1327573 h 1327573"/>
              </a:gdLst>
              <a:ahLst/>
              <a:cxnLst>
                <a:cxn ang="T8">
                  <a:pos x="T0" y="T1"/>
                </a:cxn>
                <a:cxn ang="T9">
                  <a:pos x="T2" y="T3"/>
                </a:cxn>
                <a:cxn ang="T10">
                  <a:pos x="T4" y="T5"/>
                </a:cxn>
                <a:cxn ang="T11">
                  <a:pos x="T6" y="T7"/>
                </a:cxn>
              </a:cxnLst>
              <a:rect l="T12" t="T13" r="T14" b="T15"/>
              <a:pathLst>
                <a:path w="944880" h="1327573">
                  <a:moveTo>
                    <a:pt x="0" y="1327573"/>
                  </a:moveTo>
                  <a:cubicBezTo>
                    <a:pt x="226060" y="883919"/>
                    <a:pt x="452120" y="440266"/>
                    <a:pt x="609600" y="220133"/>
                  </a:cubicBezTo>
                  <a:cubicBezTo>
                    <a:pt x="767080" y="0"/>
                    <a:pt x="944880" y="6773"/>
                    <a:pt x="944880" y="6773"/>
                  </a:cubicBezTo>
                </a:path>
              </a:pathLst>
            </a:custGeom>
            <a:noFill/>
            <a:ln w="5715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4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7" y="477711"/>
            <a:ext cx="792163" cy="357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92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3034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303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302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23034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2303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302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223034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2303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302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223034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2303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302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223034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2303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3029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223034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2303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3029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nodeType="clickEffect">
                                  <p:stCondLst>
                                    <p:cond delay="0"/>
                                  </p:stCondLst>
                                  <p:childTnLst>
                                    <p:set>
                                      <p:cBhvr>
                                        <p:cTn id="54" dur="1" fill="hold">
                                          <p:stCondLst>
                                            <p:cond delay="0"/>
                                          </p:stCondLst>
                                        </p:cTn>
                                        <p:tgtEl>
                                          <p:spTgt spid="223034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2303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3029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nodeType="clickEffect">
                                  <p:stCondLst>
                                    <p:cond delay="0"/>
                                  </p:stCondLst>
                                  <p:childTnLst>
                                    <p:set>
                                      <p:cBhvr>
                                        <p:cTn id="62" dur="1" fill="hold">
                                          <p:stCondLst>
                                            <p:cond delay="0"/>
                                          </p:stCondLst>
                                        </p:cTn>
                                        <p:tgtEl>
                                          <p:spTgt spid="2230344"/>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23034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3029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2230343"/>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2303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3029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223034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223034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23029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nodeType="clickEffect">
                                  <p:stCondLst>
                                    <p:cond delay="0"/>
                                  </p:stCondLst>
                                  <p:childTnLst>
                                    <p:set>
                                      <p:cBhvr>
                                        <p:cTn id="86" dur="1" fill="hold">
                                          <p:stCondLst>
                                            <p:cond delay="0"/>
                                          </p:stCondLst>
                                        </p:cTn>
                                        <p:tgtEl>
                                          <p:spTgt spid="2230343"/>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23034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230300"/>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nodeType="clickEffect">
                                  <p:stCondLst>
                                    <p:cond delay="0"/>
                                  </p:stCondLst>
                                  <p:childTnLst>
                                    <p:set>
                                      <p:cBhvr>
                                        <p:cTn id="94" dur="1" fill="hold">
                                          <p:stCondLst>
                                            <p:cond delay="0"/>
                                          </p:stCondLst>
                                        </p:cTn>
                                        <p:tgtEl>
                                          <p:spTgt spid="2230344"/>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23034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30299"/>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223030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23030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23030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23030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23030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23030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23030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23030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23030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230310"/>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ARCOLOR" val="SPREcolor_red"/>
  <p:tag name="VARPPTTYPE" val="SPREpotSPRE"/>
  <p:tag name="VARPPTLANGSEL" val="SPREEnglish"/>
  <p:tag name="VARGRIDMODE" val="SPREgrid_none_value"/>
  <p:tag name="VARPOTVERSION" val="SPRE1.53"/>
  <p:tag name="VARLOGOSCHINDLER" val="SPRE-1"/>
  <p:tag name="VARLOGOATLAS" val="SPRE0"/>
  <p:tag name="VARLOGOASIA" val="SPRE"/>
  <p:tag name="VARPPTLANG" val="SPREEnglish"/>
  <p:tag name="VARPPTEDITORS_NAME" val="SPREStephanie Graf"/>
  <p:tag name="VARPPTKG" val="SPREMAN"/>
  <p:tag name="VARPPTDIVISION" val="SPRECorporate Communications"/>
  <p:tag name="VARPPTPLACE" val="SPREEbikon"/>
  <p:tag name="VARPPTDATE_CREATION" val="SPREMarch 11, 2008"/>
  <p:tag name="VARPPTPRESENTATION_ID" val="SPRE"/>
  <p:tag name="VARPPTSHOWPAGE_NUMBER" val="SPRE-1"/>
  <p:tag name="VARPPTCLOSING_TEXT" val="SPREThank you for your attention."/>
  <p:tag name="VARPPTSETUPPERFORMED" val="SPRETRUE"/>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UDIO_IMPORT" val="F:\US1039e ACS550 Product Overview\Media\US1039e_BasicOverACS550_694.wav"/>
  <p:tag name="AUDIO_ID" val="694"/>
  <p:tag name="ELAPSEDTIME" val="48.013"/>
  <p:tag name="ARTICULATE_SLIDE_PAUSE" val="1"/>
  <p:tag name="ARTICULATE_NAV_LEVEL" val="1"/>
  <p:tag name="ARTICULATE_PLAYLIST_ID" val="-1"/>
  <p:tag name="ARTICULATE_LOCK_SLIDE" val="0"/>
  <p:tag name="ARTICULATE_SLIDE_NAV" val="10"/>
  <p:tag name="ARTICULATE_SLIDE_GUID" val="e4d363eb-0c5a-4039-bd41-d975e52f54b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01 ABB Template Blu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ABB Presentation, blue theme.potx" id="{CAA38B3D-FFF5-4D67-8757-92308015E212}" vid="{45620F25-3280-4975-AA09-7D269934DF1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ABB_presentation_blue_theme</Template>
  <TotalTime>100</TotalTime>
  <Words>2067</Words>
  <Application>Microsoft Office PowerPoint</Application>
  <PresentationFormat>On-screen Show (4:3)</PresentationFormat>
  <Paragraphs>283</Paragraphs>
  <Slides>26</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Times New Roman</vt:lpstr>
      <vt:lpstr>Wingdings</vt:lpstr>
      <vt:lpstr>01 ABB Template Blue</vt:lpstr>
      <vt:lpstr>The ABC’s of VFD’s Larry Stanley</vt:lpstr>
      <vt:lpstr>The ABC’s of VFD’s</vt:lpstr>
      <vt:lpstr>What is a Variable Frequency Drive?</vt:lpstr>
      <vt:lpstr>What does a drive look like?  </vt:lpstr>
      <vt:lpstr>What do they look like installed?</vt:lpstr>
      <vt:lpstr>Maybe in MCC’s</vt:lpstr>
      <vt:lpstr>And sometimes they might get splashed!</vt:lpstr>
      <vt:lpstr>Let’s look at how it works. Basic Construction</vt:lpstr>
      <vt:lpstr>Creating a PWM Output</vt:lpstr>
      <vt:lpstr>Creating a PWM Output</vt:lpstr>
      <vt:lpstr>Why Are Drives Used?</vt:lpstr>
      <vt:lpstr>What  about functionality? Capabilities of VFDs</vt:lpstr>
      <vt:lpstr> An Affinity for Energy Savings</vt:lpstr>
      <vt:lpstr>Saving Energy by Changing Speeds</vt:lpstr>
      <vt:lpstr>Where do we use VFDs? Water Application</vt:lpstr>
      <vt:lpstr>Installation Considerations</vt:lpstr>
      <vt:lpstr>Installation Considerations</vt:lpstr>
      <vt:lpstr>Installation Considerations </vt:lpstr>
      <vt:lpstr>What about the wiring and maybe a new motor? </vt:lpstr>
      <vt:lpstr>Case Study </vt:lpstr>
      <vt:lpstr>How It All Flows</vt:lpstr>
      <vt:lpstr>Concerns</vt:lpstr>
      <vt:lpstr>Economic Justification  </vt:lpstr>
      <vt:lpstr>Economic Justification  </vt:lpstr>
      <vt:lpstr>Economic Justification  </vt:lpstr>
      <vt:lpstr>PowerPoint Presentation</vt:lpstr>
    </vt:vector>
  </TitlesOfParts>
  <Company>ABB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VFD’s Larry Stanley</dc:title>
  <dc:creator>Erika N. Redlinger</dc:creator>
  <cp:lastModifiedBy>Jane Mohr</cp:lastModifiedBy>
  <cp:revision>11</cp:revision>
  <cp:lastPrinted>2008-04-24T12:01:34Z</cp:lastPrinted>
  <dcterms:created xsi:type="dcterms:W3CDTF">2016-06-07T16:13:31Z</dcterms:created>
  <dcterms:modified xsi:type="dcterms:W3CDTF">2017-02-24T16:40:50Z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queNameStatusSetName">
    <vt:lpwstr> </vt:lpwstr>
  </property>
  <property fmtid="{D5CDD505-2E9C-101B-9397-08002B2CF9AE}" pid="3" name="UniqueNameCreator">
    <vt:lpwstr> </vt:lpwstr>
  </property>
  <property fmtid="{D5CDD505-2E9C-101B-9397-08002B2CF9AE}" pid="4" name="ABB.Type">
    <vt:lpwstr> </vt:lpwstr>
  </property>
  <property fmtid="{D5CDD505-2E9C-101B-9397-08002B2CF9AE}" pid="5" name="TemplateDocumentNumber">
    <vt:lpwstr>1HBA01015</vt:lpwstr>
  </property>
  <property fmtid="{D5CDD505-2E9C-101B-9397-08002B2CF9AE}" pid="6" name="summary">
    <vt:lpwstr> </vt:lpwstr>
  </property>
  <property fmtid="{D5CDD505-2E9C-101B-9397-08002B2CF9AE}" pid="7" name="ApprovedByOrganization">
    <vt:lpwstr> </vt:lpwstr>
  </property>
  <property fmtid="{D5CDD505-2E9C-101B-9397-08002B2CF9AE}" pid="8" name="ApprovedByPerson">
    <vt:lpwstr> </vt:lpwstr>
  </property>
  <property fmtid="{D5CDD505-2E9C-101B-9397-08002B2CF9AE}" pid="9" name="StatusSetDeptCode">
    <vt:lpwstr> </vt:lpwstr>
  </property>
  <property fmtid="{D5CDD505-2E9C-101B-9397-08002B2CF9AE}" pid="10" name="LifeCycleStatus">
    <vt:lpwstr>Draft</vt:lpwstr>
  </property>
  <property fmtid="{D5CDD505-2E9C-101B-9397-08002B2CF9AE}" pid="11" name="DocumentRevisionId">
    <vt:lpwstr> </vt:lpwstr>
  </property>
  <property fmtid="{D5CDD505-2E9C-101B-9397-08002B2CF9AE}" pid="12" name="SupersedingDocumentId">
    <vt:lpwstr> </vt:lpwstr>
  </property>
  <property fmtid="{D5CDD505-2E9C-101B-9397-08002B2CF9AE}" pid="13" name="ReferencedObjectId">
    <vt:lpwstr> </vt:lpwstr>
  </property>
  <property fmtid="{D5CDD505-2E9C-101B-9397-08002B2CF9AE}" pid="14" name="ProjectName">
    <vt:lpwstr> </vt:lpwstr>
  </property>
  <property fmtid="{D5CDD505-2E9C-101B-9397-08002B2CF9AE}" pid="15" name="ProjectFileName">
    <vt:lpwstr> </vt:lpwstr>
  </property>
  <property fmtid="{D5CDD505-2E9C-101B-9397-08002B2CF9AE}" pid="16" name="BusinessProcessName">
    <vt:lpwstr> </vt:lpwstr>
  </property>
  <property fmtid="{D5CDD505-2E9C-101B-9397-08002B2CF9AE}" pid="17" name="OrganizationOwnerABBCode">
    <vt:lpwstr>SEABB</vt:lpwstr>
  </property>
  <property fmtid="{D5CDD505-2E9C-101B-9397-08002B2CF9AE}" pid="18" name="OwnerDeptName">
    <vt:lpwstr> </vt:lpwstr>
  </property>
  <property fmtid="{D5CDD505-2E9C-101B-9397-08002B2CF9AE}" pid="19" name="OwnerDeptCode">
    <vt:lpwstr>PSTP/TPIS</vt:lpwstr>
  </property>
  <property fmtid="{D5CDD505-2E9C-101B-9397-08002B2CF9AE}" pid="20" name="LanguageCode">
    <vt:lpwstr>en</vt:lpwstr>
  </property>
  <property fmtid="{D5CDD505-2E9C-101B-9397-08002B2CF9AE}" pid="21" name="ProjectId">
    <vt:lpwstr> </vt:lpwstr>
  </property>
  <property fmtid="{D5CDD505-2E9C-101B-9397-08002B2CF9AE}" pid="22" name="ExternalProjectId">
    <vt:lpwstr> </vt:lpwstr>
  </property>
  <property fmtid="{D5CDD505-2E9C-101B-9397-08002B2CF9AE}" pid="23" name="DocumentIdExternal">
    <vt:lpwstr> </vt:lpwstr>
  </property>
  <property fmtid="{D5CDD505-2E9C-101B-9397-08002B2CF9AE}" pid="24" name="EDMRevisionNumber">
    <vt:lpwstr>C</vt:lpwstr>
  </property>
  <property fmtid="{D5CDD505-2E9C-101B-9397-08002B2CF9AE}" pid="25" name="DocumentYear">
    <vt:lpwstr> </vt:lpwstr>
  </property>
  <property fmtid="{D5CDD505-2E9C-101B-9397-08002B2CF9AE}" pid="26" name="DocumentId">
    <vt:lpwstr> </vt:lpwstr>
  </property>
  <property fmtid="{D5CDD505-2E9C-101B-9397-08002B2CF9AE}" pid="27" name="DocumentKindName">
    <vt:lpwstr> </vt:lpwstr>
  </property>
  <property fmtid="{D5CDD505-2E9C-101B-9397-08002B2CF9AE}" pid="28" name="DocumentKind">
    <vt:lpwstr>Flow Diagram</vt:lpwstr>
  </property>
  <property fmtid="{D5CDD505-2E9C-101B-9397-08002B2CF9AE}" pid="29" name="DocumentPartId">
    <vt:lpwstr> </vt:lpwstr>
  </property>
  <property fmtid="{D5CDD505-2E9C-101B-9397-08002B2CF9AE}" pid="30" name="DocumentKindId">
    <vt:lpwstr> </vt:lpwstr>
  </property>
  <property fmtid="{D5CDD505-2E9C-101B-9397-08002B2CF9AE}" pid="31" name="OrganizationCustomer">
    <vt:lpwstr> </vt:lpwstr>
  </property>
  <property fmtid="{D5CDD505-2E9C-101B-9397-08002B2CF9AE}" pid="32" name="CreatorOrganizationUnit">
    <vt:lpwstr>SEABB</vt:lpwstr>
  </property>
  <property fmtid="{D5CDD505-2E9C-101B-9397-08002B2CF9AE}" pid="33" name="CreatorName">
    <vt:lpwstr>Erik Lind</vt:lpwstr>
  </property>
  <property fmtid="{D5CDD505-2E9C-101B-9397-08002B2CF9AE}" pid="34" name="CreatorOrganizationUnitCode">
    <vt:lpwstr>PSTP/TPIS</vt:lpwstr>
  </property>
  <property fmtid="{D5CDD505-2E9C-101B-9397-08002B2CF9AE}" pid="35" name="CreateDate">
    <vt:lpwstr>2014-04-17</vt:lpwstr>
  </property>
  <property fmtid="{D5CDD505-2E9C-101B-9397-08002B2CF9AE}" pid="36" name="DocumentClassName">
    <vt:lpwstr> </vt:lpwstr>
  </property>
  <property fmtid="{D5CDD505-2E9C-101B-9397-08002B2CF9AE}" pid="37" name="BasedOnDocumentRevisionId">
    <vt:lpwstr> </vt:lpwstr>
  </property>
  <property fmtid="{D5CDD505-2E9C-101B-9397-08002B2CF9AE}" pid="38" name="BasedOnLanguageCode">
    <vt:lpwstr> </vt:lpwstr>
  </property>
  <property fmtid="{D5CDD505-2E9C-101B-9397-08002B2CF9AE}" pid="39" name="BasedOnDocumentId">
    <vt:lpwstr> </vt:lpwstr>
  </property>
  <property fmtid="{D5CDD505-2E9C-101B-9397-08002B2CF9AE}" pid="40" name="Copyrightstring">
    <vt:lpwstr> </vt:lpwstr>
  </property>
  <property fmtid="{D5CDD505-2E9C-101B-9397-08002B2CF9AE}" pid="41" name="SkeletonRevisionIndex">
    <vt:lpwstr> </vt:lpwstr>
  </property>
  <property fmtid="{D5CDD505-2E9C-101B-9397-08002B2CF9AE}" pid="42" name="SkeletonLanguageCode">
    <vt:lpwstr> </vt:lpwstr>
  </property>
  <property fmtid="{D5CDD505-2E9C-101B-9397-08002B2CF9AE}" pid="43" name="SkeletonDocumentNuber">
    <vt:lpwstr/>
  </property>
  <property fmtid="{D5CDD505-2E9C-101B-9397-08002B2CF9AE}" pid="44" name="PaperSizeCode">
    <vt:lpwstr> </vt:lpwstr>
  </property>
  <property fmtid="{D5CDD505-2E9C-101B-9397-08002B2CF9AE}" pid="45" name="PaperOrientation">
    <vt:lpwstr> </vt:lpwstr>
  </property>
  <property fmtid="{D5CDD505-2E9C-101B-9397-08002B2CF9AE}" pid="46" name="OrganizationOwner">
    <vt:lpwstr>Substation Automation Products</vt:lpwstr>
  </property>
  <property fmtid="{D5CDD505-2E9C-101B-9397-08002B2CF9AE}" pid="47" name="CreatorDeptName">
    <vt:lpwstr> </vt:lpwstr>
  </property>
  <property fmtid="{D5CDD505-2E9C-101B-9397-08002B2CF9AE}" pid="48" name="OwnerOrgDivision">
    <vt:lpwstr> </vt:lpwstr>
  </property>
  <property fmtid="{D5CDD505-2E9C-101B-9397-08002B2CF9AE}" pid="49" name="ApprovalDate">
    <vt:lpwstr> </vt:lpwstr>
  </property>
  <property fmtid="{D5CDD505-2E9C-101B-9397-08002B2CF9AE}" pid="50" name="TemplateFileName">
    <vt:lpwstr> </vt:lpwstr>
  </property>
  <property fmtid="{D5CDD505-2E9C-101B-9397-08002B2CF9AE}" pid="51" name="tttlocaldateformat">
    <vt:lpwstr>YYYY-MM-DD</vt:lpwstr>
  </property>
  <property fmtid="{D5CDD505-2E9C-101B-9397-08002B2CF9AE}" pid="52" name="PPCreate">
    <vt:lpwstr>ABB.CreatorName+"  "+CreatorOrganizationUnitCode+"  "+CreateDate</vt:lpwstr>
  </property>
  <property fmtid="{D5CDD505-2E9C-101B-9397-08002B2CF9AE}" pid="53" name="PPFooter">
    <vt:lpwstr>ABB.DocumentId+"  "+DocumentRevisionId</vt:lpwstr>
  </property>
  <property fmtid="{D5CDD505-2E9C-101B-9397-08002B2CF9AE}" pid="54" name="ABB.ProdClassId">
    <vt:lpwstr> </vt:lpwstr>
  </property>
  <property fmtid="{D5CDD505-2E9C-101B-9397-08002B2CF9AE}" pid="55" name="ABBLogo">
    <vt:lpwstr> </vt:lpwstr>
  </property>
  <property fmtid="{D5CDD505-2E9C-101B-9397-08002B2CF9AE}" pid="56" name="CopyToDeptName">
    <vt:lpwstr> </vt:lpwstr>
  </property>
  <property fmtid="{D5CDD505-2E9C-101B-9397-08002B2CF9AE}" pid="57" name="CopyToFax">
    <vt:lpwstr> </vt:lpwstr>
  </property>
  <property fmtid="{D5CDD505-2E9C-101B-9397-08002B2CF9AE}" pid="58" name="CopyToName">
    <vt:lpwstr> </vt:lpwstr>
  </property>
  <property fmtid="{D5CDD505-2E9C-101B-9397-08002B2CF9AE}" pid="59" name="CopyToTitle">
    <vt:lpwstr> </vt:lpwstr>
  </property>
  <property fmtid="{D5CDD505-2E9C-101B-9397-08002B2CF9AE}" pid="60" name="Coverage">
    <vt:lpwstr> </vt:lpwstr>
  </property>
  <property fmtid="{D5CDD505-2E9C-101B-9397-08002B2CF9AE}" pid="61" name="CreatorEmail">
    <vt:lpwstr>erik.lind@se.abb.com</vt:lpwstr>
  </property>
  <property fmtid="{D5CDD505-2E9C-101B-9397-08002B2CF9AE}" pid="62" name="CreatorFax">
    <vt:lpwstr> </vt:lpwstr>
  </property>
  <property fmtid="{D5CDD505-2E9C-101B-9397-08002B2CF9AE}" pid="63" name="CreatorPhone">
    <vt:lpwstr>+46 21 32 17 08</vt:lpwstr>
  </property>
  <property fmtid="{D5CDD505-2E9C-101B-9397-08002B2CF9AE}" pid="64" name="CreatorTitle">
    <vt:lpwstr> </vt:lpwstr>
  </property>
  <property fmtid="{D5CDD505-2E9C-101B-9397-08002B2CF9AE}" pid="65" name="DEShipmentType">
    <vt:lpwstr> </vt:lpwstr>
  </property>
  <property fmtid="{D5CDD505-2E9C-101B-9397-08002B2CF9AE}" pid="66" name="DocumentDesignation">
    <vt:lpwstr> </vt:lpwstr>
  </property>
  <property fmtid="{D5CDD505-2E9C-101B-9397-08002B2CF9AE}" pid="67" name="DomesticLetter">
    <vt:lpwstr> </vt:lpwstr>
  </property>
  <property fmtid="{D5CDD505-2E9C-101B-9397-08002B2CF9AE}" pid="68" name="DocumentIdExternal2">
    <vt:lpwstr> </vt:lpwstr>
  </property>
  <property fmtid="{D5CDD505-2E9C-101B-9397-08002B2CF9AE}" pid="69" name="FooterField01Line01">
    <vt:lpwstr>Postal address:</vt:lpwstr>
  </property>
  <property fmtid="{D5CDD505-2E9C-101B-9397-08002B2CF9AE}" pid="70" name="FooterField01Line02">
    <vt:lpwstr>ABB AB</vt:lpwstr>
  </property>
  <property fmtid="{D5CDD505-2E9C-101B-9397-08002B2CF9AE}" pid="71" name="FooterField01Line03">
    <vt:lpwstr>Substation Automation Products</vt:lpwstr>
  </property>
  <property fmtid="{D5CDD505-2E9C-101B-9397-08002B2CF9AE}" pid="72" name="FooterField01Line04">
    <vt:lpwstr>SE-721 59 Västerås</vt:lpwstr>
  </property>
  <property fmtid="{D5CDD505-2E9C-101B-9397-08002B2CF9AE}" pid="73" name="FooterField01Line05">
    <vt:lpwstr>Sweden</vt:lpwstr>
  </property>
  <property fmtid="{D5CDD505-2E9C-101B-9397-08002B2CF9AE}" pid="74" name="FooterField01Line06">
    <vt:lpwstr>www.abb.com/substationautomation</vt:lpwstr>
  </property>
  <property fmtid="{D5CDD505-2E9C-101B-9397-08002B2CF9AE}" pid="75" name="FooterField02Line01">
    <vt:lpwstr>Visiting address:</vt:lpwstr>
  </property>
  <property fmtid="{D5CDD505-2E9C-101B-9397-08002B2CF9AE}" pid="76" name="FooterField02Line02">
    <vt:lpwstr>Nätverksgatan 3, Västerås, Sweden</vt:lpwstr>
  </property>
  <property fmtid="{D5CDD505-2E9C-101B-9397-08002B2CF9AE}" pid="77" name="FooterField02Line03">
    <vt:lpwstr>Phone: +46 (0)21 32 50 00</vt:lpwstr>
  </property>
  <property fmtid="{D5CDD505-2E9C-101B-9397-08002B2CF9AE}" pid="78" name="FooterField02Line04">
    <vt:lpwstr>Fax: +46 (0)21 14 69 18</vt:lpwstr>
  </property>
  <property fmtid="{D5CDD505-2E9C-101B-9397-08002B2CF9AE}" pid="79" name="FooterField02Line05">
    <vt:lpwstr> </vt:lpwstr>
  </property>
  <property fmtid="{D5CDD505-2E9C-101B-9397-08002B2CF9AE}" pid="80" name="FooterField02Line06">
    <vt:lpwstr> </vt:lpwstr>
  </property>
  <property fmtid="{D5CDD505-2E9C-101B-9397-08002B2CF9AE}" pid="81" name="FooterField03Line01">
    <vt:lpwstr>Reg. no.:</vt:lpwstr>
  </property>
  <property fmtid="{D5CDD505-2E9C-101B-9397-08002B2CF9AE}" pid="82" name="FooterField03Line02">
    <vt:lpwstr>556029-7029</vt:lpwstr>
  </property>
  <property fmtid="{D5CDD505-2E9C-101B-9397-08002B2CF9AE}" pid="83" name="FooterField03Line03">
    <vt:lpwstr>VAT no:</vt:lpwstr>
  </property>
  <property fmtid="{D5CDD505-2E9C-101B-9397-08002B2CF9AE}" pid="84" name="FooterField03Line04">
    <vt:lpwstr>SE556029702901</vt:lpwstr>
  </property>
  <property fmtid="{D5CDD505-2E9C-101B-9397-08002B2CF9AE}" pid="85" name="FooterField03Line05">
    <vt:lpwstr> </vt:lpwstr>
  </property>
  <property fmtid="{D5CDD505-2E9C-101B-9397-08002B2CF9AE}" pid="86" name="FooterField03Line06">
    <vt:lpwstr> </vt:lpwstr>
  </property>
  <property fmtid="{D5CDD505-2E9C-101B-9397-08002B2CF9AE}" pid="87" name="FooterField04Line01">
    <vt:lpwstr>Reg. office:</vt:lpwstr>
  </property>
  <property fmtid="{D5CDD505-2E9C-101B-9397-08002B2CF9AE}" pid="88" name="FooterField04Line02">
    <vt:lpwstr>Västerås, Sweden</vt:lpwstr>
  </property>
  <property fmtid="{D5CDD505-2E9C-101B-9397-08002B2CF9AE}" pid="89" name="FooterField04Line03">
    <vt:lpwstr> </vt:lpwstr>
  </property>
  <property fmtid="{D5CDD505-2E9C-101B-9397-08002B2CF9AE}" pid="90" name="FooterField04Line04">
    <vt:lpwstr> </vt:lpwstr>
  </property>
  <property fmtid="{D5CDD505-2E9C-101B-9397-08002B2CF9AE}" pid="91" name="FooterField04Line05">
    <vt:lpwstr> </vt:lpwstr>
  </property>
  <property fmtid="{D5CDD505-2E9C-101B-9397-08002B2CF9AE}" pid="92" name="FooterField04Line06">
    <vt:lpwstr> </vt:lpwstr>
  </property>
  <property fmtid="{D5CDD505-2E9C-101B-9397-08002B2CF9AE}" pid="93" name="FooterField05Line01">
    <vt:lpwstr> </vt:lpwstr>
  </property>
  <property fmtid="{D5CDD505-2E9C-101B-9397-08002B2CF9AE}" pid="94" name="FooterField05Line02">
    <vt:lpwstr> </vt:lpwstr>
  </property>
  <property fmtid="{D5CDD505-2E9C-101B-9397-08002B2CF9AE}" pid="95" name="FooterField05Line03">
    <vt:lpwstr> </vt:lpwstr>
  </property>
  <property fmtid="{D5CDD505-2E9C-101B-9397-08002B2CF9AE}" pid="96" name="FooterField05Line04">
    <vt:lpwstr> </vt:lpwstr>
  </property>
  <property fmtid="{D5CDD505-2E9C-101B-9397-08002B2CF9AE}" pid="97" name="FooterField05Line05">
    <vt:lpwstr> </vt:lpwstr>
  </property>
  <property fmtid="{D5CDD505-2E9C-101B-9397-08002B2CF9AE}" pid="98" name="FooterField05Line06">
    <vt:lpwstr> </vt:lpwstr>
  </property>
  <property fmtid="{D5CDD505-2E9C-101B-9397-08002B2CF9AE}" pid="99" name="OwnerCity">
    <vt:lpwstr> </vt:lpwstr>
  </property>
  <property fmtid="{D5CDD505-2E9C-101B-9397-08002B2CF9AE}" pid="100" name="OwnerCountry">
    <vt:lpwstr> </vt:lpwstr>
  </property>
  <property fmtid="{D5CDD505-2E9C-101B-9397-08002B2CF9AE}" pid="101" name="OwnerCountryCode">
    <vt:lpwstr> </vt:lpwstr>
  </property>
  <property fmtid="{D5CDD505-2E9C-101B-9397-08002B2CF9AE}" pid="102" name="OwnerOrgAddress1">
    <vt:lpwstr> </vt:lpwstr>
  </property>
  <property fmtid="{D5CDD505-2E9C-101B-9397-08002B2CF9AE}" pid="103" name="OwnerOrgAddress2">
    <vt:lpwstr> </vt:lpwstr>
  </property>
  <property fmtid="{D5CDD505-2E9C-101B-9397-08002B2CF9AE}" pid="104" name="OwnerOrgAddress3">
    <vt:lpwstr> </vt:lpwstr>
  </property>
  <property fmtid="{D5CDD505-2E9C-101B-9397-08002B2CF9AE}" pid="105" name="OwnerState">
    <vt:lpwstr> </vt:lpwstr>
  </property>
  <property fmtid="{D5CDD505-2E9C-101B-9397-08002B2CF9AE}" pid="106" name="OwnerZip">
    <vt:lpwstr> </vt:lpwstr>
  </property>
  <property fmtid="{D5CDD505-2E9C-101B-9397-08002B2CF9AE}" pid="107" name="PersonalLetter">
    <vt:lpwstr> </vt:lpwstr>
  </property>
  <property fmtid="{D5CDD505-2E9C-101B-9397-08002B2CF9AE}" pid="108" name="PPFooterfield">
    <vt:lpwstr>ABB.DocumentId+"  "+DocumentRevisionId</vt:lpwstr>
  </property>
  <property fmtid="{D5CDD505-2E9C-101B-9397-08002B2CF9AE}" pid="109" name="ProductId">
    <vt:lpwstr> </vt:lpwstr>
  </property>
  <property fmtid="{D5CDD505-2E9C-101B-9397-08002B2CF9AE}" pid="110" name="ProposalSection">
    <vt:lpwstr> </vt:lpwstr>
  </property>
  <property fmtid="{D5CDD505-2E9C-101B-9397-08002B2CF9AE}" pid="111" name="PublishedDate">
    <vt:lpwstr> </vt:lpwstr>
  </property>
  <property fmtid="{D5CDD505-2E9C-101B-9397-08002B2CF9AE}" pid="112" name="QuantityPages">
    <vt:lpwstr> </vt:lpwstr>
  </property>
  <property fmtid="{D5CDD505-2E9C-101B-9397-08002B2CF9AE}" pid="113" name="RecipientAddressLocal1">
    <vt:lpwstr> </vt:lpwstr>
  </property>
  <property fmtid="{D5CDD505-2E9C-101B-9397-08002B2CF9AE}" pid="114" name="RecipientAddressLocal2">
    <vt:lpwstr> </vt:lpwstr>
  </property>
  <property fmtid="{D5CDD505-2E9C-101B-9397-08002B2CF9AE}" pid="115" name="RecipientAddressLocal3">
    <vt:lpwstr> </vt:lpwstr>
  </property>
  <property fmtid="{D5CDD505-2E9C-101B-9397-08002B2CF9AE}" pid="116" name="RecipientAddressLocal4">
    <vt:lpwstr> </vt:lpwstr>
  </property>
  <property fmtid="{D5CDD505-2E9C-101B-9397-08002B2CF9AE}" pid="117" name="RecipientAddressLocal5">
    <vt:lpwstr> </vt:lpwstr>
  </property>
  <property fmtid="{D5CDD505-2E9C-101B-9397-08002B2CF9AE}" pid="118" name="RecipientAddressLocal6">
    <vt:lpwstr> </vt:lpwstr>
  </property>
  <property fmtid="{D5CDD505-2E9C-101B-9397-08002B2CF9AE}" pid="119" name="RecipientAddressLocal7">
    <vt:lpwstr> </vt:lpwstr>
  </property>
  <property fmtid="{D5CDD505-2E9C-101B-9397-08002B2CF9AE}" pid="120" name="RecipientAddressLocal8">
    <vt:lpwstr/>
  </property>
  <property fmtid="{D5CDD505-2E9C-101B-9397-08002B2CF9AE}" pid="121" name="RecipientAddressLocalMode">
    <vt:lpwstr/>
  </property>
  <property fmtid="{D5CDD505-2E9C-101B-9397-08002B2CF9AE}" pid="122" name="RecipientCity">
    <vt:lpwstr> </vt:lpwstr>
  </property>
  <property fmtid="{D5CDD505-2E9C-101B-9397-08002B2CF9AE}" pid="123" name="RecipientCountry">
    <vt:lpwstr> </vt:lpwstr>
  </property>
  <property fmtid="{D5CDD505-2E9C-101B-9397-08002B2CF9AE}" pid="124" name="RecipientCountryCode">
    <vt:lpwstr> </vt:lpwstr>
  </property>
  <property fmtid="{D5CDD505-2E9C-101B-9397-08002B2CF9AE}" pid="125" name="RecipientDate">
    <vt:lpwstr> </vt:lpwstr>
  </property>
  <property fmtid="{D5CDD505-2E9C-101B-9397-08002B2CF9AE}" pid="126" name="RecipientDeptCode">
    <vt:lpwstr> </vt:lpwstr>
  </property>
  <property fmtid="{D5CDD505-2E9C-101B-9397-08002B2CF9AE}" pid="127" name="RecipientDeptName">
    <vt:lpwstr> </vt:lpwstr>
  </property>
  <property fmtid="{D5CDD505-2E9C-101B-9397-08002B2CF9AE}" pid="128" name="RecipientOrganization">
    <vt:lpwstr> </vt:lpwstr>
  </property>
  <property fmtid="{D5CDD505-2E9C-101B-9397-08002B2CF9AE}" pid="129" name="RecipientOrgCode">
    <vt:lpwstr> </vt:lpwstr>
  </property>
  <property fmtid="{D5CDD505-2E9C-101B-9397-08002B2CF9AE}" pid="130" name="RecipientPerson">
    <vt:lpwstr> </vt:lpwstr>
  </property>
  <property fmtid="{D5CDD505-2E9C-101B-9397-08002B2CF9AE}" pid="131" name="RecipientsReference">
    <vt:lpwstr> </vt:lpwstr>
  </property>
  <property fmtid="{D5CDD505-2E9C-101B-9397-08002B2CF9AE}" pid="132" name="RecipientState">
    <vt:lpwstr> </vt:lpwstr>
  </property>
  <property fmtid="{D5CDD505-2E9C-101B-9397-08002B2CF9AE}" pid="133" name="RecipientTitle">
    <vt:lpwstr> </vt:lpwstr>
  </property>
  <property fmtid="{D5CDD505-2E9C-101B-9397-08002B2CF9AE}" pid="134" name="RecipientZip">
    <vt:lpwstr> </vt:lpwstr>
  </property>
  <property fmtid="{D5CDD505-2E9C-101B-9397-08002B2CF9AE}" pid="135" name="TargetOrganization">
    <vt:lpwstr> </vt:lpwstr>
  </property>
  <property fmtid="{D5CDD505-2E9C-101B-9397-08002B2CF9AE}" pid="136" name="UniqueNameCopyTo">
    <vt:lpwstr/>
  </property>
  <property fmtid="{D5CDD505-2E9C-101B-9397-08002B2CF9AE}" pid="137" name="UniqueNameRecipient">
    <vt:lpwstr/>
  </property>
  <property fmtid="{D5CDD505-2E9C-101B-9397-08002B2CF9AE}" pid="138" name="VendorPONumber">
    <vt:lpwstr> </vt:lpwstr>
  </property>
  <property fmtid="{D5CDD505-2E9C-101B-9397-08002B2CF9AE}" pid="139" name="RecipientFax">
    <vt:lpwstr> </vt:lpwstr>
  </property>
  <property fmtid="{D5CDD505-2E9C-101B-9397-08002B2CF9AE}" pid="140" name="ABB.Classification">
    <vt:lpwstr> </vt:lpwstr>
  </property>
  <property fmtid="{D5CDD505-2E9C-101B-9397-08002B2CF9AE}" pid="141" name="CreatorOrganization">
    <vt:lpwstr> </vt:lpwstr>
  </property>
  <property fmtid="{D5CDD505-2E9C-101B-9397-08002B2CF9AE}" pid="142" name="DocumentIdDomainId">
    <vt:lpwstr> </vt:lpwstr>
  </property>
  <property fmtid="{D5CDD505-2E9C-101B-9397-08002B2CF9AE}" pid="143" name="DocumentVersionId">
    <vt:lpwstr> </vt:lpwstr>
  </property>
  <property fmtid="{D5CDD505-2E9C-101B-9397-08002B2CF9AE}" pid="144" name="ReleaseDate">
    <vt:lpwstr> </vt:lpwstr>
  </property>
  <property fmtid="{D5CDD505-2E9C-101B-9397-08002B2CF9AE}" pid="145" name="RepresentationFileName">
    <vt:lpwstr> </vt:lpwstr>
  </property>
  <property fmtid="{D5CDD505-2E9C-101B-9397-08002B2CF9AE}" pid="146" name="ReviewDate">
    <vt:lpwstr> </vt:lpwstr>
  </property>
  <property fmtid="{D5CDD505-2E9C-101B-9397-08002B2CF9AE}" pid="147" name="ReviewedByOrganization">
    <vt:lpwstr> </vt:lpwstr>
  </property>
  <property fmtid="{D5CDD505-2E9C-101B-9397-08002B2CF9AE}" pid="148" name="ReviewedByPerson">
    <vt:lpwstr> </vt:lpwstr>
  </property>
  <property fmtid="{D5CDD505-2E9C-101B-9397-08002B2CF9AE}" pid="149" name="RevisionText">
    <vt:lpwstr> </vt:lpwstr>
  </property>
  <property fmtid="{D5CDD505-2E9C-101B-9397-08002B2CF9AE}" pid="150" name="SecurityLevel">
    <vt:lpwstr> </vt:lpwstr>
  </property>
  <property fmtid="{D5CDD505-2E9C-101B-9397-08002B2CF9AE}" pid="151" name="SupplementaryTitle">
    <vt:lpwstr> </vt:lpwstr>
  </property>
  <property fmtid="{D5CDD505-2E9C-101B-9397-08002B2CF9AE}" pid="152" name="TemplateDocumentLanguageCode">
    <vt:lpwstr>en</vt:lpwstr>
  </property>
  <property fmtid="{D5CDD505-2E9C-101B-9397-08002B2CF9AE}" pid="153" name="TitleEnglish">
    <vt:lpwstr> </vt:lpwstr>
  </property>
  <property fmtid="{D5CDD505-2E9C-101B-9397-08002B2CF9AE}" pid="154" name="IsABBTemplate">
    <vt:lpwstr>True</vt:lpwstr>
  </property>
  <property fmtid="{D5CDD505-2E9C-101B-9397-08002B2CF9AE}" pid="155" name="TemplateRevisionIndex">
    <vt:lpwstr>E</vt:lpwstr>
  </property>
</Properties>
</file>